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Montserrat"/>
      <p:regular r:id="rId21"/>
      <p:bold r:id="rId22"/>
      <p:italic r:id="rId23"/>
      <p:boldItalic r:id="rId24"/>
    </p:embeddedFont>
    <p:embeddedFont>
      <p:font typeface="La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5423f583e4d6214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5423f583e4d6214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3ff63bcc21710fe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3ff63bcc21710fe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95192b3a0719e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95192b3a0719e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95192b3a0719e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95192b3a0719e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5ceeac8aea8b696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5ceeac8aea8b696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5ceeac8aea8b696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5ceeac8aea8b696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36a68176c5dacbc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36a68176c5dacbc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2cd3aaead2d6b7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2cd3aaead2d6b7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62cd3aaead2d6b7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62cd3aaead2d6b7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62cd3aaead2d6b7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62cd3aaead2d6b7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62cd3aaead2d6b7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62cd3aaead2d6b7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799df37484377a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799df37484377a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36593245849e43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36593245849e43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36593245849e436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36593245849e436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gif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idx="1" type="subTitle"/>
          </p:nvPr>
        </p:nvSpPr>
        <p:spPr>
          <a:xfrm>
            <a:off x="1023750" y="1420850"/>
            <a:ext cx="3070800" cy="21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8500" y="0"/>
            <a:ext cx="6415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3"/>
          <p:cNvSpPr/>
          <p:nvPr/>
        </p:nvSpPr>
        <p:spPr>
          <a:xfrm>
            <a:off x="1023841" y="951450"/>
            <a:ext cx="3070800" cy="3240600"/>
          </a:xfrm>
          <a:prstGeom prst="roundRect">
            <a:avLst>
              <a:gd fmla="val 16667" name="adj"/>
            </a:avLst>
          </a:prstGeom>
          <a:solidFill>
            <a:srgbClr val="073763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FFFF"/>
                </a:solidFill>
              </a:rPr>
              <a:t>স</a:t>
            </a:r>
            <a:r>
              <a:rPr b="1" lang="en" sz="4800">
                <a:solidFill>
                  <a:srgbClr val="FFFFFF"/>
                </a:solidFill>
              </a:rPr>
              <a:t>্বাগতম</a:t>
            </a:r>
            <a:r>
              <a:rPr b="1" lang="en">
                <a:solidFill>
                  <a:srgbClr val="FFFFFF"/>
                </a:solidFill>
              </a:rPr>
              <a:t> </a:t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পরিচিতি</a:t>
            </a:r>
            <a:endParaRPr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রাহুল ঘোষ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সহকারী শিক্</a:t>
            </a:r>
            <a:r>
              <a:rPr lang="en"/>
              <a:t>ষক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তথ্য ও যোগাযোগ প্রযুক্তি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খলিলুর রহমান বালিকা উচ্চ বিদ্যালয়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4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শ</a:t>
            </a:r>
            <a:r>
              <a:rPr lang="en"/>
              <a:t>্রেণিঃ ১০ম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শাখাঃ ক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অধ্যায়ঃ ৬ষ্ঠ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4" name="Google Shape;1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4200" y="983025"/>
            <a:ext cx="6455625" cy="388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4"/>
          <p:cNvSpPr/>
          <p:nvPr/>
        </p:nvSpPr>
        <p:spPr>
          <a:xfrm>
            <a:off x="3829325" y="1679675"/>
            <a:ext cx="3597900" cy="1873200"/>
          </a:xfrm>
          <a:prstGeom prst="rec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রাহুল ঘোষ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সহকারী শিক্ষক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তথ্য ও যোগাযোগ প্রযুক্তি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খলিলুর রহমান বালিকা উচ্চ বিদ্যালয় 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শিখনফল </a:t>
            </a:r>
            <a:endParaRPr/>
          </a:p>
        </p:txBody>
      </p:sp>
      <p:sp>
        <p:nvSpPr>
          <p:cNvPr id="151" name="Google Shape;151;p15"/>
          <p:cNvSpPr txBox="1"/>
          <p:nvPr>
            <p:ph idx="1" type="body"/>
          </p:nvPr>
        </p:nvSpPr>
        <p:spPr>
          <a:xfrm>
            <a:off x="1297500" y="1004775"/>
            <a:ext cx="7038900" cy="30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মূল শিখনফলঃ</a:t>
            </a:r>
            <a:endParaRPr/>
          </a:p>
          <a:p>
            <a:pPr indent="-311150" lvl="0" marL="9144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পাইথন প্রোগ্রামিং ভাষা ব্যবহার করে সাধারণ সমস্যার সমাধান করতে পারবে।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বিভাজিত শিখনফলঃ</a:t>
            </a:r>
            <a:endParaRPr/>
          </a:p>
          <a:p>
            <a:pPr indent="-311150" lvl="0" marL="9144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পাইথন প্রোগ্রামে শর</a:t>
            </a:r>
            <a:r>
              <a:rPr lang="en"/>
              <a:t>্তের ব্যবহার করতে পারবে।</a:t>
            </a:r>
            <a:endParaRPr/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পাইথন প্রোগ্রামে ব্যবহৃত if, else এর গঠন ও কাজ ব্যাখ্যা করতে পারবে।</a:t>
            </a:r>
            <a:endParaRPr/>
          </a:p>
          <a:p>
            <a:pPr indent="-311150" lvl="0" marL="9144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বাস্তব পরিস্থিতির ভিত্তিতে শর্তযুক্ত পাইথন কোড লিখে নির্দিষ্ট ফলাফল তৈরি করতে পারবে।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মান</a:t>
            </a:r>
            <a:r>
              <a:rPr lang="en"/>
              <a:t>সিক প্রস্তুতি </a:t>
            </a:r>
            <a:endParaRPr/>
          </a:p>
        </p:txBody>
      </p:sp>
      <p:sp>
        <p:nvSpPr>
          <p:cNvPr id="157" name="Google Shape;157;p16"/>
          <p:cNvSpPr txBox="1"/>
          <p:nvPr>
            <p:ph idx="1" type="body"/>
          </p:nvPr>
        </p:nvSpPr>
        <p:spPr>
          <a:xfrm>
            <a:off x="1297500" y="1567550"/>
            <a:ext cx="3403200" cy="24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যদি স্কুলে আসার সময় বৃষ্টি </a:t>
            </a:r>
            <a:r>
              <a:rPr lang="en"/>
              <a:t>হয় তাহলে আমাদের সাথে কী আনতে হবে?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যদি পরীক্ষায় তুমি ৮০ বা তার থেকে বেশি পাও তবে তুমি কোন গ্রেড পেয়েছ?</a:t>
            </a:r>
            <a:endParaRPr/>
          </a:p>
        </p:txBody>
      </p:sp>
      <p:sp>
        <p:nvSpPr>
          <p:cNvPr id="158" name="Google Shape;158;p16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5075" y="1116150"/>
            <a:ext cx="3126400" cy="269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পাঠ শিরোনাম</a:t>
            </a:r>
            <a:endParaRPr/>
          </a:p>
        </p:txBody>
      </p:sp>
      <p:sp>
        <p:nvSpPr>
          <p:cNvPr id="165" name="Google Shape;165;p17"/>
          <p:cNvSpPr txBox="1"/>
          <p:nvPr>
            <p:ph idx="1" type="body"/>
          </p:nvPr>
        </p:nvSpPr>
        <p:spPr>
          <a:xfrm>
            <a:off x="1114835" y="931440"/>
            <a:ext cx="3998700" cy="21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3000" u="sng"/>
              <a:t>পাইথনে শর</a:t>
            </a:r>
            <a:r>
              <a:rPr b="1" lang="en" sz="3000" u="sng"/>
              <a:t>্তের ব্যবহার</a:t>
            </a:r>
            <a:r>
              <a:rPr lang="en"/>
              <a:t> </a:t>
            </a:r>
            <a:endParaRPr/>
          </a:p>
        </p:txBody>
      </p:sp>
      <p:pic>
        <p:nvPicPr>
          <p:cNvPr id="166" name="Google Shape;16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5925" y="393750"/>
            <a:ext cx="3666924" cy="449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স</a:t>
            </a:r>
            <a:r>
              <a:rPr lang="en"/>
              <a:t>্টেটমেন্ট </a:t>
            </a:r>
            <a:endParaRPr/>
          </a:p>
        </p:txBody>
      </p:sp>
      <p:sp>
        <p:nvSpPr>
          <p:cNvPr id="172" name="Google Shape;172;p18"/>
          <p:cNvSpPr txBox="1"/>
          <p:nvPr>
            <p:ph idx="1" type="body"/>
          </p:nvPr>
        </p:nvSpPr>
        <p:spPr>
          <a:xfrm>
            <a:off x="1297500" y="993900"/>
            <a:ext cx="7038900" cy="30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পাইথন প্রোগ্রামে শর</a:t>
            </a:r>
            <a:r>
              <a:rPr lang="en"/>
              <a:t>্ত সাপেক্ষে কোন কার্য বা স্টেটমেন্ট সম্পাদানের জন্য if স্টেটমেন্ট ব্যবহৃত হয়।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if স্টেটমেন্টে ব্যবহৃত শর্ত এক বা একাধিক লজিক্যাল বা রিলেশনাল এক্সপ্রেশন হতে পারে যা if পরবর্তী লেখা হয়।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if স্টেটমেন্টের পর কোলন থাকবে।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শর্তের মান যদি সত্যি হয় তবে if পরবর্তী  লাইনে বর্ণিত কাজগুলো সম্পাদিত হবে।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শর্তের মান যদি মিথ্যা হয় তবে if এর বডিতে বর্ণিত কাজগুলো সম্পাদিত না হয়ে পরবর্তী স্টেটমেন্টগুলো সম্পাদিত হবে।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ফরম্যাট ও </a:t>
            </a:r>
            <a:r>
              <a:rPr lang="en"/>
              <a:t>ব্লক ডায়াগ্রাম</a:t>
            </a:r>
            <a:endParaRPr/>
          </a:p>
        </p:txBody>
      </p:sp>
      <p:sp>
        <p:nvSpPr>
          <p:cNvPr id="178" name="Google Shape;178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7300" y="1022058"/>
            <a:ext cx="3479100" cy="300529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/>
          <p:nvPr/>
        </p:nvSpPr>
        <p:spPr>
          <a:xfrm>
            <a:off x="1297500" y="1037400"/>
            <a:ext cx="3266100" cy="29901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if condition :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        statement (s) to be excuted if                     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        condition is true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statement just below if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ব্যবহারিক </a:t>
            </a:r>
            <a:endParaRPr/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1384625" y="993900"/>
            <a:ext cx="7038900" cy="41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কোন পরীক</a:t>
            </a:r>
            <a:r>
              <a:rPr lang="en"/>
              <a:t>্ষায় পাশের সর্বনিম্ন নাম্বার ৪০। শিক্ষার্থীর অর্জিত নাম্বারকে ইনপুট হিসেবে ব্যবহার করে আউটপুট হিসেবে উক্ত শিক্ষার্থীর পাশ বা ফেলের সিদ্ধান্ত প্রদানের জন্য একটি পাইথন প্রোগ্রাম লেখ।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নিচে প্রোগ্রামটির কোড দেওয়া হলো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mark = int(input('Please enter your mark:   '))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mark &gt;= 40: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print('You have passed.')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mark &lt; 40: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print('You have failed.')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প্রোগ্রামটি রান করে প্রাপ্ত নমুনা ফলাফল: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Please enter your mark:   80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You have passed.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if…else স্টেটমেন্ট</a:t>
            </a:r>
            <a:endParaRPr/>
          </a:p>
        </p:txBody>
      </p:sp>
      <p:sp>
        <p:nvSpPr>
          <p:cNvPr id="192" name="Google Shape;192;p21"/>
          <p:cNvSpPr txBox="1"/>
          <p:nvPr>
            <p:ph idx="1" type="body"/>
          </p:nvPr>
        </p:nvSpPr>
        <p:spPr>
          <a:xfrm>
            <a:off x="1297500" y="950399"/>
            <a:ext cx="7038900" cy="30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পাইথন প্রোগ্রামে শর</a:t>
            </a:r>
            <a:r>
              <a:rPr lang="en"/>
              <a:t>্ত সাপেক্ষে কোন কার্য সম্পাদানের জন্য if স্টেটমেন্ট ব্যবহৃত হয়।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if স্টেটমেন্টের সাথে “অন্যথায়” অর্থে else স্টেটমেন্ট ব্যবহৃত হয়।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শর্ত যদি সত্যি হয় তবে if এর বডিতে বর্ণিত কাজগুলো সম্পাদিত হবে।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শর্ত যদি মিথ্যা হয় তবে else এর বডিতে বর্ণিত কাজগুলো সম্পাদিত হবে।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if…else ফর</a:t>
            </a:r>
            <a:r>
              <a:rPr lang="en"/>
              <a:t>ম্যাট ও ব্লক ডায়াগ্রাম</a:t>
            </a:r>
            <a:endParaRPr/>
          </a:p>
        </p:txBody>
      </p:sp>
      <p:sp>
        <p:nvSpPr>
          <p:cNvPr id="198" name="Google Shape;198;p22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2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"/>
          <p:cNvSpPr/>
          <p:nvPr/>
        </p:nvSpPr>
        <p:spPr>
          <a:xfrm>
            <a:off x="1297500" y="993900"/>
            <a:ext cx="3266100" cy="3033600"/>
          </a:xfrm>
          <a:prstGeom prst="rect">
            <a:avLst/>
          </a:prstGeom>
          <a:solidFill>
            <a:srgbClr val="6666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if condition :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        statement (s) to be excuted if                     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        condition is true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else: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        </a:t>
            </a: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statement (s) to be excuted if                     </a:t>
            </a:r>
            <a:endParaRPr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        condition is false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statement just below if…else</a:t>
            </a:r>
            <a:endParaRPr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01" name="Google Shape;2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3225" y="993750"/>
            <a:ext cx="3403200" cy="30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ব্যবহারিক </a:t>
            </a:r>
            <a:endParaRPr/>
          </a:p>
        </p:txBody>
      </p:sp>
      <p:sp>
        <p:nvSpPr>
          <p:cNvPr id="207" name="Google Shape;207;p23"/>
          <p:cNvSpPr txBox="1"/>
          <p:nvPr>
            <p:ph idx="1" type="body"/>
          </p:nvPr>
        </p:nvSpPr>
        <p:spPr>
          <a:xfrm>
            <a:off x="1297500" y="950400"/>
            <a:ext cx="7038900" cy="419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বাংলাদেশের কোন নাগরিক ভোটার হওয়ার উপযুক্ত কিনা তা নির</a:t>
            </a:r>
            <a:r>
              <a:rPr lang="en"/>
              <a:t>্ণয় করার জন্য একটি পাইথন প্রোগ্রাম লিখো।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নিচে প্রোগ্রামটির কোড দেওয়া হলো: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age = int(input('Please enter your age:   '))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age &gt;= 18: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print('You are eligible for voting.')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else: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print('You are not eligible for voting.')</a:t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প্রোগ্রামটি রান করে প্রাপ্ত নমুনা ফলাফল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Please enter your age:   16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You are not eligible for voting.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দলীয় কাজ</a:t>
            </a:r>
            <a:endParaRPr/>
          </a:p>
        </p:txBody>
      </p:sp>
      <p:sp>
        <p:nvSpPr>
          <p:cNvPr id="213" name="Google Shape;213;p24"/>
          <p:cNvSpPr txBox="1"/>
          <p:nvPr>
            <p:ph idx="1" type="body"/>
          </p:nvPr>
        </p:nvSpPr>
        <p:spPr>
          <a:xfrm>
            <a:off x="1297500" y="950400"/>
            <a:ext cx="2212200" cy="30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দলগত কাজ-১: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দুইটি সংখ্যার মধ্যে বড় সংখ্যা </a:t>
            </a:r>
            <a:r>
              <a:rPr lang="en"/>
              <a:t>নির্ণয় করার জন্য একটি প্রোগ্রাম লিখো।</a:t>
            </a:r>
            <a:endParaRPr/>
          </a:p>
        </p:txBody>
      </p:sp>
      <p:sp>
        <p:nvSpPr>
          <p:cNvPr id="214" name="Google Shape;214;p24"/>
          <p:cNvSpPr txBox="1"/>
          <p:nvPr>
            <p:ph idx="2" type="body"/>
          </p:nvPr>
        </p:nvSpPr>
        <p:spPr>
          <a:xfrm>
            <a:off x="6647500" y="950250"/>
            <a:ext cx="2378100" cy="30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দলগত </a:t>
            </a:r>
            <a:r>
              <a:rPr lang="en"/>
              <a:t>কাজ-২: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কোন সংখ্যা ধনাত্মক নাকি ঋণাত্মক তা নির্ণয় করার জন্য একটি প্রোগ্রাম লিখো।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8050" y="1026525"/>
            <a:ext cx="2923550" cy="300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মূল্যায়ন </a:t>
            </a:r>
            <a:endParaRPr/>
          </a:p>
        </p:txBody>
      </p:sp>
      <p:sp>
        <p:nvSpPr>
          <p:cNvPr id="221" name="Google Shape;221;p25"/>
          <p:cNvSpPr txBox="1"/>
          <p:nvPr>
            <p:ph idx="1" type="body"/>
          </p:nvPr>
        </p:nvSpPr>
        <p:spPr>
          <a:xfrm>
            <a:off x="2350202" y="79566"/>
            <a:ext cx="6793800" cy="41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04959" lvl="0" marL="457200" rtl="0" algn="l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পাইথনে if লেখার স</a:t>
            </a:r>
            <a:r>
              <a:rPr lang="en"/>
              <a:t>ঠিক নিয়ম কোনটি?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ক) if x&gt;5 then:       খ) if x&gt;5:         গ) if (x&gt;5)          ঘ) if: x&gt;5</a:t>
            </a:r>
            <a:endParaRPr/>
          </a:p>
          <a:p>
            <a:pPr indent="-3049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else ব্লকের কাজ কি?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ক) শর্ত পরীক্ষা          খ) শর্ত সত্যি হলে কাজ করা          গ) লুপ চালানো          ঘ) শর্ত মিথ্যা হলে কাজ করা</a:t>
            </a:r>
            <a:endParaRPr/>
          </a:p>
          <a:p>
            <a:pPr indent="-3049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if ব্লকের পর কোন চিহ্নটি অবশ্যই থাকতে হবে?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ক) ;        খ) :           গ) ()             ঘ)=</a:t>
            </a:r>
            <a:endParaRPr/>
          </a:p>
          <a:p>
            <a:pPr indent="-3049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নিচের কোন কোডটি ভুল লিখা আছে?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ক) if x &gt; 0:                          খ) if x &gt; 0:                                গ) if x &lt; 0:                                       ঘ) if x == 0: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          print(‘Zero’)                print(‘Positive’)                   print(‘Negative’)                       print(‘Zero’)</a:t>
            </a:r>
            <a:endParaRPr/>
          </a:p>
          <a:p>
            <a:pPr indent="-304959" lvl="0" marL="457200" rtl="0" algn="l">
              <a:spcBef>
                <a:spcPts val="1200"/>
              </a:spcBef>
              <a:spcAft>
                <a:spcPts val="0"/>
              </a:spcAft>
              <a:buSzPct val="100000"/>
              <a:buAutoNum type="arabicPeriod"/>
            </a:pPr>
            <a:r>
              <a:rPr lang="en"/>
              <a:t>if x &gt;  0 and x &lt; 10:   শর্তটি সত্যি হবে যখন x =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ক) 0             খ) 10             গ) -1             ঘ) 5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বাড়ির কাজ</a:t>
            </a:r>
            <a:endParaRPr/>
          </a:p>
        </p:txBody>
      </p:sp>
      <p:sp>
        <p:nvSpPr>
          <p:cNvPr id="227" name="Google Shape;227;p26"/>
          <p:cNvSpPr txBox="1"/>
          <p:nvPr>
            <p:ph idx="1" type="body"/>
          </p:nvPr>
        </p:nvSpPr>
        <p:spPr>
          <a:xfrm>
            <a:off x="1297500" y="1307850"/>
            <a:ext cx="3632700" cy="23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দুইটি সংখ্যার মধ্যে ছোট সংখ্যা নির</a:t>
            </a:r>
            <a:r>
              <a:rPr lang="en"/>
              <a:t>্ণয় করার জন্য একটি প্রোগ্রাম লিখো।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জোড় বিজোড় নির্ণয় করার একটি প্রোগ্রাম লিখো। </a:t>
            </a:r>
            <a:endParaRPr/>
          </a:p>
        </p:txBody>
      </p:sp>
      <p:pic>
        <p:nvPicPr>
          <p:cNvPr id="228" name="Google Shape;2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9900" y="1046600"/>
            <a:ext cx="3226150" cy="262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7"/>
          <p:cNvSpPr txBox="1"/>
          <p:nvPr>
            <p:ph idx="1" type="body"/>
          </p:nvPr>
        </p:nvSpPr>
        <p:spPr>
          <a:xfrm>
            <a:off x="3899075" y="1116150"/>
            <a:ext cx="2837100" cy="37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if any_</a:t>
            </a:r>
            <a:r>
              <a:rPr lang="en" sz="1400"/>
              <a:t>question == ‘Yes’: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    print(‘Please ask your question.’)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/>
              <a:t>else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/>
              <a:t>    print(‘ Thank you’)</a:t>
            </a:r>
            <a:endParaRPr sz="1400"/>
          </a:p>
        </p:txBody>
      </p:sp>
      <p:pic>
        <p:nvPicPr>
          <p:cNvPr id="235" name="Google Shape;2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575" y="806325"/>
            <a:ext cx="2437675" cy="35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7"/>
          <p:cNvPicPr preferRelativeResize="0"/>
          <p:nvPr/>
        </p:nvPicPr>
        <p:blipFill rotWithShape="1">
          <a:blip r:embed="rId4">
            <a:alphaModFix/>
          </a:blip>
          <a:srcRect b="6525" l="0" r="0" t="0"/>
          <a:stretch/>
        </p:blipFill>
        <p:spPr>
          <a:xfrm>
            <a:off x="6736175" y="1146025"/>
            <a:ext cx="2407825" cy="225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