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07" r:id="rId2"/>
  </p:sldMasterIdLst>
  <p:notesMasterIdLst>
    <p:notesMasterId r:id="rId22"/>
  </p:notesMasterIdLst>
  <p:sldIdLst>
    <p:sldId id="305" r:id="rId3"/>
    <p:sldId id="281" r:id="rId4"/>
    <p:sldId id="292" r:id="rId5"/>
    <p:sldId id="293" r:id="rId6"/>
    <p:sldId id="296" r:id="rId7"/>
    <p:sldId id="295" r:id="rId8"/>
    <p:sldId id="297" r:id="rId9"/>
    <p:sldId id="298" r:id="rId10"/>
    <p:sldId id="282" r:id="rId11"/>
    <p:sldId id="286" r:id="rId12"/>
    <p:sldId id="288" r:id="rId13"/>
    <p:sldId id="289" r:id="rId14"/>
    <p:sldId id="302" r:id="rId15"/>
    <p:sldId id="306" r:id="rId16"/>
    <p:sldId id="307" r:id="rId17"/>
    <p:sldId id="299" r:id="rId18"/>
    <p:sldId id="300" r:id="rId19"/>
    <p:sldId id="301" r:id="rId20"/>
    <p:sldId id="273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365 Pro Plus" initials="3PP" lastIdx="1" clrIdx="0">
    <p:extLst>
      <p:ext uri="{19B8F6BF-5375-455C-9EA6-DF929625EA0E}">
        <p15:presenceInfo xmlns:p15="http://schemas.microsoft.com/office/powerpoint/2012/main" xmlns="" userId="365 Pro Plu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34F"/>
    <a:srgbClr val="A3619B"/>
    <a:srgbClr val="32823F"/>
    <a:srgbClr val="3B8547"/>
    <a:srgbClr val="3B7947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9" d="100"/>
          <a:sy n="69" d="100"/>
        </p:scale>
        <p:origin x="-756" y="-90"/>
      </p:cViewPr>
      <p:guideLst>
        <p:guide orient="horz" pos="220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B00EE-3F3C-4694-AA03-809908AB2D60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CF6C6E-6825-46BF-98FA-71628EAC5F9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3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B5E2FA-9E3F-4409-84CC-F487AC53DC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01CAB199-821A-4258-B64D-30F0D0314E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998B7A-51F8-423A-BAA8-D6B9C6FC7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CC0B2BB-E36A-439D-83D3-6316F8E77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B11277E-D40E-4FFA-A6B9-687316E0F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05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45D7CA-2013-4960-A10A-1E292C5DE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DAF145-ED7C-4F99-8F77-6EA622590A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60C6FE4-BC11-4154-832F-89A52C33B1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4178848-6B1B-49BB-AF37-E69D3C7F3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56A40AB-BB0D-4732-B0F1-757972BEB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767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09B5EB5-B147-46FA-853E-50ECC52BFA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7EC946C-A97C-4342-96EC-DE1E670FD7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9A355A7-7ED1-4143-86C1-BFC2D5FD0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78BF1C8-CE09-488F-AA60-C5BBCDC49E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E0F647-4071-4CAF-A56B-7054834C9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7334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9443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04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110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492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7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5290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519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7648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499F36-22EE-4D82-9DF6-974A82587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5BC703-2969-45D7-BBA4-D7F854619B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2A6696F-C245-4812-BB3A-8057271F98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122627A-A287-4ED7-A76C-811EB640A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74F726D-3A63-4210-AB3B-0BC4E03C9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8640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4622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5390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89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83BF31-BDC1-460C-879D-4F8E6C17D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193F7D8-9A4A-4569-A6FE-C5B2F83F1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A1B6032-1E99-42DD-9521-CFC04B1C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C56ED07-C179-4AC8-97C0-E1811433C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1AF3604-3B1D-4AB9-98A1-1BE592728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33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FCB2213-75E2-487D-8411-AFD6E60715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7D81393-1E7E-4EE4-A2F5-974342603F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89CEC44-6A82-4A5B-8644-3757FB6E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6BA134E-0F97-4349-89C4-477A5370F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423F830-F0F6-4231-8D92-858AFCF66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1E9E188-E399-4A1C-A7FD-86E4D954A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498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DD236E-F7A7-4085-8A51-CB84452B4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7AE195B-9E39-444C-9FE4-E9047289B5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6B0A2F9-394C-46C4-8A80-0601A9E433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17A2693-6411-4EC7-AF08-79E1A8EE81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33B2335-AE15-4E18-AD88-E085CF82EA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BDF6A26-07BB-4F08-81A4-60B703A96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20DD9CBD-224A-4A9B-B95F-96F87228C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EEC94571-566C-4D44-9ED4-E6B447380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37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43CBEBE-A38A-40A4-AC12-265EE1556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E87E56-56CA-43FE-B948-285AA0A8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979B0B07-7E33-4FD9-B9F1-97E1C6858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14BB8A9-2345-4017-936C-057FA7FF8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344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D32F244D-7D71-4970-AB12-58624FA98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0B017F8-BBDD-451C-99C9-D790E0298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9CABEC2-5DF4-4DB0-9AAC-6513BD156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437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BF81B2-41F3-4DD8-B9DF-33B1FD3F8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62C0B4-D95C-43F0-9B72-0028B1CE5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7B417F9-A2DD-4E16-A4FC-9C379EA1AC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645BFFE-BA58-4793-A966-73C3CE0B3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E29399E-4190-41D7-BE73-86028CEE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98146AE-37F5-4F5F-A344-BBBFBDDBE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43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884C71B-D24F-48F7-BEA9-D6C4B3D822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D1A2C7FB-988E-4CB4-9DAC-799F28747B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06F5F63-3F61-4DA9-878D-D2D9A2CFF9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314B2A-A3A1-4B0C-81A5-F9E8B8DA0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EA575EC-50ED-45F2-BD35-DD4BBF70D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5B2F01-337A-4EEC-990D-8A5C837F7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5762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664A936-367D-48E6-A93F-7A6C41A10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E90A53FF-48DD-4C68-9E56-5F4D6C85D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AA37C2B-9378-4BC9-AB7E-15210681A3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9E84B4C-A9BF-48F0-B6FA-B08C65DCE7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A499C90-F298-485F-B15D-F23D5E8E6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36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910A7434-3C0D-49E6-9E22-75EDC6C37EFE}" type="datetimeFigureOut">
              <a:rPr lang="en-US" smtClean="0"/>
              <a:t>9/6/2026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6045DA5F-8C98-4A45-9BEF-F7217E0701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8639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rizontal Scroll 10"/>
          <p:cNvSpPr/>
          <p:nvPr/>
        </p:nvSpPr>
        <p:spPr>
          <a:xfrm>
            <a:off x="1452279" y="4854387"/>
            <a:ext cx="8283389" cy="1773204"/>
          </a:xfrm>
          <a:prstGeom prst="horizontalScroll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 dirty="0" err="1" smtClean="0">
                <a:solidFill>
                  <a:schemeClr val="tx1"/>
                </a:solidFill>
              </a:rPr>
              <a:t>রসায়ন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ক্লাসে</a:t>
            </a:r>
            <a:r>
              <a:rPr lang="en-US" sz="4000" b="1" dirty="0" smtClean="0">
                <a:solidFill>
                  <a:schemeClr val="tx1"/>
                </a:solidFill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</a:rPr>
              <a:t>সবাইকে</a:t>
            </a:r>
            <a:r>
              <a:rPr lang="en-US" sz="4000" b="1" dirty="0" smtClean="0">
                <a:solidFill>
                  <a:schemeClr val="tx1"/>
                </a:solidFill>
              </a:rPr>
              <a:t>  </a:t>
            </a:r>
            <a:r>
              <a:rPr lang="bn-IN" sz="4000" b="1" dirty="0" smtClean="0">
                <a:solidFill>
                  <a:schemeClr val="tx1"/>
                </a:solidFill>
              </a:rPr>
              <a:t>স্বাগতম</a:t>
            </a:r>
            <a:endParaRPr lang="en-US" sz="40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279" y="565025"/>
            <a:ext cx="8283389" cy="4422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9" y="1911926"/>
            <a:ext cx="9628910" cy="3546765"/>
          </a:xfrm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endParaRPr lang="en-US" sz="36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L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endParaRPr lang="en-US" sz="36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নির্দিষ্ট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তাপমাত্রায়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L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89709" y="304800"/>
            <a:ext cx="9462655" cy="789709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? 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910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1274" y="2008909"/>
            <a:ext cx="9767453" cy="3325091"/>
          </a:xfrm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 Kg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1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1 Kg 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যত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দ্রবীভুত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থাকলে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তাকে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pPr>
              <a:buNone/>
            </a:pPr>
            <a:r>
              <a:rPr lang="en-US" sz="3600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1274" y="263236"/>
            <a:ext cx="9628908" cy="1011382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?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7876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1003">
                <a:schemeClr val="lt2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=0.1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=0.1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  <m:r>
                      <a:rPr lang="en-US" sz="36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98 g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=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9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.8 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1L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বা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 1000 mL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দ্রবনে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4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দ্রবীভূত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=9.8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100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mL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দ্রবনে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H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2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SO</a:t>
                </a:r>
                <a:r>
                  <a:rPr lang="en-US" sz="3600" baseline="-25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4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দ্রবীভূত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9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.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8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100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1000</m:t>
                        </m:r>
                      </m:den>
                    </m:f>
                    <m:r>
                      <a:rPr lang="en-US" sz="3600" b="0" i="0" dirty="0" smtClean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g</m:t>
                    </m:r>
                  </m:oMath>
                </a14:m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								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=0.98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শতকরা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=.98%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32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(০১)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ডেসিমোলার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2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SO</a:t>
            </a:r>
            <a:r>
              <a:rPr lang="en-US" sz="36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895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1003">
                <a:schemeClr val="lt2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 fontScale="92500" lnSpcReduction="10000"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এখানে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,</a:t>
                </a: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KMnO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4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এর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=0.5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=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0.5 </a:t>
                </a: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158 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rgbClr val="002060"/>
                  </a:solidFill>
                  <a:latin typeface="NikoshBAN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=79 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 err="1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অর্থা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ৎ, 1L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বা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1000 mL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দ্রবনে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KMn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O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4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দ্রবীভূত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=79 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                  </m:t>
                    </m:r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100 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mL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দ্রবনে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KMn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O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/>
                    <a:cs typeface="NikoshBAN" pitchFamily="2" charset="0"/>
                  </a:rPr>
                  <a:t>4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দ্রবীভূত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79</m:t>
                        </m:r>
                        <m:r>
                          <a:rPr lang="en-US" sz="3600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sz="3600" i="1" dirty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100</m:t>
                        </m:r>
                      </m:num>
                      <m:den>
                        <m:r>
                          <a:rPr lang="en-US" sz="3600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1000</m:t>
                        </m:r>
                      </m:den>
                    </m:f>
                    <m:r>
                      <a:rPr lang="en-US" sz="3600" dirty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dirty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g</m:t>
                    </m:r>
                  </m:oMath>
                </a14:m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								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                 =7.9 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14:m>
                  <m:oMath xmlns:m="http://schemas.openxmlformats.org/officeDocument/2006/math">
                    <m:r>
                      <a:rPr lang="en-US" sz="3600" i="1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শতকরা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/>
                    <a:cs typeface="Times New Roman"/>
                  </a:rPr>
                  <a:t>=7.9 %</a:t>
                </a:r>
                <a:endParaRPr lang="en-US" sz="3600" dirty="0">
                  <a:solidFill>
                    <a:srgbClr val="002060"/>
                  </a:solidFill>
                  <a:latin typeface="NikoshBAN"/>
                  <a:cs typeface="Times New Roman"/>
                </a:endParaRPr>
              </a:p>
              <a:p>
                <a:pPr>
                  <a:buNone/>
                </a:pP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0" y="180109"/>
            <a:ext cx="11554691" cy="1413164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(০২)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সেমিমোলার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KMnO</a:t>
            </a:r>
            <a:r>
              <a:rPr lang="en-US" sz="4000" baseline="-25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4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17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1003">
                <a:schemeClr val="lt2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HCl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=0.01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0.01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36.5 g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=0.365 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অ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র্থাৎ,1L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বা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 1000 mL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দ্রবনে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HCl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দ্রবীভূত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=0.365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                   </m:t>
                    </m:r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100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mL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দ্রবনে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HCl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দ্রবীভূত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0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.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365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100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1000</m:t>
                        </m:r>
                      </m:den>
                    </m:f>
                    <m:r>
                      <a:rPr lang="en-US" sz="3600" b="0" i="0" dirty="0" smtClean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g</m:t>
                    </m:r>
                  </m:oMath>
                </a14:m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								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                = 0.0365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ea typeface="Cambria Math"/>
                    <a:cs typeface="Times New Roman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শতকরা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= 0.0365 %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(০৩) </a:t>
            </a:r>
            <a:r>
              <a:rPr lang="en-US" sz="4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সেন্টিমোলার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HCl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80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</p:spPr>
            <p:style>
              <a:lnRef idx="0">
                <a:schemeClr val="accent6"/>
              </a:lnRef>
              <a:fillRef idx="1003">
                <a:schemeClr val="lt2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>
                <a:normAutofit/>
              </a:bodyPr>
              <a:lstStyle/>
              <a:p>
                <a:pPr>
                  <a:buNone/>
                </a:pPr>
                <a:r>
                  <a:rPr lang="en-US" sz="3600" dirty="0" smtClean="0">
                    <a:solidFill>
                      <a:srgbClr val="0000FF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এখানে,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NaOH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এর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ঘনমাত্রা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=0.26 </a:t>
                </a:r>
                <a:r>
                  <a:rPr lang="en-US" sz="3600" dirty="0" err="1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mol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=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0.26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NikoshBAN" pitchFamily="2" charset="0"/>
                      </a:rPr>
                      <m:t>×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40 g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baseline="30000" dirty="0">
                  <a:solidFill>
                    <a:srgbClr val="002060"/>
                  </a:solidFill>
                  <a:latin typeface="NikoshBAN" pitchFamily="2" charset="0"/>
                  <a:cs typeface="NikoshBAN" pitchFamily="2" charset="0"/>
                </a:endParaRP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=10.4 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g</a:t>
                </a:r>
                <a:r>
                  <a:rPr lang="en-US" sz="36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L</a:t>
                </a:r>
                <a:r>
                  <a:rPr lang="en-US" sz="3600" baseline="30000" dirty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-1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অ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র্থাৎ,1L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বা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 1000 mL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দ্রবনে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NaO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NikoshBAN" pitchFamily="2" charset="0"/>
                    <a:cs typeface="Times New Roman"/>
                  </a:rPr>
                  <a:t>H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দ্রবীভূত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=10.4 g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	</a:t>
                </a:r>
                <a14:m>
                  <m:oMath xmlns:m="http://schemas.openxmlformats.org/officeDocument/2006/math">
                    <m:r>
                      <a:rPr lang="en-US" sz="3600" b="0" i="0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                </m:t>
                    </m:r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100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mL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দ্রবনে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NaOH</a:t>
                </a:r>
                <a:r>
                  <a:rPr lang="en-US" sz="3600" baseline="-25000" dirty="0" smtClean="0">
                    <a:solidFill>
                      <a:srgbClr val="002060"/>
                    </a:solidFill>
                    <a:latin typeface="NikoshBAN" pitchFamily="2" charset="0"/>
                    <a:cs typeface="NikoshBAN" pitchFamily="2" charset="0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দ্রবীভূত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থাকে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10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.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4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×</m:t>
                        </m:r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  <a:cs typeface="Times New Roman"/>
                          </a:rPr>
                          <m:t>100</m:t>
                        </m:r>
                      </m:num>
                      <m:den>
                        <m:r>
                          <a:rPr lang="en-US" sz="3600" b="0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/>
                          </a:rPr>
                          <m:t>1000</m:t>
                        </m:r>
                      </m:den>
                    </m:f>
                    <m:r>
                      <a:rPr lang="en-US" sz="3600" b="0" i="0" dirty="0" smtClean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 </m:t>
                    </m:r>
                    <m:r>
                      <m:rPr>
                        <m:sty m:val="p"/>
                      </m:rPr>
                      <a:rPr lang="en-US" sz="3600" b="0" i="0" dirty="0" smtClean="0">
                        <a:solidFill>
                          <a:srgbClr val="002060"/>
                        </a:solidFill>
                        <a:latin typeface="Cambria Math"/>
                        <a:cs typeface="Times New Roman"/>
                      </a:rPr>
                      <m:t>g</m:t>
                    </m:r>
                  </m:oMath>
                </a14:m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								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                = 1.04 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g</a:t>
                </a:r>
              </a:p>
              <a:p>
                <a:pPr>
                  <a:buNone/>
                </a:pPr>
                <a:r>
                  <a:rPr lang="en-US" sz="3600" dirty="0" smtClean="0">
                    <a:solidFill>
                      <a:srgbClr val="002060"/>
                    </a:solidFill>
                    <a:ea typeface="Cambria Math"/>
                    <a:cs typeface="Times New Roman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  <a:cs typeface="Times New Roman"/>
                      </a:rPr>
                      <m:t>∴</m:t>
                    </m:r>
                  </m:oMath>
                </a14:m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শতকরা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এককে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err="1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ঘনমাত্রা</a:t>
                </a:r>
                <a:r>
                  <a:rPr lang="en-US" sz="3600" dirty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</a:t>
                </a:r>
                <a:r>
                  <a:rPr lang="en-US" sz="3600" dirty="0" smtClean="0">
                    <a:solidFill>
                      <a:srgbClr val="002060"/>
                    </a:solidFill>
                    <a:latin typeface="Times New Roman"/>
                    <a:cs typeface="Times New Roman"/>
                  </a:rPr>
                  <a:t> = 1.04 %</a:t>
                </a: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  <a:p>
                <a:pPr>
                  <a:buNone/>
                </a:pPr>
                <a:endParaRPr lang="en-US" sz="3600" dirty="0">
                  <a:solidFill>
                    <a:srgbClr val="002060"/>
                  </a:solidFill>
                  <a:latin typeface="Times New Roman"/>
                  <a:cs typeface="Times New Roman"/>
                </a:endParaRP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77092" y="1911927"/>
                <a:ext cx="11430000" cy="4793673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ounded Rectangle 4"/>
          <p:cNvSpPr/>
          <p:nvPr/>
        </p:nvSpPr>
        <p:spPr>
          <a:xfrm>
            <a:off x="277091" y="180109"/>
            <a:ext cx="11430000" cy="1413164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প্রশ্ন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(০৪) 0.26 M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NaOH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721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3920835" y="803563"/>
            <a:ext cx="5182257" cy="1554626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23710"/>
            <a:ext cx="12192000" cy="1938992"/>
          </a:xfrm>
          <a:prstGeom prst="rect">
            <a:avLst/>
          </a:prstGeom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000" dirty="0" smtClean="0"/>
              <a:t> </a:t>
            </a:r>
            <a:r>
              <a:rPr lang="en-US" sz="4000" dirty="0" smtClean="0">
                <a:solidFill>
                  <a:srgbClr val="002060"/>
                </a:solidFill>
              </a:rPr>
              <a:t>০১)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</a:rPr>
              <a:t>মিলিমোলার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</a:rPr>
              <a:t>কত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০২) 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molL</a:t>
            </a:r>
            <a:r>
              <a:rPr lang="en-US" sz="40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-1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কিভাবে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gL</a:t>
            </a:r>
            <a:r>
              <a:rPr lang="en-US" sz="4000" baseline="30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-1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রুপান্তর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করবে</a:t>
            </a:r>
            <a:r>
              <a:rPr lang="en-US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?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:a16="http://schemas.microsoft.com/office/drawing/2014/main" xmlns="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691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226D5EB-4BF1-4269-B676-A85A2ED327B2}"/>
              </a:ext>
            </a:extLst>
          </p:cNvPr>
          <p:cNvSpPr txBox="1">
            <a:spLocks/>
          </p:cNvSpPr>
          <p:nvPr/>
        </p:nvSpPr>
        <p:spPr>
          <a:xfrm>
            <a:off x="5888181" y="221673"/>
            <a:ext cx="5187649" cy="1571223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দলীয়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কাজ</a:t>
            </a:r>
            <a:r>
              <a:rPr lang="en-US" sz="7200" b="1" dirty="0" smtClean="0">
                <a:solidFill>
                  <a:schemeClr val="tx1"/>
                </a:solidFill>
                <a:latin typeface="NikoshBAN" pitchFamily="2" charset="0"/>
                <a:ea typeface="+mj-ea"/>
                <a:cs typeface="+mj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3145328"/>
            <a:ext cx="12192000" cy="646331"/>
          </a:xfrm>
          <a:prstGeom prst="rect">
            <a:avLst/>
          </a:prstGeom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arenR"/>
            </a:pPr>
            <a:r>
              <a:rPr lang="en-US" sz="3600" dirty="0" smtClean="0">
                <a:solidFill>
                  <a:srgbClr val="002060"/>
                </a:solidFill>
              </a:rPr>
              <a:t> 0.2 M Na</a:t>
            </a:r>
            <a:r>
              <a:rPr lang="en-US" sz="3600" baseline="-25000" dirty="0" smtClean="0">
                <a:solidFill>
                  <a:srgbClr val="002060"/>
                </a:solidFill>
              </a:rPr>
              <a:t>2</a:t>
            </a:r>
            <a:r>
              <a:rPr lang="en-US" sz="3600" dirty="0" smtClean="0">
                <a:solidFill>
                  <a:srgbClr val="002060"/>
                </a:solidFill>
              </a:rPr>
              <a:t>CO</a:t>
            </a:r>
            <a:r>
              <a:rPr lang="en-US" sz="3600" baseline="-25000" dirty="0" smtClean="0">
                <a:solidFill>
                  <a:srgbClr val="002060"/>
                </a:solidFill>
              </a:rPr>
              <a:t>3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দ্রবনের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ঘনমাত্রা</a:t>
            </a:r>
            <a:r>
              <a:rPr lang="en-US" sz="3600" dirty="0" smtClean="0">
                <a:solidFill>
                  <a:srgbClr val="002060"/>
                </a:solidFill>
              </a:rPr>
              <a:t> %(</a:t>
            </a:r>
            <a:r>
              <a:rPr lang="en-US" sz="3600" dirty="0" smtClean="0">
                <a:solidFill>
                  <a:srgbClr val="002060"/>
                </a:solidFill>
              </a:rPr>
              <a:t>W/V)</a:t>
            </a:r>
            <a:r>
              <a:rPr lang="en-US" sz="3600" dirty="0" err="1" smtClean="0">
                <a:solidFill>
                  <a:srgbClr val="002060"/>
                </a:solidFill>
              </a:rPr>
              <a:t>এককে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কত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</a:rPr>
              <a:t>হবে</a:t>
            </a:r>
            <a:r>
              <a:rPr lang="en-US" sz="3600" dirty="0" smtClean="0">
                <a:solidFill>
                  <a:srgbClr val="002060"/>
                </a:solidFill>
              </a:rPr>
              <a:t> ? </a:t>
            </a:r>
            <a:endParaRPr lang="en-US" sz="36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3" y="221673"/>
            <a:ext cx="4439479" cy="157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47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6096000" y="499892"/>
            <a:ext cx="5510463" cy="1656565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673021"/>
            <a:ext cx="12192000" cy="1569660"/>
          </a:xfrm>
          <a:prstGeom prst="rect">
            <a:avLst/>
          </a:prstGeom>
        </p:spPr>
        <p:style>
          <a:lnRef idx="0">
            <a:schemeClr val="accent6"/>
          </a:lnRef>
          <a:fillRef idx="1003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tx1"/>
                </a:solidFill>
              </a:rPr>
              <a:t> </a:t>
            </a:r>
          </a:p>
          <a:p>
            <a:pPr marL="342900" indent="-342900">
              <a:buFont typeface="+mj-lt"/>
              <a:buAutoNum type="arabicParenR"/>
            </a:pP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>
                <a:solidFill>
                  <a:srgbClr val="002060"/>
                </a:solidFill>
              </a:rPr>
              <a:t>একজন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ডায়াবেটিক</a:t>
            </a:r>
            <a:r>
              <a:rPr lang="en-US" sz="3200" dirty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রোগীর</a:t>
            </a:r>
            <a:r>
              <a:rPr lang="en-US" sz="3200" dirty="0" smtClean="0">
                <a:solidFill>
                  <a:srgbClr val="002060"/>
                </a:solidFill>
              </a:rPr>
              <a:t> 25 mL </a:t>
            </a:r>
            <a:r>
              <a:rPr lang="en-US" sz="3200" dirty="0" err="1" smtClean="0">
                <a:solidFill>
                  <a:srgbClr val="002060"/>
                </a:solidFill>
              </a:rPr>
              <a:t>রক্তের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মধ্যে</a:t>
            </a:r>
            <a:r>
              <a:rPr lang="en-US" sz="3200" dirty="0" smtClean="0">
                <a:solidFill>
                  <a:srgbClr val="002060"/>
                </a:solidFill>
              </a:rPr>
              <a:t> 26 mg </a:t>
            </a:r>
            <a:r>
              <a:rPr lang="en-US" sz="3200" dirty="0">
                <a:solidFill>
                  <a:srgbClr val="002060"/>
                </a:solidFill>
              </a:rPr>
              <a:t>C</a:t>
            </a:r>
            <a:r>
              <a:rPr lang="en-US" sz="3200" baseline="-25000" dirty="0">
                <a:solidFill>
                  <a:srgbClr val="002060"/>
                </a:solidFill>
              </a:rPr>
              <a:t>6</a:t>
            </a:r>
            <a:r>
              <a:rPr lang="en-US" sz="3200" dirty="0">
                <a:solidFill>
                  <a:srgbClr val="002060"/>
                </a:solidFill>
              </a:rPr>
              <a:t>H</a:t>
            </a:r>
            <a:r>
              <a:rPr lang="en-US" sz="3200" baseline="-25000" dirty="0">
                <a:solidFill>
                  <a:srgbClr val="002060"/>
                </a:solidFill>
              </a:rPr>
              <a:t>12</a:t>
            </a:r>
            <a:r>
              <a:rPr lang="en-US" sz="3200" dirty="0">
                <a:solidFill>
                  <a:srgbClr val="002060"/>
                </a:solidFill>
              </a:rPr>
              <a:t>O</a:t>
            </a:r>
            <a:r>
              <a:rPr lang="en-US" sz="3200" baseline="-25000" dirty="0">
                <a:solidFill>
                  <a:srgbClr val="002060"/>
                </a:solidFill>
              </a:rPr>
              <a:t>6 </a:t>
            </a:r>
            <a:r>
              <a:rPr lang="en-US" sz="3200" dirty="0" err="1" smtClean="0">
                <a:solidFill>
                  <a:srgbClr val="002060"/>
                </a:solidFill>
              </a:rPr>
              <a:t>আ</a:t>
            </a:r>
            <a:r>
              <a:rPr lang="en-US" sz="3200" dirty="0" err="1" smtClean="0">
                <a:solidFill>
                  <a:srgbClr val="002060"/>
                </a:solidFill>
              </a:rPr>
              <a:t>ছে</a:t>
            </a:r>
            <a:r>
              <a:rPr lang="en-US" sz="3200" dirty="0">
                <a:solidFill>
                  <a:srgbClr val="002060"/>
                </a:solidFill>
              </a:rPr>
              <a:t> C</a:t>
            </a:r>
            <a:r>
              <a:rPr lang="en-US" sz="3200" baseline="-25000" dirty="0">
                <a:solidFill>
                  <a:srgbClr val="002060"/>
                </a:solidFill>
              </a:rPr>
              <a:t>6</a:t>
            </a:r>
            <a:r>
              <a:rPr lang="en-US" sz="3200" dirty="0">
                <a:solidFill>
                  <a:srgbClr val="002060"/>
                </a:solidFill>
              </a:rPr>
              <a:t>H</a:t>
            </a:r>
            <a:r>
              <a:rPr lang="en-US" sz="3200" baseline="-25000" dirty="0">
                <a:solidFill>
                  <a:srgbClr val="002060"/>
                </a:solidFill>
              </a:rPr>
              <a:t>12</a:t>
            </a:r>
            <a:r>
              <a:rPr lang="en-US" sz="3200" dirty="0">
                <a:solidFill>
                  <a:srgbClr val="002060"/>
                </a:solidFill>
              </a:rPr>
              <a:t>O</a:t>
            </a:r>
            <a:r>
              <a:rPr lang="en-US" sz="3200" baseline="-25000" dirty="0">
                <a:solidFill>
                  <a:srgbClr val="002060"/>
                </a:solidFill>
              </a:rPr>
              <a:t>6 </a:t>
            </a:r>
            <a:r>
              <a:rPr lang="en-US" sz="3200" dirty="0" err="1" smtClean="0">
                <a:solidFill>
                  <a:srgbClr val="002060"/>
                </a:solidFill>
              </a:rPr>
              <a:t>এর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প</a:t>
            </a:r>
            <a:r>
              <a:rPr lang="en-US" sz="3200" dirty="0" err="1" smtClean="0">
                <a:solidFill>
                  <a:srgbClr val="002060"/>
                </a:solidFill>
              </a:rPr>
              <a:t>রিমানকে</a:t>
            </a:r>
            <a:r>
              <a:rPr lang="en-US" sz="3200" dirty="0" smtClean="0">
                <a:solidFill>
                  <a:srgbClr val="002060"/>
                </a:solidFill>
              </a:rPr>
              <a:t> % (W/V) </a:t>
            </a:r>
            <a:r>
              <a:rPr lang="en-US" sz="3200" dirty="0" err="1" smtClean="0">
                <a:solidFill>
                  <a:srgbClr val="002060"/>
                </a:solidFill>
              </a:rPr>
              <a:t>এককে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নির্নয়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কর</a:t>
            </a:r>
            <a:r>
              <a:rPr lang="en-US" sz="3200" dirty="0" smtClean="0">
                <a:solidFill>
                  <a:srgbClr val="002060"/>
                </a:solidFill>
              </a:rPr>
              <a:t> ? </a:t>
            </a:r>
            <a:endParaRPr lang="en-US" sz="32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704" y="499891"/>
            <a:ext cx="3541690" cy="1656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9147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field of sunflowers&#10;&#10;Description automatically generated">
            <a:extLst>
              <a:ext uri="{FF2B5EF4-FFF2-40B4-BE49-F238E27FC236}">
                <a16:creationId xmlns:a16="http://schemas.microsoft.com/office/drawing/2014/main" xmlns="" id="{20C43D0D-AE69-4854-B57F-6CA76D6DF9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1943176-E7E7-48EA-A0FC-9CE2A2389CAC}"/>
              </a:ext>
            </a:extLst>
          </p:cNvPr>
          <p:cNvSpPr txBox="1"/>
          <p:nvPr/>
        </p:nvSpPr>
        <p:spPr>
          <a:xfrm>
            <a:off x="789709" y="498909"/>
            <a:ext cx="9620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ধন্যবাদ</a:t>
            </a:r>
            <a:r>
              <a:rPr lang="en-US" sz="9600" b="1" dirty="0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 </a:t>
            </a:r>
            <a:r>
              <a:rPr lang="en-US" sz="9600" b="1" dirty="0" err="1">
                <a:ln w="13462">
                  <a:solidFill>
                    <a:schemeClr val="bg1"/>
                  </a:solidFill>
                  <a:prstDash val="solid"/>
                </a:ln>
                <a:effectLst>
                  <a:outerShdw dist="38100" dir="2700000" algn="bl" rotWithShape="0">
                    <a:schemeClr val="accent5"/>
                  </a:outerShdw>
                </a:effectLst>
                <a:latin typeface="NikoshBAN" panose="02000000000000000000" pitchFamily="2" charset="0"/>
                <a:ea typeface="Yu Mincho Demibold" panose="02020600000000000000" pitchFamily="18" charset="-128"/>
                <a:cs typeface="NikoshBAN" panose="02000000000000000000" pitchFamily="2" charset="0"/>
              </a:rPr>
              <a:t>সবাইকে</a:t>
            </a:r>
            <a:endParaRPr lang="en-US" sz="9600" b="1" dirty="0">
              <a:ln w="13462">
                <a:solidFill>
                  <a:schemeClr val="bg1"/>
                </a:solidFill>
                <a:prstDash val="solid"/>
              </a:ln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2602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544621" y="228601"/>
            <a:ext cx="2760365" cy="86177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lIns="76197" tIns="38098" rIns="76197" bIns="38098">
            <a:spAutoFit/>
          </a:bodyPr>
          <a:lstStyle/>
          <a:p>
            <a:r>
              <a:rPr lang="bn-BD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51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51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482129" y="1494693"/>
            <a:ext cx="5384799" cy="4044462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3746" y="1494693"/>
            <a:ext cx="433929" cy="4044462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362" y="1494694"/>
            <a:ext cx="3516372" cy="4044462"/>
          </a:xfrm>
        </p:spPr>
      </p:pic>
    </p:spTree>
    <p:extLst>
      <p:ext uri="{BB962C8B-B14F-4D97-AF65-F5344CB8AC3E}">
        <p14:creationId xmlns:p14="http://schemas.microsoft.com/office/powerpoint/2010/main" val="125458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croll: Horizontal 3">
            <a:extLst>
              <a:ext uri="{FF2B5EF4-FFF2-40B4-BE49-F238E27FC236}">
                <a16:creationId xmlns="" xmlns:a16="http://schemas.microsoft.com/office/drawing/2014/main" id="{908DA2F1-9B58-431B-A65F-A17461530469}"/>
              </a:ext>
            </a:extLst>
          </p:cNvPr>
          <p:cNvSpPr/>
          <p:nvPr/>
        </p:nvSpPr>
        <p:spPr>
          <a:xfrm>
            <a:off x="1634836" y="623455"/>
            <a:ext cx="8336158" cy="4432640"/>
          </a:xfrm>
          <a:prstGeom prst="horizontalScroll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1430D7B-C771-4DCA-B952-345AFBA6D766}"/>
              </a:ext>
            </a:extLst>
          </p:cNvPr>
          <p:cNvSpPr txBox="1"/>
          <p:nvPr/>
        </p:nvSpPr>
        <p:spPr>
          <a:xfrm>
            <a:off x="3325091" y="1663276"/>
            <a:ext cx="6192982" cy="2554545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২য়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পত্র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পরিমানগত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রসায়ন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দ্বাদশ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৪০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তারিখঃ০৬/০৯/২৬খ্রি.</a:t>
            </a:r>
            <a:endParaRPr lang="en-US" sz="3200" b="1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796145" y="152400"/>
            <a:ext cx="3796146" cy="6788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</a:rPr>
              <a:t>পাঠ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</a:rPr>
              <a:t>পরিচিতি</a:t>
            </a:r>
            <a:r>
              <a:rPr lang="en-US" sz="3600" dirty="0" smtClean="0">
                <a:solidFill>
                  <a:schemeClr val="tx1"/>
                </a:solidFill>
              </a:rPr>
              <a:t> </a:t>
            </a:r>
            <a:endParaRPr lang="en-US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65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0" y="0"/>
            <a:ext cx="12230116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6" name="TextBox 5"/>
          <p:cNvSpPr txBox="1"/>
          <p:nvPr/>
        </p:nvSpPr>
        <p:spPr>
          <a:xfrm>
            <a:off x="2262644" y="275110"/>
            <a:ext cx="4983283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</a:rPr>
              <a:t>পূর্বের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জ্ঞান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r>
              <a:rPr lang="en-US" sz="3600" b="1" dirty="0" err="1" smtClean="0">
                <a:solidFill>
                  <a:schemeClr val="tx1"/>
                </a:solidFill>
              </a:rPr>
              <a:t>যাচাইঃ</a:t>
            </a:r>
            <a:r>
              <a:rPr lang="en-US" sz="3600" b="1" dirty="0" smtClean="0">
                <a:solidFill>
                  <a:schemeClr val="tx1"/>
                </a:solidFill>
              </a:rPr>
              <a:t>  </a:t>
            </a:r>
            <a:endParaRPr lang="en-US" sz="3600" b="1" dirty="0">
              <a:solidFill>
                <a:schemeClr val="tx1"/>
              </a:solidFill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38544" y="1320663"/>
            <a:ext cx="11485420" cy="85450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০১) 1.5%(W/V) H</a:t>
            </a:r>
            <a:r>
              <a:rPr lang="en-US" sz="4000" baseline="-25000" dirty="0" smtClean="0">
                <a:solidFill>
                  <a:schemeClr val="tx1"/>
                </a:solidFill>
              </a:rPr>
              <a:t>2</a:t>
            </a:r>
            <a:r>
              <a:rPr lang="en-US" sz="4000" dirty="0" smtClean="0">
                <a:solidFill>
                  <a:schemeClr val="tx1"/>
                </a:solidFill>
              </a:rPr>
              <a:t>SO</a:t>
            </a:r>
            <a:r>
              <a:rPr lang="en-US" sz="4000" baseline="-25000" dirty="0" smtClean="0">
                <a:solidFill>
                  <a:schemeClr val="tx1"/>
                </a:solidFill>
              </a:rPr>
              <a:t>4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দ্রবনে</a:t>
            </a:r>
            <a:r>
              <a:rPr lang="en-US" sz="4000" dirty="0">
                <a:solidFill>
                  <a:schemeClr val="tx1"/>
                </a:solidFill>
              </a:rPr>
              <a:t> H</a:t>
            </a:r>
            <a:r>
              <a:rPr lang="en-US" sz="4000" baseline="-25000" dirty="0">
                <a:solidFill>
                  <a:schemeClr val="tx1"/>
                </a:solidFill>
              </a:rPr>
              <a:t>2</a:t>
            </a:r>
            <a:r>
              <a:rPr lang="en-US" sz="4000" dirty="0">
                <a:solidFill>
                  <a:schemeClr val="tx1"/>
                </a:solidFill>
              </a:rPr>
              <a:t>SO</a:t>
            </a:r>
            <a:r>
              <a:rPr lang="en-US" sz="4000" baseline="-25000" dirty="0">
                <a:solidFill>
                  <a:schemeClr val="tx1"/>
                </a:solidFill>
              </a:rPr>
              <a:t>4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>
                <a:solidFill>
                  <a:schemeClr val="tx1"/>
                </a:solidFill>
              </a:rPr>
              <a:t>এর</a:t>
            </a:r>
            <a:r>
              <a:rPr lang="en-US" sz="4000" dirty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ভর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কত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গ্রাম</a:t>
            </a:r>
            <a:r>
              <a:rPr lang="en-US" sz="4000" dirty="0" smtClean="0">
                <a:solidFill>
                  <a:schemeClr val="tx1"/>
                </a:solidFill>
              </a:rPr>
              <a:t> ? </a:t>
            </a:r>
            <a:endParaRPr lang="en-US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/>
              <p:cNvSpPr/>
              <p:nvPr/>
            </p:nvSpPr>
            <p:spPr>
              <a:xfrm>
                <a:off x="138544" y="5507181"/>
                <a:ext cx="8520547" cy="962891"/>
              </a:xfrm>
              <a:prstGeom prst="roundRect">
                <a:avLst/>
              </a:prstGeom>
            </p:spPr>
            <p:style>
              <a:lnRef idx="0">
                <a:schemeClr val="accent1"/>
              </a:lnRef>
              <a:fillRef idx="3">
                <a:schemeClr val="accent1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4000" dirty="0" err="1" smtClean="0">
                    <a:solidFill>
                      <a:schemeClr val="tx1"/>
                    </a:solidFill>
                  </a:rPr>
                  <a:t>উত্তরঃ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4000" dirty="0" err="1" smtClean="0">
                    <a:solidFill>
                      <a:schemeClr val="tx1"/>
                    </a:solidFill>
                  </a:rPr>
                  <a:t>ঘনমাত্রা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×</m:t>
                    </m:r>
                  </m:oMath>
                </a14:m>
                <a:r>
                  <a:rPr lang="en-US" sz="4000" dirty="0" err="1" smtClean="0">
                    <a:solidFill>
                      <a:schemeClr val="tx1"/>
                    </a:solidFill>
                  </a:rPr>
                  <a:t>আয়তন</a:t>
                </a:r>
                <a:r>
                  <a:rPr lang="en-US" sz="4000" dirty="0" smtClean="0">
                    <a:solidFill>
                      <a:schemeClr val="tx1"/>
                    </a:solidFill>
                  </a:rPr>
                  <a:t> </a:t>
                </a:r>
                <a:endParaRPr lang="en-US" sz="400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3" name="Rounded 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544" y="5507181"/>
                <a:ext cx="8520547" cy="962891"/>
              </a:xfrm>
              <a:prstGeom prst="round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/>
          <p:cNvSpPr/>
          <p:nvPr/>
        </p:nvSpPr>
        <p:spPr>
          <a:xfrm>
            <a:off x="138545" y="4257828"/>
            <a:ext cx="11069783" cy="85450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</a:rPr>
              <a:t>০২) </a:t>
            </a:r>
            <a:r>
              <a:rPr lang="en-US" sz="4000" dirty="0" err="1" smtClean="0">
                <a:solidFill>
                  <a:schemeClr val="tx1"/>
                </a:solidFill>
              </a:rPr>
              <a:t>মোল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সংখ্যা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নির্নয়ের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সূত্র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</a:rPr>
              <a:t>লিখ</a:t>
            </a:r>
            <a:r>
              <a:rPr lang="en-US" sz="4000" dirty="0" smtClean="0">
                <a:solidFill>
                  <a:schemeClr val="tx1"/>
                </a:solidFill>
              </a:rPr>
              <a:t> ? 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38545" y="2763982"/>
            <a:ext cx="4892832" cy="962891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err="1" smtClean="0">
                <a:solidFill>
                  <a:schemeClr val="tx1"/>
                </a:solidFill>
              </a:rPr>
              <a:t>উত্তরঃ</a:t>
            </a:r>
            <a:r>
              <a:rPr lang="en-US" sz="4000" dirty="0" smtClean="0">
                <a:solidFill>
                  <a:schemeClr val="tx1"/>
                </a:solidFill>
              </a:rPr>
              <a:t> </a:t>
            </a:r>
            <a:r>
              <a:rPr lang="en-US" sz="4000" dirty="0" smtClean="0">
                <a:solidFill>
                  <a:schemeClr val="tx1"/>
                </a:solidFill>
              </a:rPr>
              <a:t>1.5 g   </a:t>
            </a:r>
            <a:endParaRPr lang="en-US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562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 animBg="1"/>
      <p:bldP spid="3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95663" y="440613"/>
            <a:ext cx="9143999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নিচের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ছবি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লক্ষ্য</a:t>
            </a:r>
            <a:r>
              <a:rPr lang="en-US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663" y="1534765"/>
            <a:ext cx="5512278" cy="514214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6" name="Rounded Rectangle 5"/>
          <p:cNvSpPr/>
          <p:nvPr/>
        </p:nvSpPr>
        <p:spPr>
          <a:xfrm>
            <a:off x="7550728" y="3283527"/>
            <a:ext cx="4308764" cy="1288473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2060"/>
                </a:solidFill>
              </a:rPr>
              <a:t>KMnO</a:t>
            </a:r>
            <a:r>
              <a:rPr lang="en-US" sz="3600" baseline="-25000" dirty="0" smtClean="0">
                <a:solidFill>
                  <a:srgbClr val="002060"/>
                </a:solidFill>
              </a:rPr>
              <a:t>4</a:t>
            </a:r>
            <a:r>
              <a:rPr lang="en-US" sz="3600" dirty="0" smtClean="0">
                <a:solidFill>
                  <a:srgbClr val="002060"/>
                </a:solidFill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</a:rPr>
              <a:t> </a:t>
            </a:r>
            <a:endParaRPr lang="en-US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060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66109" y="390298"/>
            <a:ext cx="7200404" cy="132343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8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2743200" y="2656114"/>
            <a:ext cx="6923313" cy="2612571"/>
          </a:xfrm>
          <a:prstGeom prst="wedgeEllipseCallou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</a:rPr>
              <a:t>দ্রবনে</a:t>
            </a:r>
            <a:r>
              <a:rPr lang="en-US" sz="3200" dirty="0" err="1" smtClean="0">
                <a:solidFill>
                  <a:srgbClr val="002060"/>
                </a:solidFill>
              </a:rPr>
              <a:t>র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ঘনমাত্রা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শতকরা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নির্নয়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সম্পর্কিত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সমস্যা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সমাধান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en-US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9929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288982" cy="68580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2590800" y="533401"/>
            <a:ext cx="6807200" cy="1323439"/>
          </a:xfrm>
          <a:prstGeom prst="rect">
            <a:avLst/>
          </a:prstGeom>
          <a:ln/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80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endParaRPr lang="en-US" sz="8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77091" y="2286001"/>
            <a:ext cx="11000510" cy="3385542"/>
          </a:xfrm>
          <a:prstGeom prst="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এই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শেষে</a:t>
            </a:r>
            <a:r>
              <a:rPr lang="en-US" sz="54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শিক্ষার্থীরা</a:t>
            </a:r>
            <a:r>
              <a:rPr lang="en-US" sz="5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……</a:t>
            </a:r>
            <a:endParaRPr lang="en-US" sz="44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মোলারিটি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মোলালিটি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</a:p>
          <a:p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৩)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দ্রবনের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এককে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করতে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পারবে</a:t>
            </a:r>
            <a:r>
              <a:rPr lang="en-US" sz="4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37145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955964" y="415636"/>
            <a:ext cx="9019309" cy="1371600"/>
          </a:xfrm>
          <a:prstGeom prst="roundRect">
            <a:avLst/>
          </a:prstGeom>
        </p:spPr>
        <p:style>
          <a:lnRef idx="0">
            <a:schemeClr val="accent2"/>
          </a:lnRef>
          <a:fillRef idx="1003">
            <a:schemeClr val="l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chemeClr val="tx1"/>
                </a:solidFill>
              </a:rPr>
              <a:t>ঘনমাত্রা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কি</a:t>
            </a:r>
            <a:r>
              <a:rPr lang="en-US" sz="5400" dirty="0" smtClean="0">
                <a:solidFill>
                  <a:schemeClr val="tx1"/>
                </a:solidFill>
              </a:rPr>
              <a:t>?</a:t>
            </a:r>
            <a:endParaRPr lang="en-US" sz="54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</p:spPr>
            <p:style>
              <a:lnRef idx="0">
                <a:schemeClr val="accent1"/>
              </a:lnRef>
              <a:fillRef idx="1003">
                <a:schemeClr val="lt2"/>
              </a:fillRef>
              <a:effectRef idx="3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800" dirty="0" smtClean="0">
                    <a:solidFill>
                      <a:srgbClr val="002060"/>
                    </a:solidFill>
                  </a:rPr>
                  <a:t>কোন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একক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আয়তনের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মোল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সংখ্যাকে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ঐ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দ্রবনের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ঘনমাত্রা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বলে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।</a:t>
                </a:r>
              </a:p>
              <a:p>
                <a:r>
                  <a:rPr lang="en-US" sz="2800" dirty="0" err="1" smtClean="0">
                    <a:solidFill>
                      <a:srgbClr val="002060"/>
                    </a:solidFill>
                  </a:rPr>
                  <a:t>ইহাকে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C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দ্বারা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প্রকাশ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করা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rgbClr val="002060"/>
                    </a:solidFill>
                  </a:rPr>
                  <a:t>হয়</a:t>
                </a:r>
                <a:r>
                  <a:rPr lang="en-US" sz="2800" dirty="0" smtClean="0">
                    <a:solidFill>
                      <a:srgbClr val="002060"/>
                    </a:solidFill>
                  </a:rPr>
                  <a:t>।</a:t>
                </a:r>
              </a:p>
              <a:p>
                <a:pPr algn="ctr"/>
                <a:r>
                  <a:rPr lang="en-US" sz="2800" dirty="0" smtClean="0">
                    <a:solidFill>
                      <a:srgbClr val="002060"/>
                    </a:solidFill>
                  </a:rPr>
                  <a:t>সুতরাং  </a:t>
                </a:r>
                <a:r>
                  <a:rPr lang="en-US" sz="3600" dirty="0" smtClean="0">
                    <a:solidFill>
                      <a:srgbClr val="002060"/>
                    </a:solidFill>
                  </a:rPr>
                  <a:t>C=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/>
                          </a:rPr>
                          <m:t>𝑉</m:t>
                        </m:r>
                      </m:den>
                    </m:f>
                  </m:oMath>
                </a14:m>
                <a:endParaRPr lang="en-US" sz="2800" dirty="0">
                  <a:solidFill>
                    <a:srgbClr val="002060"/>
                  </a:solidFill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5964" y="3048000"/>
                <a:ext cx="9019310" cy="238298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4628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2945" y="1634838"/>
            <a:ext cx="9282546" cy="3214254"/>
          </a:xfrm>
        </p:spPr>
        <p:style>
          <a:lnRef idx="0">
            <a:schemeClr val="accent6"/>
          </a:lnRef>
          <a:fillRef idx="1001">
            <a:schemeClr val="lt2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 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মোলার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মোলাল</a:t>
            </a:r>
            <a:r>
              <a:rPr lang="en-US" sz="3600" dirty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নরমাল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দ্রবন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 </a:t>
            </a:r>
            <a:r>
              <a:rPr lang="en-US" sz="3600" dirty="0" err="1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শতকরা</a:t>
            </a:r>
            <a:r>
              <a:rPr lang="en-US" sz="36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52945" y="166255"/>
            <a:ext cx="9171710" cy="1149927"/>
          </a:xfrm>
          <a:prstGeom prst="roundRect">
            <a:avLst/>
          </a:prstGeom>
        </p:spPr>
        <p:style>
          <a:lnRef idx="0">
            <a:schemeClr val="accent1"/>
          </a:lnRef>
          <a:fillRef idx="1003">
            <a:schemeClr val="lt2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ঘনমাত্রা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নির্নয়ের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পদ্ধতিঃ</a:t>
            </a:r>
            <a:r>
              <a:rPr lang="en-US" sz="4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9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1416</TotalTime>
  <Words>492</Words>
  <Application>Microsoft Office PowerPoint</Application>
  <PresentationFormat>Custom</PresentationFormat>
  <Paragraphs>99</Paragraphs>
  <Slides>19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Office Theme</vt:lpstr>
      <vt:lpstr>Metropolitan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365 Pro Plus</dc:creator>
  <cp:lastModifiedBy>HP</cp:lastModifiedBy>
  <cp:revision>258</cp:revision>
  <dcterms:created xsi:type="dcterms:W3CDTF">2021-07-04T04:33:59Z</dcterms:created>
  <dcterms:modified xsi:type="dcterms:W3CDTF">2026-09-06T01:18:52Z</dcterms:modified>
</cp:coreProperties>
</file>