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YL+WJcwTM74Bt4GVPbqO6w" hashData="/MbKKZsLt02jT5/4sOJP6cbiK64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9.jpe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.png"/><Relationship Id="rId7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3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3.png"/><Relationship Id="rId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6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9.png"/><Relationship Id="rId7" Type="http://schemas.openxmlformats.org/officeDocument/2006/relationships/image" Target="../media/image1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3.png"/><Relationship Id="rId4" Type="http://schemas.openxmlformats.org/officeDocument/2006/relationships/image" Target="../media/image1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7.png"/><Relationship Id="rId7" Type="http://schemas.openxmlformats.org/officeDocument/2006/relationships/image" Target="../media/image1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3.png"/><Relationship Id="rId4" Type="http://schemas.openxmlformats.org/officeDocument/2006/relationships/image" Target="../media/image1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1800225"/>
            <a:ext cx="9944100" cy="3162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5397" y="3000375"/>
            <a:ext cx="9641205" cy="895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350" b="0" i="0" u="none">
                <a:solidFill>
                  <a:srgbClr val="FFFFFF"/>
                </a:solidFill>
                <a:latin typeface="Hind Siliguri ExtraBold"/>
              </a:rPr>
              <a:t>আজকের পাঠে সবাইকে স্বাগতম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69802"/>
            <a:ext cx="5357812" cy="24955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907827"/>
            <a:ext cx="5357812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0925" y="531465"/>
            <a:ext cx="409575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3925" y="2860327"/>
            <a:ext cx="4885610" cy="495300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284C7"/>
                </a:solidFill>
                <a:latin typeface="Hind Siliguri ExtraBold"/>
              </a:rPr>
              <a:t>মোঃ মিজানুর রহমান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3498502"/>
            <a:ext cx="4652962" cy="34290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সহকারী শিক্ষক (ব্যবসায় শিক্ষা)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841402"/>
            <a:ext cx="4652962" cy="314325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475569"/>
                </a:solidFill>
                <a:latin typeface="Hind Siliguri"/>
              </a:rPr>
              <a:t>বি.এড, এম.এড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4298602"/>
            <a:ext cx="4652962" cy="31432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0F172A"/>
                </a:solidFill>
                <a:latin typeface="Hind Siliguri"/>
              </a:rPr>
              <a:t>আর.আর.টেক্সটাইল মিলস্ উচ্চ বিদ্যালয়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449" y="2936527"/>
            <a:ext cx="3810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313" y="3536602"/>
            <a:ext cx="228600" cy="2286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313" y="3879502"/>
            <a:ext cx="209550" cy="2095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245" y="4336702"/>
            <a:ext cx="266700" cy="2095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52525" y="476250"/>
            <a:ext cx="10991373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শিক্ষক পরিচিতি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mizan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92859" y="1532874"/>
            <a:ext cx="3670952" cy="4007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546" y="3790285"/>
            <a:ext cx="3524250" cy="2133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242" y="1183927"/>
            <a:ext cx="3524250" cy="2133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242" y="3790285"/>
            <a:ext cx="3524250" cy="2133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4750" y="531465"/>
            <a:ext cx="285750" cy="3238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3783" y="4085560"/>
            <a:ext cx="485775" cy="4286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6473" y="4657060"/>
            <a:ext cx="31603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বিষয় ও শ্রেণি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1721" y="5123785"/>
            <a:ext cx="30099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ব্যবসায় উদ্যোগ</a:t>
            </a:r>
            <a:r>
              <a:t>
</a:t>
            </a: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 শ্রেণি: ৯ম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7479" y="1479202"/>
            <a:ext cx="485775" cy="4286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20169" y="2050702"/>
            <a:ext cx="31603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অধ্যায়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95417" y="2517427"/>
            <a:ext cx="30099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৬ষ্ঠ অধ্যায়</a:t>
            </a:r>
            <a:r>
              <a:t>
</a:t>
            </a: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 ব্যবসায় পরিকল্পনা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86054" y="4085560"/>
            <a:ext cx="428625" cy="4286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20169" y="4657060"/>
            <a:ext cx="31603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সময় ও পাঠ্যবই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95417" y="5123785"/>
            <a:ext cx="30099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সময়: ৫০ মিনিট</a:t>
            </a:r>
            <a:r>
              <a:t>
</a:t>
            </a: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 পৃষ্ঠা: ৭৫-৭৭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8700" y="476250"/>
            <a:ext cx="11121390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পাঠ পরিচিতি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3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6129" y="1240046"/>
            <a:ext cx="2741296" cy="2311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19287"/>
            <a:ext cx="11049000" cy="2924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2452687"/>
            <a:ext cx="100584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>
                <a:solidFill>
                  <a:srgbClr val="0284C7"/>
                </a:solidFill>
                <a:latin typeface="Hind Siliguri ExtraBold"/>
              </a:rPr>
              <a:t>আজকের পাঠ শিরোনাম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340" y="3014662"/>
            <a:ext cx="1056132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0" i="0" u="none">
                <a:solidFill>
                  <a:srgbClr val="0F172A"/>
                </a:solidFill>
                <a:latin typeface="Hind Siliguri ExtraBold"/>
              </a:rPr>
              <a:t>ব্যবসায় পরিকল্পনা প্রণয়নের প্রক্রিয়া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4005262"/>
            <a:ext cx="100584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475569"/>
                </a:solidFill>
                <a:latin typeface="Hind Siliguri SemiBold"/>
              </a:rPr>
              <a:t>(Process of Business Plan Formulation)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84052"/>
            <a:ext cx="11049000" cy="3067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6650" y="531465"/>
            <a:ext cx="3238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300" y="2479327"/>
            <a:ext cx="10961370" cy="40005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এই পাঠ শেষে তোমরা যা শিখবে: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2546002"/>
            <a:ext cx="24765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7300" y="3069877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ব্যবসায় পরিকল্পনা ও প্রকল্প নির্বাচনের সঠিক ধারণা ব্যাখ্যা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3550890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প্রকল্প ধারণা চিহ্নিতকরণের উৎস ও ধাপসমূহ চিহ্নিত করতে 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4031902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ম্যাক্রোস্ক্রিনিং ও মাইক্রোস্ক্রিনিং এর উপাদানগুলোর তুলনামূলক বিশ্লেষণ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7300" y="4512915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একটি পূর্ণাঙ্গ ব্যবসায় প্রকল্প প্রতিবেদন প্রণয়নের ধাপ ব্যাখ্যা করতে পারবে।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107977"/>
            <a:ext cx="200025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588990"/>
            <a:ext cx="200025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070002"/>
            <a:ext cx="200025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551015"/>
            <a:ext cx="2000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66800" y="476250"/>
            <a:ext cx="1108138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শিখনফল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79315"/>
            <a:ext cx="5405437" cy="628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2379315"/>
            <a:ext cx="5405437" cy="628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88965"/>
            <a:ext cx="5405437" cy="971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62" y="3388965"/>
            <a:ext cx="5405437" cy="971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0925" y="531465"/>
            <a:ext cx="409575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4741515"/>
            <a:ext cx="11049000" cy="314325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1" i="0" u="none">
                <a:solidFill>
                  <a:srgbClr val="0284C7"/>
                </a:solidFill>
                <a:latin typeface="Hind Siliguri"/>
              </a:rPr>
              <a:t>মনে মনে উত্তর চিন্তা কর এবং খাতায় সংক্ষেপে লেখ!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0962" y="4779615"/>
            <a:ext cx="209550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52525" y="476250"/>
            <a:ext cx="10991373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পূর্বজ্ঞান যাচাই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22152"/>
            <a:ext cx="5357812" cy="2990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907827"/>
            <a:ext cx="5357812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2850" y="531465"/>
            <a:ext cx="247650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2517427"/>
            <a:ext cx="498562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ধারণা অনুভবের সূচনার উৎসসমূহ: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1262" y="1936402"/>
            <a:ext cx="5300662" cy="3562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57300" y="3031777"/>
            <a:ext cx="4367212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নিজের শখ, আগ্রহ বা নিজস্ব কল্পনা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3512790"/>
            <a:ext cx="4367212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সরকারি ও বেসরকারি প্রকাশনা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7300" y="3993802"/>
            <a:ext cx="4367212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অর্থনৈতিক ও শিল্প জরিপ প্রতিবেদন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7300" y="4474815"/>
            <a:ext cx="4367212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গবেষণামূলক প্রতিবেদন ও নতুন প্রযুক্তি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300" y="3069877"/>
            <a:ext cx="142875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300" y="3550890"/>
            <a:ext cx="142875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300" y="4031902"/>
            <a:ext cx="14287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300" y="4512915"/>
            <a:ext cx="142875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90600" y="476250"/>
            <a:ext cx="1116139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১. প্রকল্প ধারণা চিহ্নিতকরণ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131790"/>
            <a:ext cx="5405437" cy="209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3131790"/>
            <a:ext cx="5405437" cy="2095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0925" y="531465"/>
            <a:ext cx="409575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2207865"/>
            <a:ext cx="11049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বিভিন্ন উৎস থেকে প্রাপ্ত তথ্য বিশ্লেষণ করে সম্ভাব্য ধারণাসমূহের তালিকা তৈরি করার পর প্রধানত দুটি পদ্ধতির মাধ্যমে প্রকল্প নির্বাচন করা হয়: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8481" y="3388965"/>
            <a:ext cx="428625" cy="4286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4976" y="3960465"/>
            <a:ext cx="5075634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ক. ম্যাক্রোস্ক্রিনিং (Macro-Screening)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4427190"/>
            <a:ext cx="4833937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বাহ্যিক পরিবেশগত উপাদান ও অনিয়ন্ত্রণযোগ্য প্রভাবকসমূহের মূল্যায়ন প্রক্রিয়া।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2043" y="3388965"/>
            <a:ext cx="428625" cy="4286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08539" y="3960465"/>
            <a:ext cx="5075634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খ. মাইক্রোস্ক্রিনিং (Micro-Screening)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9387" y="4427190"/>
            <a:ext cx="4833937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বাজার, প্রযুক্তিগত, বাণিজ্যিক ও আর্থিক সম্ভাব্যতা যাচাইয়ের বিস্তারিত প্রক্রিয়া।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2525" y="476250"/>
            <a:ext cx="10991373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২. ধারণা মূল্যায়ন ও প্রকল্প নির্বাচন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13855"/>
            <a:ext cx="5357812" cy="240744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907827"/>
            <a:ext cx="5357812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6650" y="531465"/>
            <a:ext cx="323850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2809130"/>
            <a:ext cx="498562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ম্যাক্রোস্ক্রিনিং কী?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323480"/>
            <a:ext cx="4748212" cy="1340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ম্যাক্রোস্ক্রিনিং হলো এমন একটি প্রাথমিক বাছাই পদ্ধতি, যা কতগুলো অনিয়ন্ত্রণযোগ্য প্রভাবক বা পরিবেশগত উপাদানের ভিত্তিতে ব্যবসায় ধারণাসমূহ মূল্যায়ন করে উপযুক্ত প্রকল্প নির্বাচনে সহায়তা করে।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1262" y="1936402"/>
            <a:ext cx="5300662" cy="3562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66800" y="476250"/>
            <a:ext cx="1108138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ক. ম্যাক্রোস্ক্রিনিং (Macro-Screening)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55527"/>
            <a:ext cx="3524250" cy="2324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555527"/>
            <a:ext cx="3524250" cy="2324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555527"/>
            <a:ext cx="3524250" cy="2324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58550" y="531465"/>
            <a:ext cx="361950" cy="323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2850802"/>
            <a:ext cx="3060382" cy="400050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জনসংখ্যা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365152"/>
            <a:ext cx="2914650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জনগোষ্ঠীর আকার, জনসংখ্যার বৃদ্ধির হার, জন্ম-মৃত্যু এবং পণ্যের বাজার সংঙ্কুলান প্রক্রিয়া প্রভাবিত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8675" y="2850802"/>
            <a:ext cx="3060382" cy="40005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অর্থনৈতিক পরিবেশ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8675" y="3365152"/>
            <a:ext cx="29146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ভোক্তার আয়, সঞ্চয়, খরচ করার প্রবণতা ও জীবনযাত্রার মান প্রকল্প বাছাইয়ের সিদ্ধান্ত নির্ধারণ করে।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01050" y="2850802"/>
            <a:ext cx="3060382" cy="40005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প্রাকৃতিক পরিবেশ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1050" y="3365152"/>
            <a:ext cx="29146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কাঁচামালের সহজলভ্যতা ও পরিবেশ দূষণ নিয়ন্ত্রণ সংক্রান্ত বাধ্যবাধকতা বিবেচনা করা হয়।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300" y="2917477"/>
            <a:ext cx="314325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675" y="2917477"/>
            <a:ext cx="24765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1050" y="2917477"/>
            <a:ext cx="247650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04900" y="476250"/>
            <a:ext cx="11041380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ম্যাক্রোস্ক্রিনিং এর উপাদানসমূহ (১ম অংশ)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12690"/>
            <a:ext cx="3524250" cy="20097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712690"/>
            <a:ext cx="3524250" cy="20097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712690"/>
            <a:ext cx="3524250" cy="20097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96650" y="531465"/>
            <a:ext cx="323850" cy="323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3007965"/>
            <a:ext cx="3060382" cy="400050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রাজনৈতিক পরিবেশ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522315"/>
            <a:ext cx="29146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রাজনৈতিক স্থিতিশীলতা, সরকারের শিল্পনীতি এবং রাজনীতিবিদদের ভূমিকা ব্যবসায়ে প্রভাব ফেলে।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8675" y="3007965"/>
            <a:ext cx="3060382" cy="400050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সাংস্কৃতিক পরিবেশ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8675" y="3522315"/>
            <a:ext cx="29146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শিক্ষার হার, কারিগরি শিক্ষার প্রসার, সামাজিক মূল্যবোধ ও ধর্মীয় অনুভূতি গুরুত্বপূর্ণ ভূমিকা রাখে।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01050" y="3007965"/>
            <a:ext cx="3060382" cy="400050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আইনগত পরিবেশ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1050" y="3522315"/>
            <a:ext cx="29146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দেশের প্রচলিত বাণিজ্য আইন, শিল্প নীতি এবং পরিবেশ সংরক্ষণ আইন ব্যবসায় প্রসারে সহায়তা করে।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300" y="3074640"/>
            <a:ext cx="314325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675" y="3074640"/>
            <a:ext cx="31432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1050" y="3074640"/>
            <a:ext cx="314325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6800" y="476250"/>
            <a:ext cx="1108138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ম্যাক্রোস্ক্রিনিং এর উপাদানসমূহ (২য় অংশ)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066" y="2152357"/>
            <a:ext cx="6611814" cy="319336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6650" y="531465"/>
            <a:ext cx="323850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52373" y="2770823"/>
            <a:ext cx="6152514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মাইক্রোস্ক্রিনিং কী?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3108" y="3195790"/>
            <a:ext cx="5859537" cy="10002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প্রাথমিক সিলেকশনের পর প্রকল্পের নাম, বাজার চাহিদা, কারিগরি প্রযুক্তি, বাণিজ্যিক ও আর্থিক দিক বিস্তারিত যাচাই করে সম্ভাব্যতা নিশ্চিত করার গভীর ও সূক্ষ্ম প্রক্রিয়াকে মাইক্রোস্ক্রিনিং বলা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476250"/>
            <a:ext cx="1108138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খ. মাইক্রোস্ক্রিনিং (Micro-Screening)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50" y="531465"/>
            <a:ext cx="323850" cy="323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755552"/>
            <a:ext cx="106680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বাজার চাহিদা: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ভোক্তাদের দৃষ্টিভঙ্গি, বাজারে প্রতিযোগীদের সংখ্যা ও সুযোগ-সুবিধা যাচাই।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236565"/>
            <a:ext cx="106680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কারিগরি দিক: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উৎপাদন প্রক্রিয়া, প্রযুক্তি নির্ধারণ, যন্ত্রপাতি নির্বাচন ও সহজসাধ্যতা।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17577"/>
            <a:ext cx="106680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বাণিজ্যিক ও আর্থিক দিক: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উৎপাদন খরচ, প্রাক্কলিত লাভ, মূলধন বিনিয়োগ ও অর্থায়নের উৎস।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4198590"/>
            <a:ext cx="106680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জাতীয় অর্থনীতিতে অবদান: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কর্মসংস্থানের সুযোগ সৃষ্টি ও জাতীয় কোষাগারে কর প্রদানের সুযোগ।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793652"/>
            <a:ext cx="228600" cy="2476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274665"/>
            <a:ext cx="285750" cy="2476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755677"/>
            <a:ext cx="228600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236690"/>
            <a:ext cx="257175" cy="2476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6800" y="476250"/>
            <a:ext cx="1108138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মাইক্রোস্ক্রিনিং এর উপাদানসমূহ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08969"/>
            <a:ext cx="11049000" cy="20172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2850" y="531465"/>
            <a:ext cx="2476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925" y="3099494"/>
            <a:ext cx="10861357" cy="40005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চূড়ান্ত ধাপ - প্রতিবেদন তৈরি: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642419"/>
            <a:ext cx="1034415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334155"/>
                </a:solidFill>
                <a:latin typeface="Hind Siliguri SemiBold"/>
              </a:rPr>
              <a:t>ব্যবসায় প্রকল্প প্রণয়নের সর্বশেষ ধাপ হলো একটি সুন্দর ও পূর্ণাঙ্গ </a:t>
            </a:r>
            <a:r>
              <a:rPr sz="1800" b="0" i="0" u="none">
                <a:solidFill>
                  <a:srgbClr val="334155"/>
                </a:solidFill>
                <a:latin typeface="Hind Siliguri Black"/>
              </a:rPr>
              <a:t>প্রকল্প প্রতিবেদন (Project Report)</a:t>
            </a:r>
            <a:r>
              <a:rPr sz="1800" b="0" i="0" u="none">
                <a:solidFill>
                  <a:srgbClr val="334155"/>
                </a:solidFill>
                <a:latin typeface="Hind Siliguri SemiBold"/>
              </a:rPr>
              <a:t> তৈরি করা। নির্বাচিত প্রকল্পটির সম্ভাব্যতা যাচাইয়ের সমস্ত উপাত্ত ও তথ্যের ওপর ভিত্তি করেই এই প্রতিবেদনটি প্রস্তুত করা হয়।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3166169"/>
            <a:ext cx="247650" cy="247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0600" y="476250"/>
            <a:ext cx="1116139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৩. ব্যবসায় প্রকল্প প্রতিবেদন প্রণয়ন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41202"/>
            <a:ext cx="11049000" cy="2952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536477"/>
            <a:ext cx="2800350" cy="533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0925" y="531465"/>
            <a:ext cx="409575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3403252"/>
            <a:ext cx="1096137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92400E"/>
                </a:solidFill>
                <a:latin typeface="Hind Siliguri ExtraBold"/>
              </a:rPr>
              <a:t>খাতায় ছক এঁকে নিচের প্রশ্নগুলোর সংক্ষিপ্ত উত্তর লেখ: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7300" y="3974752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১. ব্যবসায় পরিকল্পনা প্রণয়নের প্রথম পদক্ষেপ কোনটি?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4455765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২. ম্যাক্রোস্ক্রিনিং এর ৩টি পরিবেশগত উপাদানের নাম লেখ।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012852"/>
            <a:ext cx="228600" cy="2476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493865"/>
            <a:ext cx="228600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52525" y="476250"/>
            <a:ext cx="10991373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একক কাজ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single work.jpg"/>
          <p:cNvPicPr>
            <a:picLocks noChangeAspect="1"/>
          </p:cNvPicPr>
          <p:nvPr/>
        </p:nvPicPr>
        <p:blipFill>
          <a:blip r:embed="rId8"/>
          <a:srcRect r="6923"/>
          <a:stretch>
            <a:fillRect/>
          </a:stretch>
        </p:blipFill>
        <p:spPr>
          <a:xfrm>
            <a:off x="7676272" y="2480205"/>
            <a:ext cx="3240257" cy="2518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79290"/>
            <a:ext cx="11049000" cy="30765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474565"/>
            <a:ext cx="10439400" cy="685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3855690"/>
            <a:ext cx="10439400" cy="685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96650" y="531465"/>
            <a:ext cx="323850" cy="323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0" y="3303240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ব্যবসায় পরিকল্পনা প্রণয়নের ১ম পদক্ষেপ হলো </a:t>
            </a:r>
            <a:r>
              <a:rPr sz="1650" b="0" i="0" u="none">
                <a:solidFill>
                  <a:srgbClr val="334155"/>
                </a:solidFill>
                <a:latin typeface="Hind Siliguri Black"/>
              </a:rPr>
              <a:t>'প্রকল্প ধারণা চিহ্নিতকরণ' (Project Idea Identification)</a:t>
            </a: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4684365"/>
            <a:ext cx="10248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ম্যাক্রোস্ক্রিনিং এর ৩টি উপাদান: </a:t>
            </a:r>
            <a:r>
              <a:rPr sz="1650" b="0" i="0" u="none">
                <a:solidFill>
                  <a:srgbClr val="334155"/>
                </a:solidFill>
                <a:latin typeface="Hind Siliguri Black"/>
              </a:rPr>
              <a:t>(১) জনসংখ্যা, (২) অর্থনৈতিক পরিবেশ, এবং (৩) প্রাকৃতিক পরিবেশ।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" y="2703165"/>
            <a:ext cx="209550" cy="2095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" y="4084290"/>
            <a:ext cx="209550" cy="209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66800" y="476250"/>
            <a:ext cx="1108138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একক কাজের নমুনা উত্তর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79315"/>
            <a:ext cx="11049000" cy="2676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674590"/>
            <a:ext cx="4552950" cy="533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0925" y="531465"/>
            <a:ext cx="409575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3541365"/>
            <a:ext cx="1096137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172A"/>
                </a:solidFill>
                <a:latin typeface="Hind Siliguri ExtraBold"/>
              </a:rPr>
              <a:t>কাজ: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4112865"/>
            <a:ext cx="104394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"একটি নতুন পোশাক তৈরির কারখানা স্থাপনে ম্যাক্রোস্ক্রিনিং কীভাবে ভূমিকা রাখে</a:t>
            </a:r>
            <a:r>
              <a:rPr sz="1800" b="1" i="0" u="none" smtClean="0">
                <a:solidFill>
                  <a:srgbClr val="334155"/>
                </a:solidFill>
                <a:latin typeface="Hind Siliguri"/>
              </a:rPr>
              <a:t>?"</a:t>
            </a:r>
            <a:endParaRPr lang="en-US" sz="1800" b="1" i="0" u="none" dirty="0" smtClean="0">
              <a:solidFill>
                <a:srgbClr val="334155"/>
              </a:solidFill>
              <a:latin typeface="Hind Siliguri"/>
            </a:endParaRPr>
          </a:p>
          <a:p>
            <a:pPr algn="l">
              <a:lnSpc>
                <a:spcPts val="2700"/>
              </a:lnSpc>
            </a:pPr>
            <a:r>
              <a:rPr sz="1800" b="1" i="0" u="none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sz="1800" b="1" i="0" u="none">
                <a:solidFill>
                  <a:srgbClr val="334155"/>
                </a:solidFill>
                <a:latin typeface="Hind Siliguri"/>
              </a:rPr>
              <a:t>- ৩টি যুক্তিসহ আলোচনা করে খাতায় লেখ।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525" y="476250"/>
            <a:ext cx="10991373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জোড়ায় কাজ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jorai kaj.jpg"/>
          <p:cNvPicPr>
            <a:picLocks noChangeAspect="1"/>
          </p:cNvPicPr>
          <p:nvPr/>
        </p:nvPicPr>
        <p:blipFill>
          <a:blip r:embed="rId7"/>
          <a:srcRect r="6202"/>
          <a:stretch>
            <a:fillRect/>
          </a:stretch>
        </p:blipFill>
        <p:spPr>
          <a:xfrm>
            <a:off x="8862646" y="2677418"/>
            <a:ext cx="2453054" cy="2121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62658"/>
            <a:ext cx="11049000" cy="25098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2850" y="531465"/>
            <a:ext cx="2476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300" y="2757933"/>
            <a:ext cx="10961370" cy="4000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নমুনা যুক্তি উপস্থাপন: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2824608"/>
            <a:ext cx="19050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7300" y="3272283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১. জনসংখ্যা: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পোশাকের স্থানীয় বাজার ও চাহিদার আকার নির্ধারণ করা যায়।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3753296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২. কাঁচামাল (প্রাকৃতিক):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সুতা ও কাপড়ের মতো কাঁচামালের সহজলভ্যতা যাচাই করা যায়।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4234308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৩. আইনগত নীতি: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সরকারি শ্রম আইন ও রপ্তানি সুবিধা সম্পর্কে নিশ্চিত হওয়া যায়।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310383"/>
            <a:ext cx="200025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791396"/>
            <a:ext cx="200025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272408"/>
            <a:ext cx="200025" cy="2476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90600" y="476250"/>
            <a:ext cx="1116139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জোড়ায় কাজের নমুনা উত্তর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65015"/>
            <a:ext cx="5357812" cy="2905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907827"/>
            <a:ext cx="5357812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2560290"/>
            <a:ext cx="3076575" cy="533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0925" y="531465"/>
            <a:ext cx="409575" cy="323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3427065"/>
            <a:ext cx="498562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তোমাদের পোস্টার পেপারে তৈরি কর: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969990"/>
            <a:ext cx="4748212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334155"/>
                </a:solidFill>
                <a:latin typeface="Hind Siliguri"/>
              </a:rPr>
              <a:t>মাইক্রোস্ক্রিনিং এর উপাদানসমূহ (বাজার চাহিদা, কারিগরি দিক, বাণিজ্যিক দিক) একটি ছকের মাধ্যমে চিহ্নিত কর এবং উপস্থাপন কর।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525" y="476250"/>
            <a:ext cx="10991373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দলীয় কাজ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group work.jpg"/>
          <p:cNvPicPr>
            <a:picLocks noChangeAspect="1"/>
          </p:cNvPicPr>
          <p:nvPr/>
        </p:nvPicPr>
        <p:blipFill>
          <a:blip r:embed="rId8"/>
          <a:srcRect r="6058"/>
          <a:stretch>
            <a:fillRect/>
          </a:stretch>
        </p:blipFill>
        <p:spPr>
          <a:xfrm>
            <a:off x="6995535" y="2165223"/>
            <a:ext cx="4371740" cy="3004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36527"/>
            <a:ext cx="3524250" cy="1562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936527"/>
            <a:ext cx="3524250" cy="1562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936527"/>
            <a:ext cx="3524250" cy="1562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58550" y="531465"/>
            <a:ext cx="361950" cy="323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3427" y="3231802"/>
            <a:ext cx="31603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বাজার চাহিদা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8675" y="3698527"/>
            <a:ext cx="30099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ভোক্তার পছন্দ, বাজার জরিপ ও প্রতিযোগী বিশ্লেষণ।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15802" y="3231802"/>
            <a:ext cx="31603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কারিগরি দিক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1050" y="3698527"/>
            <a:ext cx="30099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যন্ত্রপাতি নির্বাচন, প্রযুক্তি ও উৎপাদন প্রক্রিয়ার জটিলতা।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8177" y="3231802"/>
            <a:ext cx="31603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বাণিজ্যিক দিক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3425" y="3698527"/>
            <a:ext cx="30099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উৎপাদন খরচ, প্রাক্কলিত আয় ও সম্ভাব্য মুনাফা।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900" y="476250"/>
            <a:ext cx="11041380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দলীয় কাজের নমুনা উত্তর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79327"/>
            <a:ext cx="11049000" cy="2476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4750" y="531465"/>
            <a:ext cx="2857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300" y="2774602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ব্যবসায় পরিকল্পনা প্রক্রিয়া ধারণার উদ্ভব থেকে শুরু হয়ে প্রকল্প নির্বাচনের দিকে পরিচালিত হয়।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7300" y="3255615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অনিয়ন্ত্রণযোগ্য উপাদানগুলো </a:t>
            </a: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ম্যাক্রোস্ক্রিনিং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দ্বারা যাচাই করা হয়।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7300" y="3736627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বাণিজ্যিক ও কারিগরি দিকগুলো </a:t>
            </a: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মাইক্রোস্ক্রিনিং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এর অন্তর্ভুক্ত।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4217640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সকল তথ্য একত্রিত করে চূড়ান্ত </a:t>
            </a:r>
            <a:r>
              <a:rPr sz="1725" b="0" i="0" u="none">
                <a:solidFill>
                  <a:srgbClr val="334155"/>
                </a:solidFill>
                <a:latin typeface="Hind Siliguri Black"/>
              </a:rPr>
              <a:t>প্রকল্প প্রতিবেদন</a:t>
            </a:r>
            <a:r>
              <a:rPr sz="1725" b="1" i="0" u="none">
                <a:solidFill>
                  <a:srgbClr val="334155"/>
                </a:solidFill>
                <a:latin typeface="Hind Siliguri"/>
              </a:rPr>
              <a:t> তৈরি করতে হয়।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2812702"/>
            <a:ext cx="257175" cy="2476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3293715"/>
            <a:ext cx="257175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3774727"/>
            <a:ext cx="257175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4255740"/>
            <a:ext cx="257175" cy="2476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28700" y="476250"/>
            <a:ext cx="11121390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পাঠের সারসংক্ষেপ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55540"/>
            <a:ext cx="5405437" cy="9715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2655540"/>
            <a:ext cx="5405437" cy="9715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008090"/>
            <a:ext cx="5405437" cy="628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62" y="4008090"/>
            <a:ext cx="5405437" cy="628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72850" y="531465"/>
            <a:ext cx="247650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0600" y="476250"/>
            <a:ext cx="1116139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মূল্যায়ন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84002"/>
            <a:ext cx="11049000" cy="3867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079277"/>
            <a:ext cx="10439400" cy="685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2907952"/>
            <a:ext cx="10439400" cy="685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3736627"/>
            <a:ext cx="10439400" cy="685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565302"/>
            <a:ext cx="10439400" cy="685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96650" y="531465"/>
            <a:ext cx="3238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66800" y="476250"/>
            <a:ext cx="1108138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মূল্যায়নের উত্তরমালা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76400"/>
            <a:ext cx="11049000" cy="3409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2276475"/>
            <a:ext cx="762000" cy="76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5353" y="3228975"/>
            <a:ext cx="10341292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0" i="0" u="none">
                <a:solidFill>
                  <a:srgbClr val="0F172A"/>
                </a:solidFill>
                <a:latin typeface="Hind Siliguri ExtraBold"/>
              </a:rPr>
              <a:t>তোমাদের কি কোনো প্রশ্ন আছে?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1575" y="4114800"/>
            <a:ext cx="98488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>
                <a:solidFill>
                  <a:srgbClr val="475569"/>
                </a:solidFill>
                <a:latin typeface="Hind Siliguri SemiBold"/>
              </a:rPr>
              <a:t>আজকের পাঠে যেকোনো অস্পষ্ট বিষয় থাকলে নির্দ্বিধায় শিক্ষককে জিজ্ঞাসা কর!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45940"/>
            <a:ext cx="11049000" cy="3343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341215"/>
            <a:ext cx="2638425" cy="533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0925" y="531465"/>
            <a:ext cx="409575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7300" y="3207990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১. ব্যবসায় পরিকল্পনা বলতে কী বোঝ?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7300" y="3689002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২. ম্যাক্রোস্ক্রিনিং ও মাইক্রোস্ক্রিনিং এর মধ্যে ৪টি মূল পার্থক্য লেখ।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4170015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৩. নতুন প্রকল্প নির্বাচনে বাজার চাহিদার গুরুত্ব ব্যাখ্যা কর।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4651027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৪. একটি সফল ব্যবসায় পরিকল্পনায় প্রকল্প প্রতিবেদনের ভূমিকা বিশ্লেষণ কর।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246090"/>
            <a:ext cx="228600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727102"/>
            <a:ext cx="228600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208115"/>
            <a:ext cx="228600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689127"/>
            <a:ext cx="228600" cy="2476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52525" y="476250"/>
            <a:ext cx="10991373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বাড়ির কাজ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barer kaj.jpg"/>
          <p:cNvPicPr>
            <a:picLocks noChangeAspect="1"/>
          </p:cNvPicPr>
          <p:nvPr/>
        </p:nvPicPr>
        <p:blipFill>
          <a:blip r:embed="rId8"/>
          <a:srcRect r="6058"/>
          <a:stretch>
            <a:fillRect/>
          </a:stretch>
        </p:blipFill>
        <p:spPr>
          <a:xfrm>
            <a:off x="8299934" y="2535200"/>
            <a:ext cx="3137682" cy="2402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62658"/>
            <a:ext cx="11049000" cy="25098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2850" y="531465"/>
            <a:ext cx="2476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300" y="2757933"/>
            <a:ext cx="10961370" cy="40005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Hind Siliguri ExtraBold"/>
              </a:rPr>
              <a:t>উত্তর তৈরির সময় যা মনে রাখবে: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2824608"/>
            <a:ext cx="24765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7300" y="3272283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পাঠ্যবইয়ের ৭৫-৭৭ নম্বর পৃষ্ঠাগুলো মনোযোগ সহকারে কয়েকবার পড়বে।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3753296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পরিবেশগত প্রভাবকগুলো পয়েন্ট আকারে সুন্দরভাবে উপস্থাপন করবে।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4234308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ছক ও ফ্লোচার্ট ব্যবহার করলে উত্তর আরও সুন্দর ও নম্বর উপযোগী হবে।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310383"/>
            <a:ext cx="200025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3791396"/>
            <a:ext cx="200025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300" y="4272408"/>
            <a:ext cx="200025" cy="2476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90600" y="476250"/>
            <a:ext cx="1116139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বাড়ির কাজের সহায়ক সংকেত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86508"/>
            <a:ext cx="5405437" cy="18621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2786508"/>
            <a:ext cx="5405437" cy="18621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2850" y="531465"/>
            <a:ext cx="247650" cy="3238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9906" y="3081783"/>
            <a:ext cx="428625" cy="428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6397" y="3653283"/>
            <a:ext cx="5135641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দিক-নির্দেশনা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8675" y="4120008"/>
            <a:ext cx="489108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ব্যবসায়ের ভবিষ্যৎ লক্ষ্য অর্জনে দিক-নির্দেশক হিসেবে কাজ করে।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3468" y="3081783"/>
            <a:ext cx="428625" cy="4286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49960" y="3653283"/>
            <a:ext cx="5135641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F172A"/>
                </a:solidFill>
                <a:latin typeface="Hind Siliguri ExtraBold"/>
              </a:rPr>
              <a:t>ঝুঁকি হ্রাস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2237" y="4120008"/>
            <a:ext cx="489108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 SemiBold"/>
              </a:rPr>
              <a:t>পূর্ব থেকে বাজার বিশ্লেষণের ফলে ব্যবসায়িক ঝুঁকি অনেক কমে যায়।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476250"/>
            <a:ext cx="11161395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ব্যবসায় পরিকল্পনার গুরুত্বপূর্ণ দিকসমূহ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19833"/>
            <a:ext cx="11049000" cy="199548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4750" y="531465"/>
            <a:ext cx="2857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7300" y="3015108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আগামী ক্লাসে সবাই বাড়ির কাজ জমা দেবে।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7300" y="3496121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ব্যবসায় পরিকল্পনা প্রণয়নের প্রক্রিয়াটি প্রতিদিনের জীবনেও অনুকরণীয়।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7300" y="3977133"/>
            <a:ext cx="10058400" cy="328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sz="1725" b="1" i="0" u="none">
                <a:solidFill>
                  <a:srgbClr val="334155"/>
                </a:solidFill>
                <a:latin typeface="Hind Siliguri"/>
              </a:rPr>
              <a:t>পরবর্তী ক্লাসে আমরা এই অধ্যায়ের পরবর্তী অংশ নিয়ে আলোচনা করব।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3053208"/>
            <a:ext cx="228600" cy="2476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3534221"/>
            <a:ext cx="228600" cy="2476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4015233"/>
            <a:ext cx="228600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8700" y="476250"/>
            <a:ext cx="11121390" cy="434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>
                <a:solidFill>
                  <a:srgbClr val="0F172A"/>
                </a:solidFill>
                <a:latin typeface="Hind Siliguri ExtraBold"/>
              </a:rPr>
              <a:t>নির্দেশনাবলী ও পঠিত বিষয়াদির পুনরাবৃত্তি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476250"/>
            <a:ext cx="76200" cy="43428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1719262"/>
            <a:ext cx="9944100" cy="3324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34125"/>
            <a:ext cx="12192000" cy="409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5397" y="3052762"/>
            <a:ext cx="9641205" cy="923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500" b="0" i="0" u="none">
                <a:solidFill>
                  <a:srgbClr val="FFFFFF"/>
                </a:solidFill>
                <a:latin typeface="Hind Siliguri ExtraBold"/>
              </a:rPr>
              <a:t>ধন্যবাদ!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4950" y="4167187"/>
            <a:ext cx="91821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2100" b="1" i="0" u="none">
                <a:solidFill>
                  <a:srgbClr val="E0F2FE"/>
                </a:solidFill>
                <a:latin typeface="Hind Siliguri"/>
              </a:rPr>
              <a:t>আজকের ক্লাসে সবার সক্রিয় অংশগ্রহণের জন্য আন্তরিক ধন্যবাদ।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942</Words>
  <Application>Microsoft Macintosh PowerPoint</Application>
  <PresentationFormat>Custom</PresentationFormat>
  <Paragraphs>120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19</cp:revision>
  <dcterms:created xsi:type="dcterms:W3CDTF">2013-01-27T09:14:16Z</dcterms:created>
  <dcterms:modified xsi:type="dcterms:W3CDTF">2026-09-01T20:07:34Z</dcterms:modified>
</cp:coreProperties>
</file>