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2" r:id="rId5"/>
    <p:sldId id="263" r:id="rId6"/>
    <p:sldId id="287" r:id="rId7"/>
    <p:sldId id="279" r:id="rId8"/>
    <p:sldId id="266" r:id="rId9"/>
    <p:sldId id="267" r:id="rId10"/>
    <p:sldId id="268" r:id="rId11"/>
    <p:sldId id="269" r:id="rId12"/>
    <p:sldId id="276" r:id="rId13"/>
    <p:sldId id="280" r:id="rId14"/>
    <p:sldId id="270" r:id="rId15"/>
    <p:sldId id="271" r:id="rId16"/>
    <p:sldId id="272" r:id="rId17"/>
    <p:sldId id="273" r:id="rId18"/>
    <p:sldId id="274" r:id="rId19"/>
    <p:sldId id="278" r:id="rId20"/>
    <p:sldId id="285" r:id="rId21"/>
    <p:sldId id="281" r:id="rId22"/>
    <p:sldId id="283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F1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27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3E3D9-B456-42E1-82A3-B103D7E34559}" type="datetimeFigureOut">
              <a:rPr lang="en-US" smtClean="0"/>
              <a:t>11/13/2024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E4F8E-47E9-4247-A0B1-51AC704CB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221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3E3D9-B456-42E1-82A3-B103D7E34559}" type="datetimeFigureOut">
              <a:rPr lang="en-US" smtClean="0"/>
              <a:t>11/13/2024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E4F8E-47E9-4247-A0B1-51AC704CB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279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3E3D9-B456-42E1-82A3-B103D7E34559}" type="datetimeFigureOut">
              <a:rPr lang="en-US" smtClean="0"/>
              <a:t>11/13/2024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E4F8E-47E9-4247-A0B1-51AC704CB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203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3E3D9-B456-42E1-82A3-B103D7E34559}" type="datetimeFigureOut">
              <a:rPr lang="en-US" smtClean="0"/>
              <a:t>11/13/2024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E4F8E-47E9-4247-A0B1-51AC704CB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409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3E3D9-B456-42E1-82A3-B103D7E34559}" type="datetimeFigureOut">
              <a:rPr lang="en-US" smtClean="0"/>
              <a:t>11/13/2024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E4F8E-47E9-4247-A0B1-51AC704CB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234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3E3D9-B456-42E1-82A3-B103D7E34559}" type="datetimeFigureOut">
              <a:rPr lang="en-US" smtClean="0"/>
              <a:t>11/13/2024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E4F8E-47E9-4247-A0B1-51AC704CB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746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3E3D9-B456-42E1-82A3-B103D7E34559}" type="datetimeFigureOut">
              <a:rPr lang="en-US" smtClean="0"/>
              <a:t>11/13/2024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E4F8E-47E9-4247-A0B1-51AC704CB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648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3E3D9-B456-42E1-82A3-B103D7E34559}" type="datetimeFigureOut">
              <a:rPr lang="en-US" smtClean="0"/>
              <a:t>11/13/2024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E4F8E-47E9-4247-A0B1-51AC704CB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492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3E3D9-B456-42E1-82A3-B103D7E34559}" type="datetimeFigureOut">
              <a:rPr lang="en-US" smtClean="0"/>
              <a:t>11/13/2024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E4F8E-47E9-4247-A0B1-51AC704CB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324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3E3D9-B456-42E1-82A3-B103D7E34559}" type="datetimeFigureOut">
              <a:rPr lang="en-US" smtClean="0"/>
              <a:t>11/13/2024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E4F8E-47E9-4247-A0B1-51AC704CB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237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3E3D9-B456-42E1-82A3-B103D7E34559}" type="datetimeFigureOut">
              <a:rPr lang="en-US" smtClean="0"/>
              <a:t>11/13/2024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E4F8E-47E9-4247-A0B1-51AC704CB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699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E3E3D9-B456-42E1-82A3-B103D7E34559}" type="datetimeFigureOut">
              <a:rPr lang="en-US" smtClean="0"/>
              <a:t>11/13/2024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6E4F8E-47E9-4247-A0B1-51AC704CB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76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gif"/><Relationship Id="rId4" Type="http://schemas.openxmlformats.org/officeDocument/2006/relationships/image" Target="../media/image2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Left-Right Arrow Callout 5"/>
          <p:cNvSpPr/>
          <p:nvPr/>
        </p:nvSpPr>
        <p:spPr>
          <a:xfrm>
            <a:off x="6278880" y="1351280"/>
            <a:ext cx="5913120" cy="5354320"/>
          </a:xfrm>
          <a:prstGeom prst="left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</a:t>
            </a:r>
            <a:r>
              <a:rPr lang="en-US" sz="88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en-US" sz="88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en-US" sz="8800" b="1" dirty="0" err="1">
                <a:solidFill>
                  <a:schemeClr val="accent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en-US" sz="88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endParaRPr lang="en-US" sz="700" dirty="0"/>
          </a:p>
          <a:p>
            <a:pPr algn="ctr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147706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16" y="902813"/>
            <a:ext cx="10516422" cy="45017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761863" y="133372"/>
            <a:ext cx="3166280" cy="76944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4400" b="1">
                <a:solidFill>
                  <a:srgbClr val="FF0000"/>
                </a:solidFill>
              </a:rPr>
              <a:t>কার্তেসীয় স্থানাঙ্ক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873666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384" y="400762"/>
            <a:ext cx="5721398" cy="57213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816454" y="600501"/>
            <a:ext cx="3166280" cy="76944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4400" b="1">
                <a:solidFill>
                  <a:srgbClr val="FF0000"/>
                </a:solidFill>
              </a:rPr>
              <a:t>কার্তেসীয় স্থানাঙ্ক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675662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0D61FA2-456E-442A-BB86-65943E982E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096512"/>
            <a:ext cx="9144000" cy="46649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38188BC-A00A-45E6-9693-CDF6AD46CA9A}"/>
              </a:ext>
            </a:extLst>
          </p:cNvPr>
          <p:cNvSpPr txBox="1"/>
          <p:nvPr/>
        </p:nvSpPr>
        <p:spPr>
          <a:xfrm>
            <a:off x="5638800" y="166272"/>
            <a:ext cx="914400" cy="707886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SG" sz="4000" dirty="0">
                <a:solidFill>
                  <a:schemeClr val="bg1"/>
                </a:solidFill>
              </a:rPr>
              <a:t>Y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066552E-1CD5-46BF-8A75-40B5B3C910BE}"/>
              </a:ext>
            </a:extLst>
          </p:cNvPr>
          <p:cNvSpPr txBox="1"/>
          <p:nvPr/>
        </p:nvSpPr>
        <p:spPr>
          <a:xfrm>
            <a:off x="469692" y="3075057"/>
            <a:ext cx="914400" cy="707886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SG" sz="4000" dirty="0">
                <a:solidFill>
                  <a:schemeClr val="bg1"/>
                </a:solidFill>
              </a:rPr>
              <a:t>X’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B69A56-9A07-4BA9-AB21-62A305814F95}"/>
              </a:ext>
            </a:extLst>
          </p:cNvPr>
          <p:cNvSpPr txBox="1"/>
          <p:nvPr/>
        </p:nvSpPr>
        <p:spPr>
          <a:xfrm>
            <a:off x="10807908" y="3234128"/>
            <a:ext cx="914400" cy="707886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SG" sz="4000" dirty="0">
                <a:solidFill>
                  <a:schemeClr val="bg1"/>
                </a:solidFill>
              </a:rPr>
              <a:t>X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C00C51-8A5F-40B5-ADD5-422A549F86E1}"/>
              </a:ext>
            </a:extLst>
          </p:cNvPr>
          <p:cNvSpPr txBox="1"/>
          <p:nvPr/>
        </p:nvSpPr>
        <p:spPr>
          <a:xfrm>
            <a:off x="6096000" y="3429000"/>
            <a:ext cx="91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000" b="1" dirty="0">
                <a:solidFill>
                  <a:srgbClr val="7030A0"/>
                </a:solidFill>
              </a:rPr>
              <a:t>O</a:t>
            </a:r>
            <a:endParaRPr lang="en-US" sz="4000" b="1" dirty="0">
              <a:solidFill>
                <a:srgbClr val="7030A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D7BAF7-7DBB-456F-B7D7-0859B7DD90C1}"/>
              </a:ext>
            </a:extLst>
          </p:cNvPr>
          <p:cNvSpPr txBox="1"/>
          <p:nvPr/>
        </p:nvSpPr>
        <p:spPr>
          <a:xfrm>
            <a:off x="5638800" y="5983842"/>
            <a:ext cx="914400" cy="707886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SG" sz="4000" dirty="0">
                <a:solidFill>
                  <a:schemeClr val="bg1"/>
                </a:solidFill>
              </a:rPr>
              <a:t>Y’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875AC27-DD14-46F0-8E29-73BD30BEC910}"/>
              </a:ext>
            </a:extLst>
          </p:cNvPr>
          <p:cNvSpPr/>
          <p:nvPr/>
        </p:nvSpPr>
        <p:spPr>
          <a:xfrm>
            <a:off x="10668000" y="4130035"/>
            <a:ext cx="152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SG" sz="4000" b="1" dirty="0">
                <a:solidFill>
                  <a:srgbClr val="002060"/>
                </a:solidFill>
              </a:rPr>
              <a:t>X- </a:t>
            </a:r>
            <a:r>
              <a:rPr lang="en-SG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অক্ষ</a:t>
            </a:r>
            <a:endParaRPr lang="en-US" sz="4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4F9D430-4A1E-4BDF-BA15-2C2D00C6356D}"/>
              </a:ext>
            </a:extLst>
          </p:cNvPr>
          <p:cNvSpPr/>
          <p:nvPr/>
        </p:nvSpPr>
        <p:spPr>
          <a:xfrm>
            <a:off x="6728086" y="277449"/>
            <a:ext cx="152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SG" sz="4000" dirty="0">
                <a:solidFill>
                  <a:srgbClr val="002060"/>
                </a:solidFill>
              </a:rPr>
              <a:t>Y</a:t>
            </a:r>
            <a:r>
              <a:rPr lang="en-SG" sz="4000" b="1" dirty="0">
                <a:solidFill>
                  <a:srgbClr val="002060"/>
                </a:solidFill>
              </a:rPr>
              <a:t>- </a:t>
            </a:r>
            <a:r>
              <a:rPr lang="en-SG" sz="40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অক্ষ</a:t>
            </a:r>
            <a:endParaRPr lang="en-US" sz="4000" b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49415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/>
      <p:bldP spid="8" grpId="0" animBg="1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80">
          <a:fgClr>
            <a:srgbClr val="7030A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ED651A7-6235-4E80-8805-F90DE403B1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3102" y="212204"/>
            <a:ext cx="6645796" cy="6645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242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823" y="568087"/>
            <a:ext cx="4717008" cy="283020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467" y="568087"/>
            <a:ext cx="5004820" cy="283020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4668" y="3669448"/>
            <a:ext cx="4235326" cy="307612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570795" y="4517408"/>
            <a:ext cx="3166280" cy="76944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4400" b="1" dirty="0">
                <a:solidFill>
                  <a:srgbClr val="FF0000"/>
                </a:solidFill>
              </a:rPr>
              <a:t>পোলার স্থানাঙ্ক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472394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8322" y="309562"/>
            <a:ext cx="6112848" cy="611284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021170" y="177420"/>
            <a:ext cx="3166280" cy="76944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4400" b="1" dirty="0">
                <a:solidFill>
                  <a:srgbClr val="FF0000"/>
                </a:solidFill>
              </a:rPr>
              <a:t>পোলার স্থানাঙ্ক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372772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rgbClr val="00B05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867" y="329606"/>
            <a:ext cx="7172396" cy="519083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69742" y="5867587"/>
            <a:ext cx="8707273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4000" b="1" dirty="0">
                <a:solidFill>
                  <a:srgbClr val="FF0000"/>
                </a:solidFill>
              </a:rPr>
              <a:t>কার্তেসীয় স্থানাঙ্ক ও পোলার  স্থানাঙ্ক এর মধ্যে সর্ম্পক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7688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396" y="163774"/>
            <a:ext cx="4544704" cy="328911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16524" y="5037593"/>
            <a:ext cx="8707273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4000" b="1" dirty="0">
                <a:solidFill>
                  <a:srgbClr val="FF0000"/>
                </a:solidFill>
              </a:rPr>
              <a:t>কার্তেসীয় স্থানাঙ্ক ও পোলার  স্থানাঙ্ক এর </a:t>
            </a:r>
            <a:r>
              <a:rPr lang="bn-IN" sz="4000" b="1">
                <a:solidFill>
                  <a:srgbClr val="FF0000"/>
                </a:solidFill>
              </a:rPr>
              <a:t>মধ্যে সর্ম্পক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3254" y="163773"/>
            <a:ext cx="5295331" cy="328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639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>
              <a:lumMod val="85000"/>
            </a:schemeClr>
          </a:fgClr>
          <a:bgClr>
            <a:schemeClr val="accent6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09" y="251986"/>
            <a:ext cx="2784712" cy="205903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307517" y="251986"/>
            <a:ext cx="8707273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4000" b="1" dirty="0">
                <a:solidFill>
                  <a:srgbClr val="FF0000"/>
                </a:solidFill>
              </a:rPr>
              <a:t>পোলার  স্থানাঙ্ক থেকে কার্তেসীয় স্থানাঙ্ক এ নির্ণয় কর </a:t>
            </a:r>
            <a:endParaRPr lang="en-US" sz="40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4">
                <a:extLst>
                  <a:ext uri="{FF2B5EF4-FFF2-40B4-BE49-F238E27FC236}">
                    <a16:creationId xmlns:a16="http://schemas.microsoft.com/office/drawing/2014/main" id="{990386DD-4388-4CD4-80EB-3B6B11A2CDD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79190184"/>
                  </p:ext>
                </p:extLst>
              </p:nvPr>
            </p:nvGraphicFramePr>
            <p:xfrm>
              <a:off x="135909" y="3998340"/>
              <a:ext cx="11878881" cy="10972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969721">
                      <a:extLst>
                        <a:ext uri="{9D8B030D-6E8A-4147-A177-3AD203B41FA5}">
                          <a16:colId xmlns:a16="http://schemas.microsoft.com/office/drawing/2014/main" val="2527708724"/>
                        </a:ext>
                      </a:extLst>
                    </a:gridCol>
                    <a:gridCol w="2832917">
                      <a:extLst>
                        <a:ext uri="{9D8B030D-6E8A-4147-A177-3AD203B41FA5}">
                          <a16:colId xmlns:a16="http://schemas.microsoft.com/office/drawing/2014/main" val="896510042"/>
                        </a:ext>
                      </a:extLst>
                    </a:gridCol>
                    <a:gridCol w="3106522">
                      <a:extLst>
                        <a:ext uri="{9D8B030D-6E8A-4147-A177-3AD203B41FA5}">
                          <a16:colId xmlns:a16="http://schemas.microsoft.com/office/drawing/2014/main" val="1081155995"/>
                        </a:ext>
                      </a:extLst>
                    </a:gridCol>
                    <a:gridCol w="2969721">
                      <a:extLst>
                        <a:ext uri="{9D8B030D-6E8A-4147-A177-3AD203B41FA5}">
                          <a16:colId xmlns:a16="http://schemas.microsoft.com/office/drawing/2014/main" val="3335027855"/>
                        </a:ext>
                      </a:extLst>
                    </a:gridCol>
                  </a:tblGrid>
                  <a:tr h="875218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bn-IN" sz="6600" smtClean="0">
                                    <a:latin typeface="Cambria Math" panose="02040503050406030204" pitchFamily="18" charset="0"/>
                                  </a:rPr>
                                  <m:t>(1,1)</m:t>
                                </m:r>
                              </m:oMath>
                            </m:oMathPara>
                          </a14:m>
                          <a:endParaRPr lang="en-US" sz="66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bn-IN" sz="6600" smtClean="0">
                                    <a:latin typeface="Cambria Math" panose="02040503050406030204" pitchFamily="18" charset="0"/>
                                  </a:rPr>
                                  <m:t>(−1,1)</m:t>
                                </m:r>
                              </m:oMath>
                            </m:oMathPara>
                          </a14:m>
                          <a:endParaRPr lang="en-US" sz="66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bn-IN" sz="6600" smtClean="0">
                                    <a:latin typeface="Cambria Math" panose="02040503050406030204" pitchFamily="18" charset="0"/>
                                  </a:rPr>
                                  <m:t>(−1,−1)</m:t>
                                </m:r>
                              </m:oMath>
                            </m:oMathPara>
                          </a14:m>
                          <a:endParaRPr lang="en-US" sz="6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bn-IN" sz="6600" smtClean="0">
                                    <a:latin typeface="Cambria Math" panose="02040503050406030204" pitchFamily="18" charset="0"/>
                                  </a:rPr>
                                  <m:t>(1,−1)</m:t>
                                </m:r>
                              </m:oMath>
                            </m:oMathPara>
                          </a14:m>
                          <a:endParaRPr lang="en-US" sz="6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4848483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4">
                <a:extLst>
                  <a:ext uri="{FF2B5EF4-FFF2-40B4-BE49-F238E27FC236}">
                    <a16:creationId xmlns:a16="http://schemas.microsoft.com/office/drawing/2014/main" id="{990386DD-4388-4CD4-80EB-3B6B11A2CDD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79190184"/>
                  </p:ext>
                </p:extLst>
              </p:nvPr>
            </p:nvGraphicFramePr>
            <p:xfrm>
              <a:off x="135909" y="3998340"/>
              <a:ext cx="11878881" cy="10972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969721">
                      <a:extLst>
                        <a:ext uri="{9D8B030D-6E8A-4147-A177-3AD203B41FA5}">
                          <a16:colId xmlns:a16="http://schemas.microsoft.com/office/drawing/2014/main" val="2527708724"/>
                        </a:ext>
                      </a:extLst>
                    </a:gridCol>
                    <a:gridCol w="2832917">
                      <a:extLst>
                        <a:ext uri="{9D8B030D-6E8A-4147-A177-3AD203B41FA5}">
                          <a16:colId xmlns:a16="http://schemas.microsoft.com/office/drawing/2014/main" val="896510042"/>
                        </a:ext>
                      </a:extLst>
                    </a:gridCol>
                    <a:gridCol w="3106522">
                      <a:extLst>
                        <a:ext uri="{9D8B030D-6E8A-4147-A177-3AD203B41FA5}">
                          <a16:colId xmlns:a16="http://schemas.microsoft.com/office/drawing/2014/main" val="1081155995"/>
                        </a:ext>
                      </a:extLst>
                    </a:gridCol>
                    <a:gridCol w="2969721">
                      <a:extLst>
                        <a:ext uri="{9D8B030D-6E8A-4147-A177-3AD203B41FA5}">
                          <a16:colId xmlns:a16="http://schemas.microsoft.com/office/drawing/2014/main" val="3335027855"/>
                        </a:ext>
                      </a:extLst>
                    </a:gridCol>
                  </a:tblGrid>
                  <a:tr h="10972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05" t="-552" r="-301232" b="-27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4946" t="-552" r="-215484" b="-27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86863" t="-552" r="-96471" b="-27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300411" t="-552" r="-1027" b="-276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4848483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2B8F6CE8-14AC-4625-AC26-39AFB9651DD3}"/>
              </a:ext>
            </a:extLst>
          </p:cNvPr>
          <p:cNvSpPr/>
          <p:nvPr/>
        </p:nvSpPr>
        <p:spPr>
          <a:xfrm>
            <a:off x="283360" y="2397995"/>
            <a:ext cx="26372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SG" sz="54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দলীয়</a:t>
            </a:r>
            <a:r>
              <a:rPr lang="en-SG" sz="54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SG" sz="54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কাজ</a:t>
            </a:r>
            <a:r>
              <a:rPr lang="en-SG" sz="54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en-US" sz="5400" b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59654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chemeClr val="accent6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EDB86F5-0818-42A6-A689-4590A382F260}"/>
              </a:ext>
            </a:extLst>
          </p:cNvPr>
          <p:cNvSpPr/>
          <p:nvPr/>
        </p:nvSpPr>
        <p:spPr>
          <a:xfrm>
            <a:off x="1832436" y="179163"/>
            <a:ext cx="9620049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857250" indent="-857250" algn="just">
              <a:buFont typeface="Wingdings" panose="05000000000000000000" pitchFamily="2" charset="2"/>
              <a:buChar char="q"/>
            </a:pPr>
            <a:r>
              <a:rPr lang="en-SG" sz="6600" dirty="0" err="1" smtClean="0">
                <a:ln w="0"/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পাঠের</a:t>
            </a:r>
            <a:r>
              <a:rPr lang="en-SG" sz="6600" dirty="0" smtClean="0">
                <a:ln w="0"/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SG" sz="6600" dirty="0" err="1" smtClean="0">
                <a:ln w="0"/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আলোকে</a:t>
            </a:r>
            <a:r>
              <a:rPr lang="en-SG" sz="6600" dirty="0" smtClean="0">
                <a:ln w="0"/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SG" sz="6600" dirty="0" err="1" smtClean="0">
                <a:ln w="0"/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কিছু</a:t>
            </a:r>
            <a:r>
              <a:rPr lang="en-SG" sz="6600" dirty="0" smtClean="0">
                <a:ln w="0"/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SG" sz="6600" dirty="0" err="1" smtClean="0">
                <a:ln w="0"/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প্রশ্ন</a:t>
            </a:r>
            <a:r>
              <a:rPr lang="en-SG" sz="6600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 </a:t>
            </a:r>
            <a:r>
              <a:rPr lang="en-SG" sz="6600" dirty="0">
                <a:ln w="0"/>
                <a:solidFill>
                  <a:schemeClr val="accent2"/>
                </a:solidFill>
                <a:latin typeface="Arial Black" panose="020B0A04020102020204" pitchFamily="34" charset="0"/>
              </a:rPr>
              <a:t>?</a:t>
            </a:r>
            <a:r>
              <a:rPr lang="en-SG" sz="6600" dirty="0" smtClean="0">
                <a:ln w="0"/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28700" b="0" cap="none" spc="0" dirty="0">
              <a:ln w="0"/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19B5F4A-37A9-4B6E-B652-285A77A59DEB}"/>
              </a:ext>
            </a:extLst>
          </p:cNvPr>
          <p:cNvSpPr/>
          <p:nvPr/>
        </p:nvSpPr>
        <p:spPr>
          <a:xfrm>
            <a:off x="1816266" y="1633927"/>
            <a:ext cx="9636220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4000" cap="none" spc="0" dirty="0" smtClean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 (</a:t>
            </a:r>
            <a:r>
              <a:rPr lang="en-SG" sz="4000" cap="none" spc="0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-2,3) </a:t>
            </a:r>
            <a:r>
              <a:rPr lang="en-SG" sz="4000" dirty="0" err="1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কো</a:t>
            </a:r>
            <a:r>
              <a:rPr lang="as-IN" sz="4000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ন</a:t>
            </a:r>
            <a:r>
              <a:rPr lang="en-SG" sz="4000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 </a:t>
            </a:r>
            <a:r>
              <a:rPr lang="as-IN" sz="4000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চ</a:t>
            </a:r>
            <a:r>
              <a:rPr lang="en-SG" sz="4000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ত</a:t>
            </a:r>
            <a:r>
              <a:rPr lang="as-IN" sz="4000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ু</a:t>
            </a:r>
            <a:r>
              <a:rPr lang="en-SG" sz="4000" dirty="0" err="1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র্ভাগে</a:t>
            </a:r>
            <a:r>
              <a:rPr lang="en-SG" sz="4000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 </a:t>
            </a:r>
            <a:r>
              <a:rPr lang="en-SG" sz="4000" dirty="0" err="1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অবস্</a:t>
            </a:r>
            <a:r>
              <a:rPr lang="as-IN" sz="4000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থ</a:t>
            </a:r>
            <a:r>
              <a:rPr lang="en-SG" sz="4000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া</a:t>
            </a:r>
            <a:r>
              <a:rPr lang="as-IN" sz="4000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ন</a:t>
            </a:r>
            <a:r>
              <a:rPr lang="en-SG" sz="4000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 </a:t>
            </a:r>
            <a:r>
              <a:rPr lang="as-IN" sz="4000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ক</a:t>
            </a:r>
            <a:r>
              <a:rPr lang="en-SG" sz="4000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র</a:t>
            </a:r>
            <a:r>
              <a:rPr lang="as-IN" sz="4000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ব</a:t>
            </a:r>
            <a:r>
              <a:rPr lang="en-SG" sz="4000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ে ? </a:t>
            </a:r>
            <a:r>
              <a:rPr lang="en-SG" sz="4000" cap="none" spc="0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 </a:t>
            </a:r>
            <a:endParaRPr lang="en-US" sz="4000" cap="none" spc="0" dirty="0">
              <a:ln w="0"/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2DBE919-B184-465F-8AD4-D919BF919975}"/>
              </a:ext>
            </a:extLst>
          </p:cNvPr>
          <p:cNvSpPr/>
          <p:nvPr/>
        </p:nvSpPr>
        <p:spPr>
          <a:xfrm>
            <a:off x="1832437" y="2660303"/>
            <a:ext cx="9620049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4000" cap="none" spc="0" dirty="0" smtClean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 (</a:t>
            </a:r>
            <a:r>
              <a:rPr lang="en-SG" sz="4000" cap="none" spc="0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-</a:t>
            </a:r>
            <a:r>
              <a:rPr lang="en-SG" sz="4000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3</a:t>
            </a:r>
            <a:r>
              <a:rPr lang="en-SG" sz="4000" cap="none" spc="0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,3) </a:t>
            </a:r>
            <a:r>
              <a:rPr lang="en-SG" sz="4000" dirty="0" err="1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কো</a:t>
            </a:r>
            <a:r>
              <a:rPr lang="as-IN" sz="4000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ন</a:t>
            </a:r>
            <a:r>
              <a:rPr lang="en-SG" sz="4000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 </a:t>
            </a:r>
            <a:r>
              <a:rPr lang="as-IN" sz="4000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চ</a:t>
            </a:r>
            <a:r>
              <a:rPr lang="en-SG" sz="4000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ত</a:t>
            </a:r>
            <a:r>
              <a:rPr lang="as-IN" sz="4000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ু</a:t>
            </a:r>
            <a:r>
              <a:rPr lang="en-SG" sz="4000" dirty="0" err="1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র্ভাগে</a:t>
            </a:r>
            <a:r>
              <a:rPr lang="en-SG" sz="4000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 </a:t>
            </a:r>
            <a:r>
              <a:rPr lang="en-SG" sz="4000" dirty="0" err="1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অবস্</a:t>
            </a:r>
            <a:r>
              <a:rPr lang="as-IN" sz="4000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থ</a:t>
            </a:r>
            <a:r>
              <a:rPr lang="en-SG" sz="4000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া</a:t>
            </a:r>
            <a:r>
              <a:rPr lang="as-IN" sz="4000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ন</a:t>
            </a:r>
            <a:r>
              <a:rPr lang="en-SG" sz="4000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 </a:t>
            </a:r>
            <a:r>
              <a:rPr lang="as-IN" sz="4000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ক</a:t>
            </a:r>
            <a:r>
              <a:rPr lang="en-SG" sz="4000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র</a:t>
            </a:r>
            <a:r>
              <a:rPr lang="as-IN" sz="4000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ব</a:t>
            </a:r>
            <a:r>
              <a:rPr lang="en-SG" sz="4000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ে ? </a:t>
            </a:r>
            <a:r>
              <a:rPr lang="en-SG" sz="4000" cap="none" spc="0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 </a:t>
            </a:r>
            <a:endParaRPr lang="en-US" sz="4000" cap="none" spc="0" dirty="0">
              <a:ln w="0"/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3AA042-550D-4A34-B41B-13A73FB0C718}"/>
              </a:ext>
            </a:extLst>
          </p:cNvPr>
          <p:cNvSpPr/>
          <p:nvPr/>
        </p:nvSpPr>
        <p:spPr>
          <a:xfrm>
            <a:off x="1832437" y="3717375"/>
            <a:ext cx="9620049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4000" cap="none" spc="0" dirty="0" smtClean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 (</a:t>
            </a:r>
            <a:r>
              <a:rPr lang="en-SG" sz="4000" cap="none" spc="0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2,-3) </a:t>
            </a:r>
            <a:r>
              <a:rPr lang="en-SG" sz="4000" dirty="0" err="1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কো</a:t>
            </a:r>
            <a:r>
              <a:rPr lang="as-IN" sz="4000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ন</a:t>
            </a:r>
            <a:r>
              <a:rPr lang="en-SG" sz="4000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 </a:t>
            </a:r>
            <a:r>
              <a:rPr lang="as-IN" sz="4000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চ</a:t>
            </a:r>
            <a:r>
              <a:rPr lang="en-SG" sz="4000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ত</a:t>
            </a:r>
            <a:r>
              <a:rPr lang="as-IN" sz="4000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ু</a:t>
            </a:r>
            <a:r>
              <a:rPr lang="en-SG" sz="4000" dirty="0" err="1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র্ভাগে</a:t>
            </a:r>
            <a:r>
              <a:rPr lang="en-SG" sz="4000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 </a:t>
            </a:r>
            <a:r>
              <a:rPr lang="en-SG" sz="4000" dirty="0" err="1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অবস্</a:t>
            </a:r>
            <a:r>
              <a:rPr lang="as-IN" sz="4000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থ</a:t>
            </a:r>
            <a:r>
              <a:rPr lang="en-SG" sz="4000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া</a:t>
            </a:r>
            <a:r>
              <a:rPr lang="as-IN" sz="4000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ন</a:t>
            </a:r>
            <a:r>
              <a:rPr lang="en-SG" sz="4000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 </a:t>
            </a:r>
            <a:r>
              <a:rPr lang="as-IN" sz="4000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ক</a:t>
            </a:r>
            <a:r>
              <a:rPr lang="en-SG" sz="4000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র</a:t>
            </a:r>
            <a:r>
              <a:rPr lang="as-IN" sz="4000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ব</a:t>
            </a:r>
            <a:r>
              <a:rPr lang="en-SG" sz="4000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ে ? </a:t>
            </a:r>
            <a:r>
              <a:rPr lang="en-SG" sz="4000" cap="none" spc="0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 </a:t>
            </a:r>
            <a:endParaRPr lang="en-US" sz="4000" cap="none" spc="0" dirty="0">
              <a:ln w="0"/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18C8A72-462B-42CE-A252-AF56CDF26EF3}"/>
              </a:ext>
            </a:extLst>
          </p:cNvPr>
          <p:cNvSpPr/>
          <p:nvPr/>
        </p:nvSpPr>
        <p:spPr>
          <a:xfrm>
            <a:off x="1832437" y="5117865"/>
            <a:ext cx="9620049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SG" sz="4000" dirty="0" smtClean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 </a:t>
            </a:r>
            <a:r>
              <a:rPr lang="en-SG" sz="4000" dirty="0" err="1" smtClean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স্থানা</a:t>
            </a:r>
            <a:r>
              <a:rPr lang="as-IN" sz="4000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ঙ</a:t>
            </a:r>
            <a:r>
              <a:rPr lang="en-SG" sz="4000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্</a:t>
            </a:r>
            <a:r>
              <a:rPr lang="as-IN" sz="4000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ক</a:t>
            </a:r>
            <a:r>
              <a:rPr lang="en-SG" sz="4000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 </a:t>
            </a:r>
            <a:r>
              <a:rPr lang="as-IN" sz="4000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ক</a:t>
            </a:r>
            <a:r>
              <a:rPr lang="en-SG" sz="4000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ত </a:t>
            </a:r>
            <a:r>
              <a:rPr lang="as-IN" sz="4000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প</a:t>
            </a:r>
            <a:r>
              <a:rPr lang="en-SG" sz="4000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্</a:t>
            </a:r>
            <a:r>
              <a:rPr lang="as-IN" sz="4000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র</a:t>
            </a:r>
            <a:r>
              <a:rPr lang="en-SG" sz="4000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ক</a:t>
            </a:r>
            <a:r>
              <a:rPr lang="as-IN" sz="4000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া</a:t>
            </a:r>
            <a:r>
              <a:rPr lang="en-SG" sz="4000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র ?  </a:t>
            </a:r>
            <a:endParaRPr lang="en-US" sz="4000" cap="none" spc="0" dirty="0">
              <a:ln w="0"/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902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4626589" y="136478"/>
            <a:ext cx="2279175" cy="830997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4800" b="1" dirty="0"/>
              <a:t>পরিচিতি </a:t>
            </a:r>
            <a:endParaRPr lang="en-US" sz="4800" b="1" dirty="0"/>
          </a:p>
        </p:txBody>
      </p:sp>
      <p:cxnSp>
        <p:nvCxnSpPr>
          <p:cNvPr id="23" name="Straight Connector 22"/>
          <p:cNvCxnSpPr/>
          <p:nvPr/>
        </p:nvCxnSpPr>
        <p:spPr>
          <a:xfrm>
            <a:off x="5513697" y="1078173"/>
            <a:ext cx="13648" cy="55819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55230" y="3255437"/>
            <a:ext cx="4019266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70C0"/>
                </a:solidFill>
              </a:rPr>
              <a:t>আব্দুল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আজিজ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মিলন</a:t>
            </a:r>
            <a:endParaRPr lang="en-US" sz="3600" b="1" dirty="0">
              <a:solidFill>
                <a:srgbClr val="0070C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63157" y="4713933"/>
            <a:ext cx="4831308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এস</a:t>
            </a:r>
            <a:r>
              <a:rPr lang="en-US" sz="240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এম</a:t>
            </a:r>
            <a:r>
              <a:rPr lang="en-US" sz="240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মোস্তফা</a:t>
            </a:r>
            <a:r>
              <a:rPr lang="en-US" sz="240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রাশীদি</a:t>
            </a:r>
            <a:r>
              <a:rPr lang="en-US" sz="240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সুজা</a:t>
            </a:r>
            <a:r>
              <a:rPr lang="en-US" sz="240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গার্লস</a:t>
            </a:r>
            <a:r>
              <a:rPr lang="en-US" sz="240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কলেজ,দিঘলিয়া,খুলনা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697548" y="5624146"/>
            <a:ext cx="3043451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4000" b="1" dirty="0" smtClean="0">
                <a:solidFill>
                  <a:srgbClr val="0070C0"/>
                </a:solidFill>
              </a:rPr>
              <a:t>০</a:t>
            </a:r>
            <a:r>
              <a:rPr lang="en-US" sz="4000" b="1" dirty="0" smtClean="0">
                <a:solidFill>
                  <a:srgbClr val="0070C0"/>
                </a:solidFill>
              </a:rPr>
              <a:t>১৭১৭-০৮৭১৯০</a:t>
            </a:r>
            <a:r>
              <a:rPr lang="bn-IN" sz="4000" b="1" dirty="0" smtClean="0">
                <a:solidFill>
                  <a:srgbClr val="0070C0"/>
                </a:solidFill>
              </a:rPr>
              <a:t> </a:t>
            </a:r>
            <a:endParaRPr lang="en-US" sz="4000" b="1" dirty="0">
              <a:solidFill>
                <a:srgbClr val="0070C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373120" y="3977980"/>
            <a:ext cx="2716405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3600" dirty="0">
                <a:solidFill>
                  <a:srgbClr val="7030A0"/>
                </a:solidFill>
              </a:rPr>
              <a:t>প্রভাষক(গণিত) </a:t>
            </a:r>
            <a:endParaRPr lang="en-US" sz="3600" dirty="0">
              <a:solidFill>
                <a:srgbClr val="7030A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757915" y="2349978"/>
            <a:ext cx="5349922" cy="830997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/>
              <a:t>http://www.facebook.com</a:t>
            </a:r>
            <a:r>
              <a:rPr lang="en-US" sz="2400" b="1" dirty="0"/>
              <a:t>/</a:t>
            </a:r>
            <a:r>
              <a:rPr lang="en-US" sz="2400" b="1" dirty="0" smtClean="0"/>
              <a:t>abdulazizmilan</a:t>
            </a:r>
            <a:endParaRPr lang="en-US" sz="24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6757915" y="3407850"/>
            <a:ext cx="3480178" cy="7078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000" b="1" dirty="0"/>
              <a:t>@</a:t>
            </a:r>
            <a:r>
              <a:rPr lang="en-US" sz="4000" b="1" dirty="0" smtClean="0"/>
              <a:t>aamilan</a:t>
            </a:r>
            <a:r>
              <a:rPr lang="en-US" sz="4000" b="1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1</a:t>
            </a:r>
            <a:r>
              <a:rPr lang="en-US" sz="4000" b="1" dirty="0" smtClean="0"/>
              <a:t>  </a:t>
            </a:r>
            <a:endParaRPr lang="en-US" sz="40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6760242" y="4436753"/>
            <a:ext cx="3747751" cy="707886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</a:rPr>
              <a:t>/</a:t>
            </a:r>
            <a:r>
              <a:rPr lang="en-US" sz="4000" b="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gforgonit</a:t>
            </a:r>
            <a:endParaRPr lang="en-US" sz="40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6924" y="4463151"/>
            <a:ext cx="750189" cy="707886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62" t="5391" r="1535" b="12235"/>
          <a:stretch/>
        </p:blipFill>
        <p:spPr>
          <a:xfrm>
            <a:off x="5676924" y="2349978"/>
            <a:ext cx="791570" cy="831068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6924" y="3369035"/>
            <a:ext cx="750189" cy="799498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825" y="5624146"/>
            <a:ext cx="695723" cy="695723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4" t="12066" r="13969" b="56057"/>
          <a:stretch/>
        </p:blipFill>
        <p:spPr>
          <a:xfrm>
            <a:off x="6402062" y="1099149"/>
            <a:ext cx="4459459" cy="858130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000B5E03-54AD-4D49-AA3C-694BA6123FCB}"/>
              </a:ext>
            </a:extLst>
          </p:cNvPr>
          <p:cNvSpPr txBox="1"/>
          <p:nvPr/>
        </p:nvSpPr>
        <p:spPr>
          <a:xfrm>
            <a:off x="6757915" y="5465656"/>
            <a:ext cx="5434085" cy="55399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7030A0"/>
                </a:solidFill>
              </a:rPr>
              <a:t>aamilan</a:t>
            </a:r>
            <a:r>
              <a:rPr lang="en-US" sz="3000" b="1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28</a:t>
            </a:r>
            <a:r>
              <a:rPr lang="en-US" sz="3000" b="1" dirty="0" smtClean="0">
                <a:solidFill>
                  <a:srgbClr val="7030A0"/>
                </a:solidFill>
              </a:rPr>
              <a:t>@gmail.com</a:t>
            </a:r>
            <a:endParaRPr lang="en-US" sz="3000" b="1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2097EB0D-4C47-48E3-B766-EE0A05E7C06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6924" y="5465656"/>
            <a:ext cx="886143" cy="553998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559" y="1088598"/>
            <a:ext cx="2313992" cy="2119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518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rgbClr val="00B05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18654" y="2113226"/>
            <a:ext cx="2799183" cy="1135645"/>
          </a:xfrm>
        </p:spPr>
        <p:txBody>
          <a:bodyPr>
            <a:normAutofit fontScale="90000"/>
          </a:bodyPr>
          <a:lstStyle/>
          <a:p>
            <a:r>
              <a:rPr lang="en-SG" sz="8800" dirty="0" err="1" smtClean="0">
                <a:ln w="0"/>
                <a:solidFill>
                  <a:srgbClr val="FF0000"/>
                </a:solidFill>
                <a:latin typeface="Arial Black" panose="020B0A04020102020204" pitchFamily="34" charset="0"/>
              </a:rPr>
              <a:t>মূল্যায়ন</a:t>
            </a:r>
            <a:r>
              <a:rPr lang="en-SG" sz="8800" dirty="0" smtClean="0">
                <a:ln w="0"/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endParaRPr lang="en-US" sz="88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33504" y="3569479"/>
            <a:ext cx="9144000" cy="913979"/>
          </a:xfrm>
        </p:spPr>
        <p:txBody>
          <a:bodyPr>
            <a:normAutofit/>
          </a:bodyPr>
          <a:lstStyle/>
          <a:p>
            <a:pPr marL="685800" indent="-685800">
              <a:buFont typeface="Wingdings" panose="05000000000000000000" pitchFamily="2" charset="2"/>
              <a:buChar char="q"/>
            </a:pPr>
            <a:r>
              <a:rPr lang="en-US" sz="5400" dirty="0" err="1" smtClean="0">
                <a:solidFill>
                  <a:srgbClr val="0070C0"/>
                </a:solidFill>
              </a:rPr>
              <a:t>ক্লাসটি</a:t>
            </a:r>
            <a:r>
              <a:rPr lang="en-US" sz="5400" dirty="0" smtClean="0">
                <a:solidFill>
                  <a:srgbClr val="0070C0"/>
                </a:solidFill>
              </a:rPr>
              <a:t> </a:t>
            </a:r>
            <a:r>
              <a:rPr lang="en-US" sz="5400" dirty="0" err="1" smtClean="0">
                <a:solidFill>
                  <a:srgbClr val="0070C0"/>
                </a:solidFill>
              </a:rPr>
              <a:t>সন্তোষজনক</a:t>
            </a:r>
            <a:r>
              <a:rPr lang="en-US" sz="5400" dirty="0">
                <a:solidFill>
                  <a:srgbClr val="0070C0"/>
                </a:solidFill>
              </a:rPr>
              <a:t>।</a:t>
            </a:r>
          </a:p>
        </p:txBody>
      </p:sp>
      <p:sp>
        <p:nvSpPr>
          <p:cNvPr id="5" name="Quad Arrow Callout 4"/>
          <p:cNvSpPr/>
          <p:nvPr/>
        </p:nvSpPr>
        <p:spPr>
          <a:xfrm>
            <a:off x="3690754" y="2307823"/>
            <a:ext cx="671804" cy="746449"/>
          </a:xfrm>
          <a:prstGeom prst="quad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Quad Arrow Callout 5"/>
          <p:cNvSpPr/>
          <p:nvPr/>
        </p:nvSpPr>
        <p:spPr>
          <a:xfrm>
            <a:off x="7655272" y="2307823"/>
            <a:ext cx="671804" cy="746449"/>
          </a:xfrm>
          <a:prstGeom prst="quad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6713" y="4212077"/>
            <a:ext cx="3545286" cy="264592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189"/>
            <a:ext cx="3542521" cy="2643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96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rgbClr val="7030A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DD29814-D166-4C9A-BD00-BCB0FEC2E9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262" y="182809"/>
            <a:ext cx="4450000" cy="2505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D9F9FA9-1329-417C-934F-558D0C791BD0}"/>
              </a:ext>
            </a:extLst>
          </p:cNvPr>
          <p:cNvSpPr/>
          <p:nvPr/>
        </p:nvSpPr>
        <p:spPr>
          <a:xfrm>
            <a:off x="4937100" y="973644"/>
            <a:ext cx="2626039" cy="92333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SG" sz="54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ব</a:t>
            </a:r>
            <a:r>
              <a:rPr lang="en-US" sz="5400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াড়ির</a:t>
            </a:r>
            <a:r>
              <a:rPr lang="en-US" sz="54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5400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কাজ</a:t>
            </a:r>
            <a:endParaRPr lang="en-US" sz="54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706F0CB-9506-466A-9B79-03363FA565DF}"/>
                  </a:ext>
                </a:extLst>
              </p:cNvPr>
              <p:cNvSpPr txBox="1"/>
              <p:nvPr/>
            </p:nvSpPr>
            <p:spPr>
              <a:xfrm>
                <a:off x="0" y="3229870"/>
                <a:ext cx="12191999" cy="35831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err="1">
                    <a:solidFill>
                      <a:srgbClr val="FF0000"/>
                    </a:solidFill>
                  </a:rPr>
                  <a:t>কার্তেসীয়</a:t>
                </a:r>
                <a:r>
                  <a:rPr lang="en-US" sz="4000" dirty="0">
                    <a:solidFill>
                      <a:srgbClr val="FF0000"/>
                    </a:solidFill>
                  </a:rPr>
                  <a:t> </a:t>
                </a:r>
                <a:r>
                  <a:rPr lang="en-US" sz="4000" dirty="0" err="1">
                    <a:solidFill>
                      <a:srgbClr val="FF0000"/>
                    </a:solidFill>
                  </a:rPr>
                  <a:t>স্থানাঙ্ক</a:t>
                </a:r>
                <a:r>
                  <a:rPr lang="en-US" sz="4000" dirty="0">
                    <a:solidFill>
                      <a:srgbClr val="FF0000"/>
                    </a:solidFill>
                  </a:rPr>
                  <a:t> </a:t>
                </a:r>
                <a:r>
                  <a:rPr lang="en-US" sz="4000" dirty="0" err="1">
                    <a:solidFill>
                      <a:srgbClr val="FF0000"/>
                    </a:solidFill>
                  </a:rPr>
                  <a:t>হতে</a:t>
                </a:r>
                <a:r>
                  <a:rPr lang="en-US" sz="4000" dirty="0">
                    <a:solidFill>
                      <a:srgbClr val="FF0000"/>
                    </a:solidFill>
                  </a:rPr>
                  <a:t> </a:t>
                </a:r>
                <a:r>
                  <a:rPr lang="en-US" sz="4000" dirty="0" err="1">
                    <a:solidFill>
                      <a:srgbClr val="FF0000"/>
                    </a:solidFill>
                  </a:rPr>
                  <a:t>পোলার</a:t>
                </a:r>
                <a:r>
                  <a:rPr lang="en-US" sz="4000" dirty="0">
                    <a:solidFill>
                      <a:srgbClr val="FF0000"/>
                    </a:solidFill>
                  </a:rPr>
                  <a:t> </a:t>
                </a:r>
                <a:r>
                  <a:rPr lang="en-US" sz="4000" dirty="0" err="1">
                    <a:solidFill>
                      <a:srgbClr val="FF0000"/>
                    </a:solidFill>
                  </a:rPr>
                  <a:t>স্থানাঙ্কে</a:t>
                </a:r>
                <a:r>
                  <a:rPr lang="en-US" sz="4000" dirty="0">
                    <a:solidFill>
                      <a:srgbClr val="FF0000"/>
                    </a:solidFill>
                  </a:rPr>
                  <a:t> </a:t>
                </a:r>
                <a:r>
                  <a:rPr lang="en-US" sz="4000" dirty="0" err="1">
                    <a:solidFill>
                      <a:srgbClr val="FF0000"/>
                    </a:solidFill>
                  </a:rPr>
                  <a:t>প্রকাশ</a:t>
                </a:r>
                <a:r>
                  <a:rPr lang="en-US" sz="4000" dirty="0">
                    <a:solidFill>
                      <a:srgbClr val="FF0000"/>
                    </a:solidFill>
                  </a:rPr>
                  <a:t> </a:t>
                </a:r>
                <a:r>
                  <a:rPr lang="en-US" sz="4000" dirty="0" err="1">
                    <a:solidFill>
                      <a:srgbClr val="FF0000"/>
                    </a:solidFill>
                  </a:rPr>
                  <a:t>করঃ</a:t>
                </a:r>
                <a:r>
                  <a:rPr lang="en-US" sz="4000" dirty="0">
                    <a:solidFill>
                      <a:srgbClr val="FF0000"/>
                    </a:solidFill>
                  </a:rPr>
                  <a:t> 	</a:t>
                </a:r>
                <a:r>
                  <a:rPr lang="en-US" sz="4000" dirty="0"/>
                  <a:t>		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. </m:t>
                    </m:r>
                    <m:d>
                      <m:d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−1,</m:t>
                        </m:r>
                        <m:rad>
                          <m:radPr>
                            <m:degHide m:val="on"/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e>
                    </m:d>
                    <m:r>
                      <a:rPr lang="en-US" sz="4000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𝑖𝑖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. </m:t>
                    </m:r>
                    <m:d>
                      <m:d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−1,−</m:t>
                        </m:r>
                        <m:rad>
                          <m:radPr>
                            <m:degHide m:val="on"/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e>
                    </m:d>
                    <m:r>
                      <a:rPr lang="en-US" sz="4000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𝑖𝑖𝑖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. </m:t>
                    </m:r>
                    <m:d>
                      <m:d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1,1</m:t>
                        </m:r>
                      </m:e>
                    </m:d>
                    <m:r>
                      <a:rPr lang="en-US" sz="4000" i="1">
                        <a:latin typeface="Cambria Math" panose="02040503050406030204" pitchFamily="18" charset="0"/>
                      </a:rPr>
                      <m:t>  , 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𝑖𝑣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.(5,−5)</m:t>
                    </m:r>
                  </m:oMath>
                </a14:m>
                <a:endParaRPr lang="en-US" sz="4000" dirty="0"/>
              </a:p>
              <a:p>
                <a:r>
                  <a:rPr lang="en-US" sz="4000" dirty="0" err="1">
                    <a:solidFill>
                      <a:srgbClr val="00B050"/>
                    </a:solidFill>
                  </a:rPr>
                  <a:t>পোলার</a:t>
                </a:r>
                <a:r>
                  <a:rPr lang="en-US" sz="4000" dirty="0">
                    <a:solidFill>
                      <a:srgbClr val="00B050"/>
                    </a:solidFill>
                  </a:rPr>
                  <a:t>  </a:t>
                </a:r>
                <a:r>
                  <a:rPr lang="en-US" sz="4000" dirty="0" err="1">
                    <a:solidFill>
                      <a:srgbClr val="00B050"/>
                    </a:solidFill>
                  </a:rPr>
                  <a:t>স্থানাঙ্ক</a:t>
                </a:r>
                <a:r>
                  <a:rPr lang="en-US" sz="4000" dirty="0">
                    <a:solidFill>
                      <a:srgbClr val="00B050"/>
                    </a:solidFill>
                  </a:rPr>
                  <a:t> </a:t>
                </a:r>
                <a:r>
                  <a:rPr lang="en-US" sz="4000" dirty="0" err="1">
                    <a:solidFill>
                      <a:srgbClr val="00B050"/>
                    </a:solidFill>
                  </a:rPr>
                  <a:t>হতে</a:t>
                </a:r>
                <a:r>
                  <a:rPr lang="en-US" sz="4000" dirty="0">
                    <a:solidFill>
                      <a:srgbClr val="00B050"/>
                    </a:solidFill>
                  </a:rPr>
                  <a:t> </a:t>
                </a:r>
                <a:r>
                  <a:rPr lang="en-US" sz="4000" dirty="0" err="1">
                    <a:solidFill>
                      <a:srgbClr val="00B050"/>
                    </a:solidFill>
                  </a:rPr>
                  <a:t>কার্তেসীয়</a:t>
                </a:r>
                <a:r>
                  <a:rPr lang="en-US" sz="4000" dirty="0">
                    <a:solidFill>
                      <a:srgbClr val="00B050"/>
                    </a:solidFill>
                  </a:rPr>
                  <a:t> </a:t>
                </a:r>
                <a:r>
                  <a:rPr lang="en-US" sz="4000" dirty="0" err="1">
                    <a:solidFill>
                      <a:srgbClr val="00B050"/>
                    </a:solidFill>
                  </a:rPr>
                  <a:t>স্থানাঙ্কে</a:t>
                </a:r>
                <a:r>
                  <a:rPr lang="en-US" sz="4000" dirty="0">
                    <a:solidFill>
                      <a:srgbClr val="00B050"/>
                    </a:solidFill>
                  </a:rPr>
                  <a:t> </a:t>
                </a:r>
                <a:r>
                  <a:rPr lang="en-US" sz="4000" dirty="0" err="1">
                    <a:solidFill>
                      <a:srgbClr val="00B050"/>
                    </a:solidFill>
                  </a:rPr>
                  <a:t>প্রকাশ</a:t>
                </a:r>
                <a:r>
                  <a:rPr lang="en-US" sz="4000" dirty="0">
                    <a:solidFill>
                      <a:srgbClr val="00B050"/>
                    </a:solidFill>
                  </a:rPr>
                  <a:t> </a:t>
                </a:r>
                <a:r>
                  <a:rPr lang="en-US" sz="4000" dirty="0" err="1">
                    <a:solidFill>
                      <a:srgbClr val="00B050"/>
                    </a:solidFill>
                  </a:rPr>
                  <a:t>করঃ</a:t>
                </a:r>
                <a:r>
                  <a:rPr lang="en-US" sz="4000" dirty="0">
                    <a:solidFill>
                      <a:schemeClr val="accent5"/>
                    </a:solidFill>
                  </a:rPr>
                  <a:t> </a:t>
                </a:r>
                <a:r>
                  <a:rPr lang="en-US" sz="4000" dirty="0"/>
                  <a:t>				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. </m:t>
                    </m:r>
                    <m:d>
                      <m:d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2,</m:t>
                        </m:r>
                        <m:sSup>
                          <m:sSup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90</m:t>
                            </m:r>
                          </m:e>
                          <m:sup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°</m:t>
                            </m:r>
                          </m:sup>
                        </m:sSup>
                      </m:e>
                    </m:d>
                    <m:r>
                      <a:rPr lang="en-US" sz="4000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𝑖𝑖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. </m:t>
                    </m:r>
                    <m:d>
                      <m:d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1,</m:t>
                        </m:r>
                        <m:sSup>
                          <m:sSup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225</m:t>
                            </m:r>
                          </m:e>
                          <m:sup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°</m:t>
                            </m:r>
                          </m:sup>
                        </m:sSup>
                      </m:e>
                    </m:d>
                    <m:r>
                      <a:rPr lang="en-US" sz="4000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𝑖𝑖𝑖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. </m:t>
                    </m:r>
                    <m:d>
                      <m:d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4,</m:t>
                        </m:r>
                        <m:f>
                          <m:f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4000" i="1">
                        <a:latin typeface="Cambria Math" panose="02040503050406030204" pitchFamily="18" charset="0"/>
                      </a:rPr>
                      <m:t>  , 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𝑖𝑣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.(</m:t>
                    </m:r>
                    <m:rad>
                      <m:radPr>
                        <m:degHide m:val="on"/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  <m:r>
                      <a:rPr lang="en-US" sz="4000" i="1">
                        <a:latin typeface="Cambria Math" panose="02040503050406030204" pitchFamily="18" charset="0"/>
                      </a:rPr>
                      <m:t>,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40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4000" dirty="0"/>
              </a:p>
              <a:p>
                <a:endParaRPr lang="en-US" sz="4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706F0CB-9506-466A-9B79-03363FA565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229870"/>
                <a:ext cx="12191999" cy="3583160"/>
              </a:xfrm>
              <a:prstGeom prst="rect">
                <a:avLst/>
              </a:prstGeom>
              <a:blipFill>
                <a:blip r:embed="rId3"/>
                <a:stretch>
                  <a:fillRect l="-1750" t="-28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55907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5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8536"/>
            <a:ext cx="6251511" cy="6866536"/>
          </a:xfrm>
        </p:spPr>
      </p:pic>
      <p:sp>
        <p:nvSpPr>
          <p:cNvPr id="8" name="Sun 7"/>
          <p:cNvSpPr/>
          <p:nvPr/>
        </p:nvSpPr>
        <p:spPr>
          <a:xfrm>
            <a:off x="6251510" y="-27991"/>
            <a:ext cx="5940490" cy="6671388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903029" y="2659223"/>
            <a:ext cx="26592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 err="1" smtClean="0">
                <a:solidFill>
                  <a:srgbClr val="FF0000"/>
                </a:solidFill>
              </a:rPr>
              <a:t>ধ</a:t>
            </a:r>
            <a:r>
              <a:rPr lang="en-US" sz="8000" dirty="0" err="1" smtClean="0">
                <a:solidFill>
                  <a:srgbClr val="7030A0"/>
                </a:solidFill>
              </a:rPr>
              <a:t>ন্য</a:t>
            </a:r>
            <a:r>
              <a:rPr lang="en-US" sz="8000" dirty="0" err="1" smtClean="0">
                <a:solidFill>
                  <a:srgbClr val="FFFF00"/>
                </a:solidFill>
              </a:rPr>
              <a:t>বা</a:t>
            </a:r>
            <a:r>
              <a:rPr lang="en-US" sz="8000" dirty="0" err="1" smtClean="0">
                <a:solidFill>
                  <a:schemeClr val="accent2"/>
                </a:solidFill>
              </a:rPr>
              <a:t>দ</a:t>
            </a:r>
            <a:endParaRPr lang="en-US" sz="80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805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49040" y="488134"/>
            <a:ext cx="4517559" cy="92333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dirty="0" err="1"/>
              <a:t>পাঠ</a:t>
            </a:r>
            <a:r>
              <a:rPr lang="en-US" sz="5400" dirty="0"/>
              <a:t> </a:t>
            </a:r>
            <a:r>
              <a:rPr lang="en-US" sz="5400" dirty="0" err="1"/>
              <a:t>পরিচিতি</a:t>
            </a:r>
            <a:r>
              <a:rPr lang="en-US" sz="5400" dirty="0"/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2053195"/>
            <a:ext cx="12192000" cy="3785652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FFFF00"/>
                </a:solidFill>
              </a:rPr>
              <a:t>উচ্চতর</a:t>
            </a:r>
            <a:r>
              <a:rPr lang="en-US" sz="4800" b="1" dirty="0">
                <a:solidFill>
                  <a:srgbClr val="FFFF00"/>
                </a:solidFill>
              </a:rPr>
              <a:t> </a:t>
            </a:r>
            <a:r>
              <a:rPr lang="en-US" sz="4800" b="1" dirty="0" err="1" smtClean="0">
                <a:solidFill>
                  <a:srgbClr val="FFFF00"/>
                </a:solidFill>
              </a:rPr>
              <a:t>গণিতঃ-প্রথম</a:t>
            </a:r>
            <a:r>
              <a:rPr lang="en-US" sz="4800" b="1" dirty="0" smtClean="0">
                <a:solidFill>
                  <a:srgbClr val="FFFF00"/>
                </a:solidFill>
              </a:rPr>
              <a:t> </a:t>
            </a:r>
            <a:r>
              <a:rPr lang="en-US" sz="4800" b="1" dirty="0" err="1">
                <a:solidFill>
                  <a:srgbClr val="FFFF00"/>
                </a:solidFill>
              </a:rPr>
              <a:t>পত্র</a:t>
            </a:r>
            <a:r>
              <a:rPr lang="en-US" sz="4800" b="1" dirty="0">
                <a:solidFill>
                  <a:srgbClr val="FFFF00"/>
                </a:solidFill>
              </a:rPr>
              <a:t> </a:t>
            </a:r>
          </a:p>
          <a:p>
            <a:pPr algn="ctr"/>
            <a:r>
              <a:rPr lang="en-US" sz="4800" b="1" dirty="0" err="1">
                <a:solidFill>
                  <a:srgbClr val="FFFF00"/>
                </a:solidFill>
              </a:rPr>
              <a:t>একাদশ</a:t>
            </a:r>
            <a:r>
              <a:rPr lang="en-US" sz="4800" b="1" dirty="0">
                <a:solidFill>
                  <a:srgbClr val="FFFF00"/>
                </a:solidFill>
              </a:rPr>
              <a:t> </a:t>
            </a:r>
            <a:r>
              <a:rPr lang="en-US" sz="4800" b="1" dirty="0" err="1">
                <a:solidFill>
                  <a:srgbClr val="FFFF00"/>
                </a:solidFill>
              </a:rPr>
              <a:t>শ্রেণি</a:t>
            </a:r>
            <a:endParaRPr lang="en-US" sz="4800" b="1" dirty="0">
              <a:solidFill>
                <a:srgbClr val="FFFF00"/>
              </a:solidFill>
            </a:endParaRPr>
          </a:p>
          <a:p>
            <a:pPr algn="ctr"/>
            <a:r>
              <a:rPr lang="en-US" sz="4800" b="1" dirty="0" err="1">
                <a:solidFill>
                  <a:srgbClr val="FFFF00"/>
                </a:solidFill>
              </a:rPr>
              <a:t>সরলরেখা</a:t>
            </a:r>
            <a:r>
              <a:rPr lang="en-US" sz="4800" b="1" dirty="0">
                <a:solidFill>
                  <a:srgbClr val="FFFF00"/>
                </a:solidFill>
              </a:rPr>
              <a:t> </a:t>
            </a:r>
          </a:p>
          <a:p>
            <a:pPr algn="ctr"/>
            <a:r>
              <a:rPr lang="en-US" sz="4800" b="1" dirty="0" err="1">
                <a:solidFill>
                  <a:srgbClr val="FFFF00"/>
                </a:solidFill>
              </a:rPr>
              <a:t>৩য়</a:t>
            </a:r>
            <a:r>
              <a:rPr lang="en-US" sz="4800" b="1" dirty="0">
                <a:solidFill>
                  <a:srgbClr val="FFFF00"/>
                </a:solidFill>
              </a:rPr>
              <a:t>  </a:t>
            </a:r>
            <a:r>
              <a:rPr lang="en-US" sz="4800" b="1" dirty="0" err="1">
                <a:solidFill>
                  <a:srgbClr val="FFFF00"/>
                </a:solidFill>
              </a:rPr>
              <a:t>অধ্যায়</a:t>
            </a:r>
            <a:r>
              <a:rPr lang="en-US" sz="4800" b="1" dirty="0">
                <a:solidFill>
                  <a:srgbClr val="FFFF00"/>
                </a:solidFill>
              </a:rPr>
              <a:t> </a:t>
            </a:r>
            <a:endParaRPr lang="bn-IN" sz="4800" b="1" dirty="0">
              <a:solidFill>
                <a:srgbClr val="FFFF00"/>
              </a:solidFill>
            </a:endParaRPr>
          </a:p>
          <a:p>
            <a:pPr algn="ctr"/>
            <a:r>
              <a:rPr lang="bn-IN" sz="4800" b="1" dirty="0">
                <a:solidFill>
                  <a:srgbClr val="FFFF00"/>
                </a:solidFill>
              </a:rPr>
              <a:t>সময়ঃ </a:t>
            </a:r>
            <a:r>
              <a:rPr lang="en-US" sz="4800" b="1" dirty="0">
                <a:solidFill>
                  <a:srgbClr val="FFFF00"/>
                </a:solidFill>
              </a:rPr>
              <a:t>৪</a:t>
            </a:r>
            <a:r>
              <a:rPr lang="bn-IN" sz="4800" b="1" dirty="0" smtClean="0">
                <a:solidFill>
                  <a:srgbClr val="FFFF00"/>
                </a:solidFill>
              </a:rPr>
              <a:t>০ </a:t>
            </a:r>
            <a:r>
              <a:rPr lang="bn-IN" sz="4800" b="1" dirty="0">
                <a:solidFill>
                  <a:srgbClr val="FFFF00"/>
                </a:solidFill>
              </a:rPr>
              <a:t>মিনিট </a:t>
            </a:r>
            <a:r>
              <a:rPr lang="en-US" sz="4800" b="1" dirty="0" smtClean="0">
                <a:solidFill>
                  <a:srgbClr val="FFFF00"/>
                </a:solidFill>
              </a:rPr>
              <a:t> </a:t>
            </a:r>
            <a:endParaRPr lang="en-US" sz="4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714758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48432" y="1740552"/>
            <a:ext cx="11045370" cy="830997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পাঠ শেষে </a:t>
            </a:r>
            <a:r>
              <a:rPr lang="bn-IN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শিক্ষার্থীর</a:t>
            </a:r>
            <a: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া</a:t>
            </a:r>
            <a:r>
              <a:rPr lang="bn-IN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...............</a:t>
            </a:r>
            <a:r>
              <a:rPr lang="bn-IN" sz="4000" dirty="0" smtClean="0">
                <a:solidFill>
                  <a:srgbClr val="FF0000"/>
                </a:solidFill>
              </a:rPr>
              <a:t> 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48433" y="4128414"/>
            <a:ext cx="11045372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bn-IN" sz="4000" b="1" dirty="0">
                <a:solidFill>
                  <a:srgbClr val="7030A0"/>
                </a:solidFill>
              </a:rPr>
              <a:t>স্থানা</a:t>
            </a:r>
            <a:r>
              <a:rPr lang="en-US" sz="4000" b="1" dirty="0" err="1">
                <a:solidFill>
                  <a:srgbClr val="7030A0"/>
                </a:solidFill>
              </a:rPr>
              <a:t>ংক</a:t>
            </a:r>
            <a:r>
              <a:rPr lang="bn-IN" sz="4000" b="1" dirty="0" smtClean="0">
                <a:solidFill>
                  <a:srgbClr val="7030A0"/>
                </a:solidFill>
              </a:rPr>
              <a:t> </a:t>
            </a:r>
            <a:r>
              <a:rPr lang="en-SG" sz="4000" b="1" dirty="0" err="1">
                <a:solidFill>
                  <a:srgbClr val="7030A0"/>
                </a:solidFill>
              </a:rPr>
              <a:t>কত</a:t>
            </a:r>
            <a:r>
              <a:rPr lang="en-SG" sz="4000" b="1" dirty="0">
                <a:solidFill>
                  <a:srgbClr val="7030A0"/>
                </a:solidFill>
              </a:rPr>
              <a:t> </a:t>
            </a:r>
            <a:r>
              <a:rPr lang="en-SG" sz="4000" b="1" dirty="0" err="1">
                <a:solidFill>
                  <a:srgbClr val="7030A0"/>
                </a:solidFill>
              </a:rPr>
              <a:t>প্রকার</a:t>
            </a:r>
            <a:r>
              <a:rPr lang="bn-IN" sz="4000" b="1" dirty="0">
                <a:solidFill>
                  <a:srgbClr val="7030A0"/>
                </a:solidFill>
              </a:rPr>
              <a:t> কি বলতে পারবে। </a:t>
            </a:r>
            <a:endParaRPr lang="en-US" sz="4000" b="1" dirty="0">
              <a:solidFill>
                <a:srgbClr val="7030A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48433" y="5189145"/>
            <a:ext cx="11045371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bn-IN" sz="4000" b="1" dirty="0">
                <a:solidFill>
                  <a:srgbClr val="7030A0"/>
                </a:solidFill>
              </a:rPr>
              <a:t>কার্তেসীয় স্থানা</a:t>
            </a:r>
            <a:r>
              <a:rPr lang="en-US" sz="4000" b="1" dirty="0" err="1">
                <a:solidFill>
                  <a:srgbClr val="7030A0"/>
                </a:solidFill>
              </a:rPr>
              <a:t>ংক</a:t>
            </a:r>
            <a:r>
              <a:rPr lang="bn-IN" sz="4000" b="1" dirty="0" smtClean="0">
                <a:solidFill>
                  <a:srgbClr val="7030A0"/>
                </a:solidFill>
              </a:rPr>
              <a:t> </a:t>
            </a:r>
            <a:r>
              <a:rPr lang="bn-IN" sz="4000" b="1" dirty="0">
                <a:solidFill>
                  <a:srgbClr val="7030A0"/>
                </a:solidFill>
              </a:rPr>
              <a:t>ও পোলার স্থানা</a:t>
            </a:r>
            <a:r>
              <a:rPr lang="en-US" sz="4000" b="1" dirty="0" err="1">
                <a:solidFill>
                  <a:srgbClr val="7030A0"/>
                </a:solidFill>
              </a:rPr>
              <a:t>ংক</a:t>
            </a:r>
            <a:r>
              <a:rPr lang="bn-IN" sz="4000" b="1" dirty="0" smtClean="0">
                <a:solidFill>
                  <a:srgbClr val="7030A0"/>
                </a:solidFill>
              </a:rPr>
              <a:t> এর </a:t>
            </a:r>
            <a:r>
              <a:rPr lang="en-SG" sz="4000" b="1" dirty="0" err="1">
                <a:solidFill>
                  <a:srgbClr val="7030A0"/>
                </a:solidFill>
              </a:rPr>
              <a:t>ব্যাখ্যা</a:t>
            </a:r>
            <a:r>
              <a:rPr lang="bn-IN" sz="4000" b="1" dirty="0">
                <a:solidFill>
                  <a:srgbClr val="7030A0"/>
                </a:solidFill>
              </a:rPr>
              <a:t> করতে পারবে। </a:t>
            </a:r>
            <a:endParaRPr lang="en-US" sz="4000" b="1" dirty="0">
              <a:solidFill>
                <a:srgbClr val="7030A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D90435-8570-473A-A26A-C1407BBB9A6D}"/>
              </a:ext>
            </a:extLst>
          </p:cNvPr>
          <p:cNvSpPr txBox="1"/>
          <p:nvPr/>
        </p:nvSpPr>
        <p:spPr>
          <a:xfrm>
            <a:off x="948432" y="3067683"/>
            <a:ext cx="11045371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bn-IN" sz="4000" b="1" dirty="0" smtClean="0">
                <a:solidFill>
                  <a:srgbClr val="7030A0"/>
                </a:solidFill>
              </a:rPr>
              <a:t>স্থানা</a:t>
            </a:r>
            <a:r>
              <a:rPr lang="en-US" sz="4000" b="1" dirty="0" err="1" smtClean="0">
                <a:solidFill>
                  <a:srgbClr val="7030A0"/>
                </a:solidFill>
              </a:rPr>
              <a:t>ংক</a:t>
            </a:r>
            <a:r>
              <a:rPr lang="bn-IN" sz="4000" b="1" dirty="0" smtClean="0">
                <a:solidFill>
                  <a:srgbClr val="7030A0"/>
                </a:solidFill>
              </a:rPr>
              <a:t>  </a:t>
            </a:r>
            <a:r>
              <a:rPr lang="bn-IN" sz="4000" b="1" dirty="0">
                <a:solidFill>
                  <a:srgbClr val="7030A0"/>
                </a:solidFill>
              </a:rPr>
              <a:t>কি বলতে পারবে। </a:t>
            </a:r>
            <a:endParaRPr lang="en-US" sz="4000" b="1" dirty="0">
              <a:solidFill>
                <a:srgbClr val="7030A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41261" y="279711"/>
            <a:ext cx="34241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u="sng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শিখন</a:t>
            </a:r>
            <a:r>
              <a:rPr lang="en-US" sz="8000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8000" u="sng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ফল</a:t>
            </a:r>
            <a:r>
              <a:rPr lang="en-US" sz="8000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8000" u="sng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511848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rgbClr val="00B0F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304" y="810444"/>
            <a:ext cx="10324126" cy="6055794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>
            <a:off x="5959646" y="1617210"/>
            <a:ext cx="5573327" cy="93660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Down Arrow 5"/>
          <p:cNvSpPr/>
          <p:nvPr/>
        </p:nvSpPr>
        <p:spPr>
          <a:xfrm>
            <a:off x="5557960" y="2036694"/>
            <a:ext cx="182880" cy="482130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7" name="Down Arrow 6"/>
          <p:cNvSpPr/>
          <p:nvPr/>
        </p:nvSpPr>
        <p:spPr>
          <a:xfrm rot="3870448">
            <a:off x="3255455" y="898885"/>
            <a:ext cx="104829" cy="3261289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10962" y="98854"/>
            <a:ext cx="61866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7030A0"/>
                </a:solidFill>
              </a:rPr>
              <a:t>একটি</a:t>
            </a:r>
            <a:r>
              <a:rPr lang="en-US" sz="4000" dirty="0" smtClean="0">
                <a:solidFill>
                  <a:srgbClr val="7030A0"/>
                </a:solidFill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</a:rPr>
              <a:t>ছবি</a:t>
            </a:r>
            <a:r>
              <a:rPr lang="en-US" sz="4000" dirty="0" smtClean="0">
                <a:solidFill>
                  <a:srgbClr val="7030A0"/>
                </a:solidFill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</a:rPr>
              <a:t>দেখি</a:t>
            </a:r>
            <a:r>
              <a:rPr lang="en-US" sz="4000" dirty="0" smtClean="0">
                <a:solidFill>
                  <a:srgbClr val="7030A0"/>
                </a:solidFill>
              </a:rPr>
              <a:t>………</a:t>
            </a:r>
            <a:endParaRPr lang="en-US" sz="4000" dirty="0">
              <a:solidFill>
                <a:srgbClr val="7030A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993" y="1073308"/>
            <a:ext cx="1429977" cy="953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181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80">
          <a:fgClr>
            <a:srgbClr val="7030A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866767" y="609600"/>
            <a:ext cx="4917989" cy="7084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400" b="1" dirty="0">
                <a:solidFill>
                  <a:srgbClr val="7030A0"/>
                </a:solidFill>
              </a:rPr>
              <a:t>স্থানা</a:t>
            </a:r>
            <a:r>
              <a:rPr lang="en-US" sz="4400" b="1" dirty="0" err="1">
                <a:solidFill>
                  <a:srgbClr val="7030A0"/>
                </a:solidFill>
              </a:rPr>
              <a:t>ংক</a:t>
            </a:r>
            <a:endParaRPr lang="en-US" sz="4400" dirty="0"/>
          </a:p>
        </p:txBody>
      </p:sp>
      <p:sp>
        <p:nvSpPr>
          <p:cNvPr id="5" name="Rectangle 4"/>
          <p:cNvSpPr/>
          <p:nvPr/>
        </p:nvSpPr>
        <p:spPr>
          <a:xfrm>
            <a:off x="197708" y="1721708"/>
            <a:ext cx="5041557" cy="46461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2800" dirty="0" err="1" smtClean="0">
                <a:solidFill>
                  <a:srgbClr val="002060"/>
                </a:solidFill>
              </a:rPr>
              <a:t>আমরা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জানি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বিন্দুর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দৈর্ঘ্য</a:t>
            </a:r>
            <a:r>
              <a:rPr lang="en-US" sz="2800" dirty="0" smtClean="0">
                <a:solidFill>
                  <a:srgbClr val="002060"/>
                </a:solidFill>
              </a:rPr>
              <a:t>, </a:t>
            </a:r>
            <a:r>
              <a:rPr lang="en-US" sz="2800" dirty="0" err="1" smtClean="0">
                <a:solidFill>
                  <a:srgbClr val="002060"/>
                </a:solidFill>
              </a:rPr>
              <a:t>প্রস্থ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বা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বেদ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নেই</a:t>
            </a:r>
            <a:r>
              <a:rPr lang="en-US" sz="2800" dirty="0" smtClean="0">
                <a:solidFill>
                  <a:srgbClr val="002060"/>
                </a:solidFill>
              </a:rPr>
              <a:t>।  </a:t>
            </a:r>
            <a:r>
              <a:rPr lang="en-US" sz="2800" dirty="0" err="1" smtClean="0">
                <a:solidFill>
                  <a:srgbClr val="002060"/>
                </a:solidFill>
              </a:rPr>
              <a:t>শুধু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অবস্থান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আছে</a:t>
            </a:r>
            <a:r>
              <a:rPr lang="en-US" sz="2800" dirty="0" smtClean="0">
                <a:solidFill>
                  <a:srgbClr val="002060"/>
                </a:solidFill>
              </a:rPr>
              <a:t>। </a:t>
            </a:r>
            <a:r>
              <a:rPr lang="en-US" sz="2800" dirty="0" err="1" smtClean="0">
                <a:solidFill>
                  <a:srgbClr val="002060"/>
                </a:solidFill>
              </a:rPr>
              <a:t>কোনো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সমতলে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বিন্দুর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অবস্থান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প্রকাশের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গাণিতিক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রুপকে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bn-IN" sz="2800" dirty="0">
                <a:solidFill>
                  <a:srgbClr val="002060"/>
                </a:solidFill>
              </a:rPr>
              <a:t>স্থানা</a:t>
            </a:r>
            <a:r>
              <a:rPr lang="en-US" sz="2800" dirty="0" err="1" smtClean="0">
                <a:solidFill>
                  <a:srgbClr val="002060"/>
                </a:solidFill>
              </a:rPr>
              <a:t>ংক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বলে</a:t>
            </a:r>
            <a:r>
              <a:rPr lang="en-US" sz="2800" dirty="0" smtClean="0">
                <a:solidFill>
                  <a:srgbClr val="002060"/>
                </a:solidFill>
              </a:rPr>
              <a:t>। </a:t>
            </a:r>
            <a:r>
              <a:rPr lang="en-US" sz="2800" dirty="0" err="1" smtClean="0">
                <a:solidFill>
                  <a:srgbClr val="002060"/>
                </a:solidFill>
              </a:rPr>
              <a:t>অন্যভাবে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বললে</a:t>
            </a:r>
            <a:r>
              <a:rPr lang="en-US" sz="2800" dirty="0" smtClean="0">
                <a:solidFill>
                  <a:srgbClr val="002060"/>
                </a:solidFill>
              </a:rPr>
              <a:t>,</a:t>
            </a:r>
            <a:r>
              <a:rPr lang="as-IN" sz="2800" dirty="0" smtClean="0">
                <a:solidFill>
                  <a:srgbClr val="002060"/>
                </a:solidFill>
              </a:rPr>
              <a:t> </a:t>
            </a:r>
            <a:r>
              <a:rPr lang="as-IN" sz="2800" dirty="0">
                <a:solidFill>
                  <a:srgbClr val="002060"/>
                </a:solidFill>
              </a:rPr>
              <a:t>বিন্দুর অবস্থান অঙ্কের সাহায্যে প্রকাশ করা হলে, ঐ অংকগুলিকে বিন্দুর স্থানাঙ্ক বলে। যেমনঃ </a:t>
            </a:r>
            <a:r>
              <a:rPr lang="en-US" sz="2800" dirty="0">
                <a:solidFill>
                  <a:srgbClr val="002060"/>
                </a:solidFill>
              </a:rPr>
              <a:t>A(3,−7), B(3,2)...........P(</a:t>
            </a:r>
            <a:r>
              <a:rPr lang="en-US" sz="2800" dirty="0" err="1">
                <a:solidFill>
                  <a:srgbClr val="002060"/>
                </a:solidFill>
              </a:rPr>
              <a:t>x,y</a:t>
            </a:r>
            <a:r>
              <a:rPr lang="en-US" sz="2800" dirty="0">
                <a:solidFill>
                  <a:srgbClr val="002060"/>
                </a:solidFill>
              </a:rPr>
              <a:t>). </a:t>
            </a:r>
            <a:r>
              <a:rPr lang="as-IN" sz="2800" dirty="0">
                <a:solidFill>
                  <a:srgbClr val="002060"/>
                </a:solidFill>
              </a:rPr>
              <a:t>এখানে </a:t>
            </a:r>
            <a:r>
              <a:rPr lang="en-US" sz="2800" dirty="0">
                <a:solidFill>
                  <a:srgbClr val="002060"/>
                </a:solidFill>
              </a:rPr>
              <a:t>x </a:t>
            </a:r>
            <a:r>
              <a:rPr lang="as-IN" sz="2800" dirty="0">
                <a:solidFill>
                  <a:srgbClr val="002060"/>
                </a:solidFill>
              </a:rPr>
              <a:t>এবং </a:t>
            </a:r>
            <a:r>
              <a:rPr lang="en-US" sz="2800" dirty="0">
                <a:solidFill>
                  <a:srgbClr val="002060"/>
                </a:solidFill>
              </a:rPr>
              <a:t>y </a:t>
            </a:r>
            <a:r>
              <a:rPr lang="as-IN" sz="2800" dirty="0">
                <a:solidFill>
                  <a:srgbClr val="002060"/>
                </a:solidFill>
              </a:rPr>
              <a:t>যে কোন বাস্তব সংখ্যা।</a:t>
            </a:r>
            <a:endParaRPr lang="en-US" sz="2800" dirty="0">
              <a:solidFill>
                <a:srgbClr val="00206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9482" y="1721708"/>
            <a:ext cx="4350700" cy="106415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9482" y="3785286"/>
            <a:ext cx="4350700" cy="2582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694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>
              <a:lumMod val="85000"/>
            </a:schemeClr>
          </a:fgClr>
          <a:bgClr>
            <a:srgbClr val="00B0F0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41BBF0E-225D-47B3-9148-F5530BABF2BE}"/>
              </a:ext>
            </a:extLst>
          </p:cNvPr>
          <p:cNvSpPr/>
          <p:nvPr/>
        </p:nvSpPr>
        <p:spPr>
          <a:xfrm>
            <a:off x="963007" y="440934"/>
            <a:ext cx="9620049" cy="9233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SG" sz="5400" b="1" dirty="0" err="1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স্থানা</a:t>
            </a:r>
            <a:r>
              <a:rPr lang="as-IN" sz="5400" b="1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ঙ</a:t>
            </a:r>
            <a:r>
              <a:rPr lang="en-SG" sz="5400" b="1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্</a:t>
            </a:r>
            <a:r>
              <a:rPr lang="as-IN" sz="5400" b="1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ক</a:t>
            </a:r>
            <a:r>
              <a:rPr lang="en-SG" sz="5400" b="1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 </a:t>
            </a:r>
            <a:r>
              <a:rPr lang="en-SG" sz="5400" b="1" dirty="0" err="1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দুই</a:t>
            </a:r>
            <a:r>
              <a:rPr lang="en-SG" sz="5400" b="1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  </a:t>
            </a:r>
            <a:r>
              <a:rPr lang="as-IN" sz="5400" b="1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প</a:t>
            </a:r>
            <a:r>
              <a:rPr lang="en-SG" sz="5400" b="1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্</a:t>
            </a:r>
            <a:r>
              <a:rPr lang="as-IN" sz="5400" b="1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র</a:t>
            </a:r>
            <a:r>
              <a:rPr lang="en-SG" sz="5400" b="1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ক</a:t>
            </a:r>
            <a:r>
              <a:rPr lang="as-IN" sz="5400" b="1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া</a:t>
            </a:r>
            <a:r>
              <a:rPr lang="en-SG" sz="5400" b="1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র</a:t>
            </a:r>
            <a:r>
              <a:rPr lang="as-IN" sz="5400" b="1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ঃ</a:t>
            </a:r>
            <a:r>
              <a:rPr lang="en-SG" sz="5400" b="1" dirty="0">
                <a:ln w="0"/>
                <a:solidFill>
                  <a:srgbClr val="7030A0"/>
                </a:solidFill>
                <a:latin typeface="Arial Black" panose="020B0A04020102020204" pitchFamily="34" charset="0"/>
              </a:rPr>
              <a:t>  </a:t>
            </a:r>
            <a:endParaRPr lang="en-US" sz="5400" b="1" cap="none" spc="0" dirty="0">
              <a:ln w="0"/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98E2DA9-5125-4EF4-9EEC-1172427CB9AE}"/>
              </a:ext>
            </a:extLst>
          </p:cNvPr>
          <p:cNvSpPr/>
          <p:nvPr/>
        </p:nvSpPr>
        <p:spPr>
          <a:xfrm>
            <a:off x="6987299" y="1608768"/>
            <a:ext cx="2733349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SG" sz="4000" b="1" dirty="0">
                <a:ln w="0"/>
                <a:solidFill>
                  <a:srgbClr val="00B050"/>
                </a:solidFill>
                <a:latin typeface="Arial Black" panose="020B0A04020102020204" pitchFamily="34" charset="0"/>
              </a:rPr>
              <a:t>প</a:t>
            </a:r>
            <a:r>
              <a:rPr lang="as-IN" sz="4000" b="1" dirty="0">
                <a:ln w="0"/>
                <a:solidFill>
                  <a:srgbClr val="00B050"/>
                </a:solidFill>
                <a:latin typeface="Arial Black" panose="020B0A04020102020204" pitchFamily="34" charset="0"/>
              </a:rPr>
              <a:t>ো</a:t>
            </a:r>
            <a:r>
              <a:rPr lang="en-SG" sz="4000" b="1" dirty="0">
                <a:ln w="0"/>
                <a:solidFill>
                  <a:srgbClr val="00B050"/>
                </a:solidFill>
                <a:latin typeface="Arial Black" panose="020B0A04020102020204" pitchFamily="34" charset="0"/>
              </a:rPr>
              <a:t>ল</a:t>
            </a:r>
            <a:r>
              <a:rPr lang="as-IN" sz="4000" b="1" dirty="0">
                <a:ln w="0"/>
                <a:solidFill>
                  <a:srgbClr val="00B050"/>
                </a:solidFill>
                <a:latin typeface="Arial Black" panose="020B0A04020102020204" pitchFamily="34" charset="0"/>
              </a:rPr>
              <a:t>া</a:t>
            </a:r>
            <a:r>
              <a:rPr lang="en-SG" sz="4000" b="1" dirty="0">
                <a:ln w="0"/>
                <a:solidFill>
                  <a:srgbClr val="00B050"/>
                </a:solidFill>
                <a:latin typeface="Arial Black" panose="020B0A04020102020204" pitchFamily="34" charset="0"/>
              </a:rPr>
              <a:t>র </a:t>
            </a:r>
            <a:r>
              <a:rPr lang="as-IN" sz="4000" b="1" dirty="0">
                <a:ln w="0"/>
                <a:solidFill>
                  <a:srgbClr val="00B050"/>
                </a:solidFill>
                <a:latin typeface="Arial Black" panose="020B0A04020102020204" pitchFamily="34" charset="0"/>
              </a:rPr>
              <a:t>স</a:t>
            </a:r>
            <a:r>
              <a:rPr lang="en-SG" sz="4000" b="1" dirty="0" err="1">
                <a:ln w="0"/>
                <a:solidFill>
                  <a:srgbClr val="00B050"/>
                </a:solidFill>
                <a:latin typeface="Arial Black" panose="020B0A04020102020204" pitchFamily="34" charset="0"/>
              </a:rPr>
              <a:t>্থানাঙ্ক</a:t>
            </a:r>
            <a:r>
              <a:rPr lang="en-SG" sz="4000" b="1" dirty="0">
                <a:ln w="0"/>
                <a:solidFill>
                  <a:srgbClr val="00B050"/>
                </a:solidFill>
                <a:latin typeface="Arial Black" panose="020B0A04020102020204" pitchFamily="34" charset="0"/>
              </a:rPr>
              <a:t> </a:t>
            </a:r>
            <a:endParaRPr lang="en-US" sz="4000" b="1" cap="none" spc="0" dirty="0">
              <a:ln w="0"/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B1884F-5E75-4CE9-920A-CF5AB55C9C13}"/>
              </a:ext>
            </a:extLst>
          </p:cNvPr>
          <p:cNvSpPr/>
          <p:nvPr/>
        </p:nvSpPr>
        <p:spPr>
          <a:xfrm>
            <a:off x="589116" y="1608768"/>
            <a:ext cx="3066924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SG" sz="4000" b="1" dirty="0">
                <a:ln w="0"/>
                <a:solidFill>
                  <a:srgbClr val="00B050"/>
                </a:solidFill>
                <a:latin typeface="Arial Black" panose="020B0A04020102020204" pitchFamily="34" charset="0"/>
              </a:rPr>
              <a:t>ক</a:t>
            </a:r>
            <a:r>
              <a:rPr lang="as-IN" sz="4000" b="1" dirty="0">
                <a:ln w="0"/>
                <a:solidFill>
                  <a:srgbClr val="00B050"/>
                </a:solidFill>
                <a:latin typeface="Arial Black" panose="020B0A04020102020204" pitchFamily="34" charset="0"/>
              </a:rPr>
              <a:t>া</a:t>
            </a:r>
            <a:r>
              <a:rPr lang="en-SG" sz="4000" b="1" dirty="0" err="1">
                <a:ln w="0"/>
                <a:solidFill>
                  <a:srgbClr val="00B050"/>
                </a:solidFill>
                <a:latin typeface="Arial Black" panose="020B0A04020102020204" pitchFamily="34" charset="0"/>
              </a:rPr>
              <a:t>র্তেসীয়</a:t>
            </a:r>
            <a:r>
              <a:rPr lang="en-SG" sz="4000" b="1" dirty="0">
                <a:ln w="0"/>
                <a:solidFill>
                  <a:srgbClr val="00B050"/>
                </a:solidFill>
                <a:latin typeface="Arial Black" panose="020B0A04020102020204" pitchFamily="34" charset="0"/>
              </a:rPr>
              <a:t> </a:t>
            </a:r>
            <a:r>
              <a:rPr lang="en-SG" sz="4000" b="1" dirty="0" err="1">
                <a:ln w="0"/>
                <a:solidFill>
                  <a:srgbClr val="00B050"/>
                </a:solidFill>
                <a:latin typeface="Arial Black" panose="020B0A04020102020204" pitchFamily="34" charset="0"/>
              </a:rPr>
              <a:t>স্</a:t>
            </a:r>
            <a:r>
              <a:rPr lang="as-IN" sz="4000" b="1" dirty="0">
                <a:ln w="0"/>
                <a:solidFill>
                  <a:srgbClr val="00B050"/>
                </a:solidFill>
                <a:latin typeface="Arial Black" panose="020B0A04020102020204" pitchFamily="34" charset="0"/>
              </a:rPr>
              <a:t>থ</a:t>
            </a:r>
            <a:r>
              <a:rPr lang="en-SG" sz="4000" b="1" dirty="0">
                <a:ln w="0"/>
                <a:solidFill>
                  <a:srgbClr val="00B050"/>
                </a:solidFill>
                <a:latin typeface="Arial Black" panose="020B0A04020102020204" pitchFamily="34" charset="0"/>
              </a:rPr>
              <a:t>া</a:t>
            </a:r>
            <a:r>
              <a:rPr lang="as-IN" sz="4000" b="1" dirty="0">
                <a:ln w="0"/>
                <a:solidFill>
                  <a:srgbClr val="00B050"/>
                </a:solidFill>
                <a:latin typeface="Arial Black" panose="020B0A04020102020204" pitchFamily="34" charset="0"/>
              </a:rPr>
              <a:t>ন</a:t>
            </a:r>
            <a:r>
              <a:rPr lang="en-SG" sz="4000" b="1" dirty="0" err="1">
                <a:ln w="0"/>
                <a:solidFill>
                  <a:srgbClr val="00B050"/>
                </a:solidFill>
                <a:latin typeface="Arial Black" panose="020B0A04020102020204" pitchFamily="34" charset="0"/>
              </a:rPr>
              <a:t>াঙ্ক</a:t>
            </a:r>
            <a:r>
              <a:rPr lang="en-SG" sz="4000" b="1" dirty="0">
                <a:ln w="0"/>
                <a:solidFill>
                  <a:srgbClr val="00B050"/>
                </a:solidFill>
                <a:latin typeface="Arial Black" panose="020B0A04020102020204" pitchFamily="34" charset="0"/>
              </a:rPr>
              <a:t> </a:t>
            </a:r>
            <a:endParaRPr lang="en-US" sz="4000" b="1" cap="none" spc="0" dirty="0">
              <a:ln w="0"/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608A8DF-DD13-4978-8C0E-C5981524E5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1114" y="2561158"/>
            <a:ext cx="2477795" cy="2338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5F17BCF-CBEA-4573-B8ED-1711E16AA3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648" y="2561158"/>
            <a:ext cx="2335773" cy="21265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Flowchart: Terminator 4"/>
          <p:cNvSpPr/>
          <p:nvPr/>
        </p:nvSpPr>
        <p:spPr>
          <a:xfrm flipH="1" flipV="1">
            <a:off x="6203328" y="1602145"/>
            <a:ext cx="148834" cy="4633285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80086" y="2644346"/>
            <a:ext cx="301660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3200" dirty="0" err="1" smtClean="0"/>
              <a:t>পরস্পরচ্ছেদী</a:t>
            </a:r>
            <a:r>
              <a:rPr lang="en-US" sz="3200" dirty="0" smtClean="0"/>
              <a:t> </a:t>
            </a:r>
            <a:r>
              <a:rPr lang="en-US" sz="3200" dirty="0" err="1" smtClean="0"/>
              <a:t>লম্বভাবে</a:t>
            </a:r>
            <a:r>
              <a:rPr lang="en-US" sz="3200" dirty="0" smtClean="0"/>
              <a:t> </a:t>
            </a:r>
            <a:r>
              <a:rPr lang="en-US" sz="3200" dirty="0" err="1" smtClean="0"/>
              <a:t>অবস্থিত</a:t>
            </a:r>
            <a:r>
              <a:rPr lang="en-US" sz="3200" dirty="0" smtClean="0"/>
              <a:t> </a:t>
            </a:r>
            <a:r>
              <a:rPr lang="en-US" sz="3200" dirty="0" err="1" smtClean="0"/>
              <a:t>দুটি</a:t>
            </a:r>
            <a:r>
              <a:rPr lang="en-US" sz="3200" dirty="0" smtClean="0"/>
              <a:t> </a:t>
            </a:r>
            <a:r>
              <a:rPr lang="en-US" sz="3200" dirty="0" err="1" smtClean="0"/>
              <a:t>সরলরেখা</a:t>
            </a:r>
            <a:r>
              <a:rPr lang="en-US" sz="3200" dirty="0" smtClean="0"/>
              <a:t> </a:t>
            </a:r>
            <a:r>
              <a:rPr lang="en-US" sz="3200" dirty="0" err="1" smtClean="0"/>
              <a:t>নিয়ে</a:t>
            </a:r>
            <a:r>
              <a:rPr lang="en-US" sz="3200" dirty="0" smtClean="0"/>
              <a:t> </a:t>
            </a:r>
            <a:r>
              <a:rPr lang="en-US" sz="3200" dirty="0" err="1" smtClean="0"/>
              <a:t>যে</a:t>
            </a:r>
            <a:r>
              <a:rPr lang="en-US" sz="3200" dirty="0" smtClean="0"/>
              <a:t> </a:t>
            </a:r>
            <a:r>
              <a:rPr lang="en-US" sz="3200" dirty="0" err="1" smtClean="0"/>
              <a:t>স্থানাংক</a:t>
            </a:r>
            <a:r>
              <a:rPr lang="en-US" sz="3200" dirty="0" smtClean="0"/>
              <a:t> </a:t>
            </a:r>
            <a:r>
              <a:rPr lang="en-US" sz="3200" dirty="0" err="1" smtClean="0"/>
              <a:t>ব্যবস্থা</a:t>
            </a:r>
            <a:r>
              <a:rPr lang="en-US" sz="3200" dirty="0" smtClean="0"/>
              <a:t> </a:t>
            </a:r>
            <a:r>
              <a:rPr lang="en-US" sz="3200" dirty="0" err="1" smtClean="0"/>
              <a:t>তাকে</a:t>
            </a:r>
            <a:r>
              <a:rPr lang="en-US" sz="3200" dirty="0" smtClean="0"/>
              <a:t> </a:t>
            </a:r>
            <a:r>
              <a:rPr lang="en-US" sz="3200" dirty="0" err="1" smtClean="0"/>
              <a:t>কার্তেসীয়</a:t>
            </a:r>
            <a:r>
              <a:rPr lang="en-US" sz="3200" dirty="0" smtClean="0"/>
              <a:t> </a:t>
            </a:r>
            <a:r>
              <a:rPr lang="en-US" sz="3200" dirty="0" err="1"/>
              <a:t>স্থানাংক</a:t>
            </a:r>
            <a:r>
              <a:rPr lang="en-US" sz="3200" dirty="0"/>
              <a:t> </a:t>
            </a:r>
            <a:r>
              <a:rPr lang="en-US" sz="3200" dirty="0" smtClean="0"/>
              <a:t> </a:t>
            </a:r>
            <a:r>
              <a:rPr lang="en-US" sz="3200" dirty="0" err="1" smtClean="0"/>
              <a:t>বলে</a:t>
            </a:r>
            <a:r>
              <a:rPr lang="en-US" sz="3200" dirty="0" smtClean="0"/>
              <a:t>।</a:t>
            </a:r>
            <a:endParaRPr lang="en-US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6665181" y="2734962"/>
            <a:ext cx="290718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dirty="0" err="1" smtClean="0"/>
              <a:t>একটি</a:t>
            </a:r>
            <a:r>
              <a:rPr lang="en-US" sz="2800" dirty="0" smtClean="0"/>
              <a:t> </a:t>
            </a:r>
            <a:r>
              <a:rPr lang="en-US" sz="2800" dirty="0" err="1" smtClean="0"/>
              <a:t>নির্দিষ্ট</a:t>
            </a:r>
            <a:r>
              <a:rPr lang="en-US" sz="2800" dirty="0" smtClean="0"/>
              <a:t> </a:t>
            </a:r>
            <a:r>
              <a:rPr lang="en-US" sz="2800" dirty="0" err="1" smtClean="0"/>
              <a:t>বিন্দু</a:t>
            </a:r>
            <a:r>
              <a:rPr lang="en-US" sz="2800" dirty="0" smtClean="0"/>
              <a:t> </a:t>
            </a:r>
            <a:r>
              <a:rPr lang="en-US" sz="2800" dirty="0" err="1" smtClean="0"/>
              <a:t>এবং</a:t>
            </a:r>
            <a:r>
              <a:rPr lang="en-US" sz="2800" dirty="0" smtClean="0"/>
              <a:t> ঐ </a:t>
            </a:r>
            <a:r>
              <a:rPr lang="en-US" sz="2800" dirty="0" err="1"/>
              <a:t>নির্দিষ্ট</a:t>
            </a:r>
            <a:r>
              <a:rPr lang="en-US" sz="2800" dirty="0"/>
              <a:t> </a:t>
            </a:r>
            <a:r>
              <a:rPr lang="en-US" sz="2800" dirty="0" err="1" smtClean="0"/>
              <a:t>বিন্দুগামী</a:t>
            </a:r>
            <a:r>
              <a:rPr lang="en-US" sz="2800" dirty="0" smtClean="0"/>
              <a:t> </a:t>
            </a:r>
            <a:r>
              <a:rPr lang="en-US" sz="2800" dirty="0" err="1" smtClean="0"/>
              <a:t>একটি</a:t>
            </a:r>
            <a:r>
              <a:rPr lang="en-US" sz="2800" dirty="0" smtClean="0"/>
              <a:t> </a:t>
            </a:r>
            <a:r>
              <a:rPr lang="en-US" sz="2800" dirty="0" err="1" smtClean="0"/>
              <a:t>রেখাকে</a:t>
            </a:r>
            <a:r>
              <a:rPr lang="en-US" sz="2800" dirty="0" smtClean="0"/>
              <a:t> </a:t>
            </a:r>
            <a:r>
              <a:rPr lang="en-US" sz="2800" dirty="0" err="1" smtClean="0"/>
              <a:t>নিয়ে</a:t>
            </a:r>
            <a:r>
              <a:rPr lang="en-US" sz="2800" dirty="0" smtClean="0"/>
              <a:t> </a:t>
            </a:r>
            <a:r>
              <a:rPr lang="en-US" sz="2800" dirty="0" err="1"/>
              <a:t>যে</a:t>
            </a:r>
            <a:r>
              <a:rPr lang="en-US" sz="2800" dirty="0"/>
              <a:t> </a:t>
            </a:r>
            <a:r>
              <a:rPr lang="en-US" sz="2800" dirty="0" err="1"/>
              <a:t>স্থানাংক</a:t>
            </a:r>
            <a:r>
              <a:rPr lang="en-US" sz="2800" dirty="0"/>
              <a:t> </a:t>
            </a:r>
            <a:r>
              <a:rPr lang="en-US" sz="2800" dirty="0" err="1"/>
              <a:t>ব্যবস্থা</a:t>
            </a:r>
            <a:r>
              <a:rPr lang="en-US" sz="2800" dirty="0"/>
              <a:t> </a:t>
            </a:r>
            <a:r>
              <a:rPr lang="en-US" sz="2800" dirty="0" err="1"/>
              <a:t>তাকে</a:t>
            </a:r>
            <a:r>
              <a:rPr lang="en-US" sz="2800" dirty="0"/>
              <a:t> </a:t>
            </a:r>
            <a:r>
              <a:rPr lang="en-US" sz="2800" dirty="0" err="1" smtClean="0"/>
              <a:t>পোলার</a:t>
            </a:r>
            <a:r>
              <a:rPr lang="en-US" sz="2800" dirty="0" smtClean="0"/>
              <a:t> </a:t>
            </a:r>
            <a:r>
              <a:rPr lang="en-US" sz="2800" dirty="0" err="1" smtClean="0"/>
              <a:t>স্থানাংক</a:t>
            </a:r>
            <a:r>
              <a:rPr lang="en-US" sz="2800" dirty="0" smtClean="0"/>
              <a:t> </a:t>
            </a:r>
            <a:r>
              <a:rPr lang="en-US" sz="2800" dirty="0" err="1"/>
              <a:t>বলে</a:t>
            </a:r>
            <a:r>
              <a:rPr lang="en-US" sz="2800" dirty="0" smtClean="0"/>
              <a:t>।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12606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>
              <a:lumMod val="85000"/>
            </a:schemeClr>
          </a:fgClr>
          <a:bgClr>
            <a:schemeClr val="accent2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064" y="350846"/>
            <a:ext cx="4459459" cy="440154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14B46F6-98EA-4538-8950-2A964E7B65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70"/>
          <a:stretch/>
        </p:blipFill>
        <p:spPr>
          <a:xfrm>
            <a:off x="445477" y="350846"/>
            <a:ext cx="5510121" cy="440154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C66BE1E-A46B-4023-BFAA-B5C05D4490F3}"/>
              </a:ext>
            </a:extLst>
          </p:cNvPr>
          <p:cNvSpPr/>
          <p:nvPr/>
        </p:nvSpPr>
        <p:spPr>
          <a:xfrm>
            <a:off x="2088259" y="4827339"/>
            <a:ext cx="290977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SG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ঘরের</a:t>
            </a:r>
            <a:r>
              <a:rPr lang="en-SG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SG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তিন</a:t>
            </a:r>
            <a:r>
              <a:rPr lang="en-SG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SG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কর্ণার</a:t>
            </a:r>
            <a:r>
              <a:rPr lang="en-SG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en-US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119167B-7E80-453E-8B05-266FDA033D9B}"/>
              </a:ext>
            </a:extLst>
          </p:cNvPr>
          <p:cNvSpPr/>
          <p:nvPr/>
        </p:nvSpPr>
        <p:spPr>
          <a:xfrm>
            <a:off x="8801460" y="4752389"/>
            <a:ext cx="172034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SG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ত্রিমাত্রিক</a:t>
            </a:r>
            <a:r>
              <a:rPr lang="en-SG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en-US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88239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80">
          <a:fgClr>
            <a:srgbClr val="00B05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8493" y="791711"/>
            <a:ext cx="5219346" cy="541425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816454" y="600501"/>
            <a:ext cx="3166280" cy="76944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4400" b="1">
                <a:solidFill>
                  <a:srgbClr val="FF0000"/>
                </a:solidFill>
              </a:rPr>
              <a:t>কার্তেসীয় স্থানাঙ্ক</a:t>
            </a:r>
            <a:endParaRPr lang="en-US" sz="4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0E51E8A-8601-4861-84DE-C34C432AA2A6}"/>
              </a:ext>
            </a:extLst>
          </p:cNvPr>
          <p:cNvSpPr/>
          <p:nvPr/>
        </p:nvSpPr>
        <p:spPr>
          <a:xfrm>
            <a:off x="8734135" y="4752389"/>
            <a:ext cx="185499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SG" sz="40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দ্বি-মাত্রিক</a:t>
            </a:r>
            <a:r>
              <a:rPr lang="en-SG" sz="40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en-US" sz="4000" b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68949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W">
      <a:majorFont>
        <a:latin typeface="NikoshBAN"/>
        <a:ea typeface=""/>
        <a:cs typeface="NikoshBAN"/>
      </a:majorFont>
      <a:minorFont>
        <a:latin typeface="NikoshBAN"/>
        <a:ea typeface=""/>
        <a:cs typeface="NikoshB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667</TotalTime>
  <Words>346</Words>
  <Application>Microsoft Office PowerPoint</Application>
  <PresentationFormat>Widescreen</PresentationFormat>
  <Paragraphs>63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Arial Black</vt:lpstr>
      <vt:lpstr>Cambria Math</vt:lpstr>
      <vt:lpstr>NikoshBAN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মূল্যায়ন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WALTON</cp:lastModifiedBy>
  <cp:revision>85</cp:revision>
  <dcterms:created xsi:type="dcterms:W3CDTF">2018-10-23T04:31:49Z</dcterms:created>
  <dcterms:modified xsi:type="dcterms:W3CDTF">2024-11-13T03:50:13Z</dcterms:modified>
</cp:coreProperties>
</file>