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CC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444" y="15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C9622-597C-4BF9-9ACD-60C81F85CC00}" type="datetimeFigureOut">
              <a:rPr lang="en-US" smtClean="0"/>
              <a:pPr/>
              <a:t>06-Sep-26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F030A-4F5A-4928-937B-ABE4085B74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796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F030A-4F5A-4928-937B-ABE4085B744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0436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09CC5-B9B4-4253-B265-B11BE3CACE90}" type="datetimeFigureOut">
              <a:rPr lang="en-US" smtClean="0"/>
              <a:pPr/>
              <a:t>06-Sep-26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DE61-C18D-4F90-95E9-8AB90BA3303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64250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09CC5-B9B4-4253-B265-B11BE3CACE90}" type="datetimeFigureOut">
              <a:rPr lang="en-US" smtClean="0"/>
              <a:pPr/>
              <a:t>06-Sep-26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DE61-C18D-4F90-95E9-8AB90BA33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8730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09CC5-B9B4-4253-B265-B11BE3CACE90}" type="datetimeFigureOut">
              <a:rPr lang="en-US" smtClean="0"/>
              <a:pPr/>
              <a:t>06-Sep-26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DE61-C18D-4F90-95E9-8AB90BA33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6988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09CC5-B9B4-4253-B265-B11BE3CACE90}" type="datetimeFigureOut">
              <a:rPr lang="en-US" smtClean="0"/>
              <a:pPr/>
              <a:t>06-Sep-26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DE61-C18D-4F90-95E9-8AB90BA33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7884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09CC5-B9B4-4253-B265-B11BE3CACE90}" type="datetimeFigureOut">
              <a:rPr lang="en-US" smtClean="0"/>
              <a:pPr/>
              <a:t>06-Sep-26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DE61-C18D-4F90-95E9-8AB90BA33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1824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09CC5-B9B4-4253-B265-B11BE3CACE90}" type="datetimeFigureOut">
              <a:rPr lang="en-US" smtClean="0"/>
              <a:pPr/>
              <a:t>06-Sep-26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DE61-C18D-4F90-95E9-8AB90BA33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2615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09CC5-B9B4-4253-B265-B11BE3CACE90}" type="datetimeFigureOut">
              <a:rPr lang="en-US" smtClean="0"/>
              <a:pPr/>
              <a:t>06-Sep-26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DE61-C18D-4F90-95E9-8AB90BA33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1204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09CC5-B9B4-4253-B265-B11BE3CACE90}" type="datetimeFigureOut">
              <a:rPr lang="en-US" smtClean="0"/>
              <a:pPr/>
              <a:t>06-Sep-26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DE61-C18D-4F90-95E9-8AB90BA33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4470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09CC5-B9B4-4253-B265-B11BE3CACE90}" type="datetimeFigureOut">
              <a:rPr lang="en-US" smtClean="0"/>
              <a:pPr/>
              <a:t>06-Sep-26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DE61-C18D-4F90-95E9-8AB90BA33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5986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09CC5-B9B4-4253-B265-B11BE3CACE90}" type="datetimeFigureOut">
              <a:rPr lang="en-US" smtClean="0"/>
              <a:pPr/>
              <a:t>06-Sep-26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DE61-C18D-4F90-95E9-8AB90BA33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5811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09CC5-B9B4-4253-B265-B11BE3CACE90}" type="datetimeFigureOut">
              <a:rPr lang="en-US" smtClean="0"/>
              <a:pPr/>
              <a:t>06-Sep-26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DE61-C18D-4F90-95E9-8AB90BA33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11612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09CC5-B9B4-4253-B265-B11BE3CACE90}" type="datetimeFigureOut">
              <a:rPr lang="en-US" smtClean="0"/>
              <a:pPr/>
              <a:t>06-Sep-26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DE61-C18D-4F90-95E9-8AB90BA330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827450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09CC5-B9B4-4253-B265-B11BE3CACE90}" type="datetimeFigureOut">
              <a:rPr lang="en-US" smtClean="0"/>
              <a:pPr/>
              <a:t>06-Sep-26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DE61-C18D-4F90-95E9-8AB90BA33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7086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09CC5-B9B4-4253-B265-B11BE3CACE90}" type="datetimeFigureOut">
              <a:rPr lang="en-US" smtClean="0"/>
              <a:pPr/>
              <a:t>06-Sep-26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DE61-C18D-4F90-95E9-8AB90BA330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7967532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09CC5-B9B4-4253-B265-B11BE3CACE90}" type="datetimeFigureOut">
              <a:rPr lang="en-US" smtClean="0"/>
              <a:pPr/>
              <a:t>06-Sep-26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DE61-C18D-4F90-95E9-8AB90BA33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36141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09CC5-B9B4-4253-B265-B11BE3CACE90}" type="datetimeFigureOut">
              <a:rPr lang="en-US" smtClean="0"/>
              <a:pPr/>
              <a:t>06-Sep-26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DE61-C18D-4F90-95E9-8AB90BA33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37656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09CC5-B9B4-4253-B265-B11BE3CACE90}" type="datetimeFigureOut">
              <a:rPr lang="en-US" smtClean="0"/>
              <a:pPr/>
              <a:t>06-Sep-26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3DE61-C18D-4F90-95E9-8AB90BA33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8876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1B09CC5-B9B4-4253-B265-B11BE3CACE90}" type="datetimeFigureOut">
              <a:rPr lang="en-US" smtClean="0"/>
              <a:pPr/>
              <a:t>06-Sep-26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433DE61-C18D-4F90-95E9-8AB90BA33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76268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003468" y="1565990"/>
            <a:ext cx="7353837" cy="218940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dirty="0" err="1" smtClean="0">
                <a:solidFill>
                  <a:schemeClr val="accent1">
                    <a:lumMod val="75000"/>
                  </a:schemeClr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স্বাগতম</a:t>
            </a:r>
            <a:endParaRPr lang="en-US" sz="7200" dirty="0">
              <a:solidFill>
                <a:schemeClr val="accent1">
                  <a:lumMod val="75000"/>
                </a:schemeClr>
              </a:solidFill>
              <a:latin typeface="Nirmala UI" pitchFamily="34" charset="0"/>
              <a:ea typeface="Nirmala UI" pitchFamily="34" charset="0"/>
              <a:cs typeface="Nirmala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766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Terminator 3"/>
          <p:cNvSpPr/>
          <p:nvPr/>
        </p:nvSpPr>
        <p:spPr>
          <a:xfrm>
            <a:off x="3400023" y="206062"/>
            <a:ext cx="4456090" cy="1056067"/>
          </a:xfrm>
          <a:prstGeom prst="flowChartTerminator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পরিচিতি</a:t>
            </a:r>
            <a:endParaRPr lang="en-US" sz="4400" dirty="0"/>
          </a:p>
        </p:txBody>
      </p:sp>
      <p:sp>
        <p:nvSpPr>
          <p:cNvPr id="5" name="Flowchart: Decision 4"/>
          <p:cNvSpPr/>
          <p:nvPr/>
        </p:nvSpPr>
        <p:spPr>
          <a:xfrm>
            <a:off x="553792" y="1552575"/>
            <a:ext cx="4342058" cy="1808811"/>
          </a:xfrm>
          <a:prstGeom prst="flowChartDecisi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002060"/>
                </a:solidFill>
              </a:rPr>
              <a:t>উপস্থাপনায়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6" name="Flowchart: Decision 5"/>
          <p:cNvSpPr/>
          <p:nvPr/>
        </p:nvSpPr>
        <p:spPr>
          <a:xfrm>
            <a:off x="6825802" y="1733550"/>
            <a:ext cx="3527873" cy="1627836"/>
          </a:xfrm>
          <a:prstGeom prst="flowChartDecisi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002060"/>
                </a:solidFill>
              </a:rPr>
              <a:t>পাঠ</a:t>
            </a:r>
            <a:r>
              <a:rPr lang="en-US" sz="2800" dirty="0" smtClean="0">
                <a:solidFill>
                  <a:srgbClr val="002060"/>
                </a:solidFill>
              </a:rPr>
              <a:t> পরিচিতি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7" name="Flowchart: Internal Storage 6"/>
          <p:cNvSpPr/>
          <p:nvPr/>
        </p:nvSpPr>
        <p:spPr>
          <a:xfrm>
            <a:off x="161925" y="3721994"/>
            <a:ext cx="6000750" cy="2685245"/>
          </a:xfrm>
          <a:prstGeom prst="flowChartInternalStorage">
            <a:avLst/>
          </a:prstGeom>
          <a:solidFill>
            <a:schemeClr val="tx2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en-US" sz="2000" dirty="0" err="1" smtClean="0">
                <a:solidFill>
                  <a:schemeClr val="accent2"/>
                </a:solidFill>
              </a:rPr>
              <a:t>মোঃ</a:t>
            </a:r>
            <a:r>
              <a:rPr lang="en-US" sz="2000" dirty="0" smtClean="0">
                <a:solidFill>
                  <a:schemeClr val="accent2"/>
                </a:solidFill>
              </a:rPr>
              <a:t> </a:t>
            </a:r>
            <a:r>
              <a:rPr lang="en-US" sz="2000" dirty="0" err="1" smtClean="0">
                <a:solidFill>
                  <a:schemeClr val="accent2"/>
                </a:solidFill>
              </a:rPr>
              <a:t>বিল্লাল</a:t>
            </a:r>
            <a:r>
              <a:rPr lang="en-US" sz="2000" dirty="0" smtClean="0">
                <a:solidFill>
                  <a:schemeClr val="accent2"/>
                </a:solidFill>
              </a:rPr>
              <a:t> </a:t>
            </a:r>
            <a:r>
              <a:rPr lang="en-US" sz="2000" dirty="0" err="1" smtClean="0">
                <a:solidFill>
                  <a:schemeClr val="accent2"/>
                </a:solidFill>
              </a:rPr>
              <a:t>হোসেন</a:t>
            </a:r>
            <a:endParaRPr lang="en-US" sz="2000" dirty="0" smtClean="0">
              <a:solidFill>
                <a:schemeClr val="accent2"/>
              </a:solidFill>
            </a:endParaRPr>
          </a:p>
          <a:p>
            <a:pPr marL="342900" indent="-342900" algn="ctr"/>
            <a:r>
              <a:rPr lang="en-US" sz="2000" dirty="0" err="1" smtClean="0">
                <a:solidFill>
                  <a:schemeClr val="accent2"/>
                </a:solidFill>
              </a:rPr>
              <a:t>সহকার</a:t>
            </a:r>
            <a:r>
              <a:rPr lang="en-US" sz="2000" dirty="0" smtClean="0">
                <a:solidFill>
                  <a:schemeClr val="accent2"/>
                </a:solidFill>
              </a:rPr>
              <a:t> </a:t>
            </a:r>
            <a:r>
              <a:rPr lang="en-US" sz="2000" dirty="0" err="1" smtClean="0">
                <a:solidFill>
                  <a:schemeClr val="accent2"/>
                </a:solidFill>
              </a:rPr>
              <a:t>প্রধান</a:t>
            </a:r>
            <a:r>
              <a:rPr lang="en-US" sz="2000" dirty="0" smtClean="0">
                <a:solidFill>
                  <a:schemeClr val="accent2"/>
                </a:solidFill>
              </a:rPr>
              <a:t> </a:t>
            </a:r>
            <a:r>
              <a:rPr lang="en-US" sz="2000" dirty="0" err="1" smtClean="0">
                <a:solidFill>
                  <a:schemeClr val="accent2"/>
                </a:solidFill>
              </a:rPr>
              <a:t>শিক্ষক</a:t>
            </a:r>
            <a:endParaRPr lang="en-US" sz="2000" dirty="0">
              <a:solidFill>
                <a:schemeClr val="accent2"/>
              </a:solidFill>
            </a:endParaRPr>
          </a:p>
          <a:p>
            <a:pPr marL="342900" indent="-342900" algn="ctr"/>
            <a:r>
              <a:rPr lang="en-US" sz="2000" dirty="0" err="1" smtClean="0">
                <a:solidFill>
                  <a:schemeClr val="accent2"/>
                </a:solidFill>
              </a:rPr>
              <a:t>উত্তর</a:t>
            </a:r>
            <a:r>
              <a:rPr lang="en-US" sz="2000" dirty="0" smtClean="0">
                <a:solidFill>
                  <a:schemeClr val="accent2"/>
                </a:solidFill>
              </a:rPr>
              <a:t> </a:t>
            </a:r>
            <a:r>
              <a:rPr lang="en-US" sz="2000" dirty="0" err="1" smtClean="0">
                <a:solidFill>
                  <a:schemeClr val="accent2"/>
                </a:solidFill>
              </a:rPr>
              <a:t>পশ্চিম</a:t>
            </a:r>
            <a:r>
              <a:rPr lang="en-US" sz="2000" dirty="0" smtClean="0">
                <a:solidFill>
                  <a:schemeClr val="accent2"/>
                </a:solidFill>
              </a:rPr>
              <a:t> </a:t>
            </a:r>
            <a:r>
              <a:rPr lang="en-US" sz="2000" dirty="0" err="1" smtClean="0">
                <a:solidFill>
                  <a:schemeClr val="accent2"/>
                </a:solidFill>
              </a:rPr>
              <a:t>সোহাগদল</a:t>
            </a:r>
            <a:r>
              <a:rPr lang="en-US" sz="2000" dirty="0" smtClean="0">
                <a:solidFill>
                  <a:schemeClr val="accent2"/>
                </a:solidFill>
              </a:rPr>
              <a:t> </a:t>
            </a:r>
            <a:r>
              <a:rPr lang="en-US" sz="2000" dirty="0" err="1" smtClean="0">
                <a:solidFill>
                  <a:schemeClr val="accent2"/>
                </a:solidFill>
              </a:rPr>
              <a:t>মাধ্যমক</a:t>
            </a:r>
            <a:r>
              <a:rPr lang="en-US" sz="2000" dirty="0" smtClean="0">
                <a:solidFill>
                  <a:schemeClr val="accent2"/>
                </a:solidFill>
              </a:rPr>
              <a:t> </a:t>
            </a:r>
            <a:r>
              <a:rPr lang="en-US" sz="2000" dirty="0" err="1" smtClean="0">
                <a:solidFill>
                  <a:schemeClr val="accent2"/>
                </a:solidFill>
              </a:rPr>
              <a:t>বিদ্যালয়</a:t>
            </a:r>
            <a:endParaRPr lang="en-US" sz="2000" dirty="0" smtClean="0">
              <a:solidFill>
                <a:schemeClr val="accent2"/>
              </a:solidFill>
            </a:endParaRPr>
          </a:p>
          <a:p>
            <a:pPr marL="342900" indent="-342900" algn="ctr"/>
            <a:r>
              <a:rPr lang="en-US" sz="2000" dirty="0" err="1" smtClean="0">
                <a:solidFill>
                  <a:schemeClr val="accent2"/>
                </a:solidFill>
              </a:rPr>
              <a:t>নেছারাবাদ,পিরোজপুর</a:t>
            </a:r>
            <a:endParaRPr lang="en-US" sz="2000" dirty="0" smtClean="0">
              <a:solidFill>
                <a:schemeClr val="accent2"/>
              </a:solidFill>
            </a:endParaRPr>
          </a:p>
          <a:p>
            <a:pPr marL="342900" indent="-342900" algn="ctr"/>
            <a:r>
              <a:rPr lang="en-US" sz="2000" dirty="0" smtClean="0">
                <a:solidFill>
                  <a:schemeClr val="accent2"/>
                </a:solidFill>
              </a:rPr>
              <a:t>০১৭২৫৬৬৬১১৬</a:t>
            </a:r>
            <a:endParaRPr lang="en-US" sz="2000" dirty="0" smtClean="0">
              <a:solidFill>
                <a:schemeClr val="accent2"/>
              </a:solidFill>
            </a:endParaRPr>
          </a:p>
        </p:txBody>
      </p:sp>
      <p:sp>
        <p:nvSpPr>
          <p:cNvPr id="8" name="Flowchart: Internal Storage 7"/>
          <p:cNvSpPr/>
          <p:nvPr/>
        </p:nvSpPr>
        <p:spPr>
          <a:xfrm>
            <a:off x="6362162" y="3680137"/>
            <a:ext cx="4159875" cy="2768958"/>
          </a:xfrm>
          <a:prstGeom prst="flowChartInternalStorage">
            <a:avLst/>
          </a:prstGeom>
          <a:solidFill>
            <a:schemeClr val="tx2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accent2"/>
                </a:solidFill>
              </a:rPr>
              <a:t>শ্রেণি</a:t>
            </a:r>
            <a:r>
              <a:rPr lang="en-US" sz="3600" dirty="0" err="1">
                <a:solidFill>
                  <a:schemeClr val="accent2"/>
                </a:solidFill>
              </a:rPr>
              <a:t>ঃ</a:t>
            </a:r>
            <a:r>
              <a:rPr lang="en-US" sz="3600" dirty="0" smtClean="0">
                <a:solidFill>
                  <a:schemeClr val="accent2"/>
                </a:solidFill>
              </a:rPr>
              <a:t> </a:t>
            </a:r>
            <a:r>
              <a:rPr lang="en-US" sz="3600" dirty="0" err="1" smtClean="0">
                <a:solidFill>
                  <a:schemeClr val="accent2"/>
                </a:solidFill>
              </a:rPr>
              <a:t>নবম</a:t>
            </a:r>
            <a:endParaRPr lang="en-US" sz="3600" dirty="0" smtClean="0">
              <a:solidFill>
                <a:schemeClr val="accent2"/>
              </a:solidFill>
            </a:endParaRPr>
          </a:p>
          <a:p>
            <a:pPr algn="ctr"/>
            <a:r>
              <a:rPr lang="en-US" sz="3600" dirty="0" err="1" smtClean="0">
                <a:solidFill>
                  <a:schemeClr val="accent2"/>
                </a:solidFill>
              </a:rPr>
              <a:t>বিষয়ঃ</a:t>
            </a:r>
            <a:r>
              <a:rPr lang="en-US" sz="3600" dirty="0" smtClean="0">
                <a:solidFill>
                  <a:schemeClr val="accent2"/>
                </a:solidFill>
              </a:rPr>
              <a:t> </a:t>
            </a:r>
            <a:r>
              <a:rPr lang="en-US" sz="3600" dirty="0" err="1" smtClean="0">
                <a:solidFill>
                  <a:schemeClr val="accent2"/>
                </a:solidFill>
              </a:rPr>
              <a:t>কৃষি</a:t>
            </a:r>
            <a:r>
              <a:rPr lang="en-US" sz="3600" dirty="0" smtClean="0">
                <a:solidFill>
                  <a:schemeClr val="accent2"/>
                </a:solidFill>
              </a:rPr>
              <a:t> </a:t>
            </a:r>
            <a:r>
              <a:rPr lang="en-US" sz="3600" dirty="0" err="1" smtClean="0">
                <a:solidFill>
                  <a:schemeClr val="accent2"/>
                </a:solidFill>
              </a:rPr>
              <a:t>শিক্ষা</a:t>
            </a:r>
            <a:endParaRPr lang="en-US" sz="3600" dirty="0" smtClean="0">
              <a:solidFill>
                <a:schemeClr val="accent2"/>
              </a:solidFill>
            </a:endParaRPr>
          </a:p>
          <a:p>
            <a:pPr algn="ctr"/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585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1532586" y="218941"/>
            <a:ext cx="9208395" cy="1326524"/>
          </a:xfrm>
          <a:prstGeom prst="flowChartTermina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CC66FF"/>
                </a:solidFill>
              </a:rPr>
              <a:t>গৃহপালিত</a:t>
            </a:r>
            <a:r>
              <a:rPr lang="en-US" sz="3600" dirty="0" smtClean="0">
                <a:solidFill>
                  <a:srgbClr val="CC66FF"/>
                </a:solidFill>
              </a:rPr>
              <a:t> </a:t>
            </a:r>
            <a:r>
              <a:rPr lang="en-US" sz="3600" dirty="0" err="1" smtClean="0">
                <a:solidFill>
                  <a:srgbClr val="CC66FF"/>
                </a:solidFill>
              </a:rPr>
              <a:t>পশুপাখি</a:t>
            </a:r>
            <a:r>
              <a:rPr lang="en-US" sz="3600" dirty="0" smtClean="0">
                <a:solidFill>
                  <a:srgbClr val="CC66FF"/>
                </a:solidFill>
              </a:rPr>
              <a:t> </a:t>
            </a:r>
            <a:r>
              <a:rPr lang="en-US" sz="3600" dirty="0" err="1" smtClean="0">
                <a:solidFill>
                  <a:srgbClr val="CC66FF"/>
                </a:solidFill>
              </a:rPr>
              <a:t>পালন</a:t>
            </a:r>
            <a:r>
              <a:rPr lang="en-US" sz="3600" dirty="0" smtClean="0">
                <a:solidFill>
                  <a:srgbClr val="CC66FF"/>
                </a:solidFill>
              </a:rPr>
              <a:t> </a:t>
            </a:r>
            <a:r>
              <a:rPr lang="en-US" sz="3600" dirty="0" err="1" smtClean="0">
                <a:solidFill>
                  <a:srgbClr val="CC66FF"/>
                </a:solidFill>
              </a:rPr>
              <a:t>পদ্ধতি</a:t>
            </a:r>
            <a:endParaRPr lang="en-US" sz="3600" dirty="0">
              <a:solidFill>
                <a:srgbClr val="CC66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8509" y="1862003"/>
            <a:ext cx="4855670" cy="3508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3464417" y="5834130"/>
            <a:ext cx="4378817" cy="6439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চিত্রঃ</a:t>
            </a:r>
            <a:r>
              <a:rPr lang="en-US" sz="24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গরুর</a:t>
            </a:r>
            <a:r>
              <a:rPr lang="en-US" sz="24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আবাসন</a:t>
            </a:r>
            <a:endParaRPr lang="en-US" sz="24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37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75763" y="1107583"/>
            <a:ext cx="7405352" cy="7469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এই</a:t>
            </a:r>
            <a:r>
              <a:rPr lang="en-U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পাঠ</a:t>
            </a:r>
            <a:r>
              <a:rPr lang="en-U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শেষে</a:t>
            </a:r>
            <a:r>
              <a:rPr lang="en-U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আমরা</a:t>
            </a:r>
            <a:r>
              <a:rPr lang="en-U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যা</a:t>
            </a:r>
            <a:r>
              <a:rPr lang="en-U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শিখতে</a:t>
            </a:r>
            <a:r>
              <a:rPr lang="en-U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পারবঃ</a:t>
            </a:r>
            <a:r>
              <a:rPr lang="en-U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…………</a:t>
            </a:r>
            <a:endParaRPr lang="en-US" sz="24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Bevel 3"/>
          <p:cNvSpPr/>
          <p:nvPr/>
        </p:nvSpPr>
        <p:spPr>
          <a:xfrm>
            <a:off x="334850" y="2099256"/>
            <a:ext cx="9079606" cy="3760631"/>
          </a:xfrm>
          <a:prstGeom prst="beve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ctr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bg2"/>
                </a:solidFill>
              </a:rPr>
              <a:t>১। </a:t>
            </a:r>
            <a:r>
              <a:rPr lang="en-US" sz="2400" dirty="0" err="1" smtClean="0">
                <a:solidFill>
                  <a:schemeClr val="bg2"/>
                </a:solidFill>
              </a:rPr>
              <a:t>গৃহপালিত</a:t>
            </a:r>
            <a:r>
              <a:rPr lang="en-US" sz="2400" dirty="0" smtClean="0">
                <a:solidFill>
                  <a:schemeClr val="bg2"/>
                </a:solidFill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</a:rPr>
              <a:t>পশুর</a:t>
            </a:r>
            <a:r>
              <a:rPr lang="en-US" sz="2400" dirty="0" smtClean="0">
                <a:solidFill>
                  <a:schemeClr val="bg2"/>
                </a:solidFill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</a:rPr>
              <a:t>আবাসন</a:t>
            </a:r>
            <a:r>
              <a:rPr lang="en-US" sz="2400" dirty="0" smtClean="0">
                <a:solidFill>
                  <a:schemeClr val="bg2"/>
                </a:solidFill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</a:rPr>
              <a:t>সম্পর্কে</a:t>
            </a:r>
            <a:r>
              <a:rPr lang="en-US" sz="2400" dirty="0" smtClean="0">
                <a:solidFill>
                  <a:schemeClr val="bg2"/>
                </a:solidFill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</a:rPr>
              <a:t>জানতে</a:t>
            </a:r>
            <a:r>
              <a:rPr lang="en-US" sz="2400" dirty="0" smtClean="0">
                <a:solidFill>
                  <a:schemeClr val="bg2"/>
                </a:solidFill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</a:rPr>
              <a:t>পারবো</a:t>
            </a:r>
            <a:r>
              <a:rPr lang="en-US" sz="2400" dirty="0" smtClean="0">
                <a:solidFill>
                  <a:schemeClr val="bg2"/>
                </a:solidFill>
              </a:rPr>
              <a:t>।</a:t>
            </a:r>
          </a:p>
          <a:p>
            <a:pPr marL="457200" indent="-457200" algn="ctr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bg2"/>
                </a:solidFill>
              </a:rPr>
              <a:t>          ২। </a:t>
            </a:r>
            <a:r>
              <a:rPr lang="en-US" sz="2400" dirty="0" err="1" smtClean="0">
                <a:solidFill>
                  <a:schemeClr val="bg2"/>
                </a:solidFill>
              </a:rPr>
              <a:t>গাভির</a:t>
            </a:r>
            <a:r>
              <a:rPr lang="en-US" sz="2400" dirty="0" smtClean="0">
                <a:solidFill>
                  <a:schemeClr val="bg2"/>
                </a:solidFill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</a:rPr>
              <a:t>পরিচর্যা</a:t>
            </a:r>
            <a:r>
              <a:rPr lang="en-US" sz="2400" dirty="0" smtClean="0">
                <a:solidFill>
                  <a:schemeClr val="bg2"/>
                </a:solidFill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</a:rPr>
              <a:t>সম্পর্কে</a:t>
            </a:r>
            <a:r>
              <a:rPr lang="en-US" sz="2400" dirty="0" smtClean="0">
                <a:solidFill>
                  <a:schemeClr val="bg2"/>
                </a:solidFill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</a:rPr>
              <a:t>জানতে</a:t>
            </a:r>
            <a:r>
              <a:rPr lang="en-US" sz="2400" dirty="0" smtClean="0">
                <a:solidFill>
                  <a:schemeClr val="bg2"/>
                </a:solidFill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</a:rPr>
              <a:t>পারবো</a:t>
            </a:r>
            <a:r>
              <a:rPr lang="en-US" sz="2400" dirty="0" smtClean="0">
                <a:solidFill>
                  <a:schemeClr val="bg2"/>
                </a:solidFill>
              </a:rPr>
              <a:t>।</a:t>
            </a:r>
          </a:p>
          <a:p>
            <a:pPr marL="457200" indent="-457200" algn="ctr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bg2"/>
                </a:solidFill>
              </a:rPr>
              <a:t>৩। </a:t>
            </a:r>
            <a:r>
              <a:rPr lang="en-US" sz="2400" dirty="0" err="1" smtClean="0">
                <a:solidFill>
                  <a:schemeClr val="bg2"/>
                </a:solidFill>
              </a:rPr>
              <a:t>গাভীর</a:t>
            </a:r>
            <a:r>
              <a:rPr lang="en-US" sz="2400" dirty="0" smtClean="0">
                <a:solidFill>
                  <a:schemeClr val="bg2"/>
                </a:solidFill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</a:rPr>
              <a:t>রোগ</a:t>
            </a:r>
            <a:r>
              <a:rPr lang="en-US" sz="2400" dirty="0" smtClean="0">
                <a:solidFill>
                  <a:schemeClr val="bg2"/>
                </a:solidFill>
              </a:rPr>
              <a:t> ও </a:t>
            </a:r>
            <a:r>
              <a:rPr lang="en-US" sz="2400" dirty="0" err="1" smtClean="0">
                <a:solidFill>
                  <a:schemeClr val="bg2"/>
                </a:solidFill>
              </a:rPr>
              <a:t>চিকিৎসা</a:t>
            </a:r>
            <a:r>
              <a:rPr lang="en-US" sz="2400" dirty="0" smtClean="0">
                <a:solidFill>
                  <a:schemeClr val="bg2"/>
                </a:solidFill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</a:rPr>
              <a:t>সম্পর্কে</a:t>
            </a:r>
            <a:r>
              <a:rPr lang="en-US" sz="2400" dirty="0" smtClean="0">
                <a:solidFill>
                  <a:schemeClr val="bg2"/>
                </a:solidFill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</a:rPr>
              <a:t>জানতে</a:t>
            </a:r>
            <a:r>
              <a:rPr lang="en-US" sz="2400" dirty="0" smtClean="0">
                <a:solidFill>
                  <a:schemeClr val="bg2"/>
                </a:solidFill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</a:rPr>
              <a:t>পারবো</a:t>
            </a:r>
            <a:r>
              <a:rPr lang="en-US" sz="2400" dirty="0" smtClean="0">
                <a:solidFill>
                  <a:schemeClr val="bg2"/>
                </a:solidFill>
              </a:rPr>
              <a:t>।</a:t>
            </a:r>
          </a:p>
          <a:p>
            <a:pPr marL="457200" indent="-457200" algn="ctr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bg2"/>
                </a:solidFill>
              </a:rPr>
              <a:t>              ৪। </a:t>
            </a:r>
            <a:r>
              <a:rPr lang="en-US" sz="2400" dirty="0" err="1" smtClean="0">
                <a:solidFill>
                  <a:schemeClr val="bg2"/>
                </a:solidFill>
              </a:rPr>
              <a:t>হাস</a:t>
            </a:r>
            <a:r>
              <a:rPr lang="en-US" sz="2400" dirty="0" smtClean="0">
                <a:solidFill>
                  <a:schemeClr val="bg2"/>
                </a:solidFill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</a:rPr>
              <a:t>পালন</a:t>
            </a:r>
            <a:r>
              <a:rPr lang="en-US" sz="2400" dirty="0" smtClean="0">
                <a:solidFill>
                  <a:schemeClr val="bg2"/>
                </a:solidFill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</a:rPr>
              <a:t>সম্পর্কে</a:t>
            </a:r>
            <a:r>
              <a:rPr lang="en-US" sz="2400" dirty="0" smtClean="0">
                <a:solidFill>
                  <a:schemeClr val="bg2"/>
                </a:solidFill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</a:rPr>
              <a:t>জানতে</a:t>
            </a:r>
            <a:r>
              <a:rPr lang="en-US" sz="2400" dirty="0" smtClean="0">
                <a:solidFill>
                  <a:schemeClr val="bg2"/>
                </a:solidFill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</a:rPr>
              <a:t>পারব</a:t>
            </a:r>
            <a:endParaRPr lang="en-US" sz="2400" dirty="0" smtClean="0">
              <a:solidFill>
                <a:schemeClr val="bg2"/>
              </a:solidFill>
            </a:endParaRPr>
          </a:p>
          <a:p>
            <a:pPr marL="457200" indent="-457200" algn="ctr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bg2"/>
                </a:solidFill>
              </a:rPr>
              <a:t>৫।ভেড়া </a:t>
            </a:r>
            <a:r>
              <a:rPr lang="en-US" sz="2400" dirty="0" err="1" smtClean="0">
                <a:solidFill>
                  <a:schemeClr val="bg2"/>
                </a:solidFill>
              </a:rPr>
              <a:t>পালন</a:t>
            </a:r>
            <a:r>
              <a:rPr lang="en-US" sz="2400" dirty="0" smtClean="0">
                <a:solidFill>
                  <a:schemeClr val="bg2"/>
                </a:solidFill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</a:rPr>
              <a:t>সম্পর্কে</a:t>
            </a:r>
            <a:r>
              <a:rPr lang="en-US" sz="2400" dirty="0" smtClean="0">
                <a:solidFill>
                  <a:schemeClr val="bg2"/>
                </a:solidFill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</a:rPr>
              <a:t>জানতে</a:t>
            </a:r>
            <a:r>
              <a:rPr lang="en-US" sz="2400" dirty="0" smtClean="0">
                <a:solidFill>
                  <a:schemeClr val="bg2"/>
                </a:solidFill>
              </a:rPr>
              <a:t> </a:t>
            </a:r>
            <a:r>
              <a:rPr lang="en-US" sz="2400" dirty="0" err="1" smtClean="0">
                <a:solidFill>
                  <a:schemeClr val="bg2"/>
                </a:solidFill>
              </a:rPr>
              <a:t>পারবো</a:t>
            </a:r>
            <a:r>
              <a:rPr lang="en-US" sz="2400" dirty="0" smtClean="0">
                <a:solidFill>
                  <a:schemeClr val="bg2"/>
                </a:solidFill>
              </a:rPr>
              <a:t>।</a:t>
            </a:r>
            <a:endParaRPr lang="en-US" sz="2400" dirty="0">
              <a:solidFill>
                <a:schemeClr val="bg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07639" y="180907"/>
            <a:ext cx="2428137" cy="2143125"/>
          </a:xfrm>
          <a:prstGeom prst="rect">
            <a:avLst/>
          </a:prstGeom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reflection blurRad="6350" stA="50000" endA="295" endPos="92000" dist="1016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869753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6000" y="107458"/>
            <a:ext cx="2733675" cy="1676400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69680" y="3812012"/>
            <a:ext cx="2619375" cy="1743075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89055" y="1255959"/>
            <a:ext cx="2971800" cy="1543050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31273" y="126508"/>
            <a:ext cx="2876550" cy="159067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02523" y="3811878"/>
            <a:ext cx="2857500" cy="1600200"/>
          </a:xfrm>
          <a:prstGeom prst="rect">
            <a:avLst/>
          </a:prstGeom>
          <a:ln>
            <a:solidFill>
              <a:schemeClr val="accent6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8" name="Oval 7"/>
          <p:cNvSpPr/>
          <p:nvPr/>
        </p:nvSpPr>
        <p:spPr>
          <a:xfrm>
            <a:off x="3915177" y="126508"/>
            <a:ext cx="3953815" cy="81915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accent2"/>
                </a:solidFill>
              </a:rPr>
              <a:t>শিখন</a:t>
            </a:r>
            <a:r>
              <a:rPr lang="en-US" sz="2800" dirty="0" smtClean="0">
                <a:solidFill>
                  <a:schemeClr val="accent2"/>
                </a:solidFill>
              </a:rPr>
              <a:t> </a:t>
            </a:r>
            <a:r>
              <a:rPr lang="en-US" sz="2800" dirty="0" err="1" smtClean="0">
                <a:solidFill>
                  <a:schemeClr val="accent2"/>
                </a:solidFill>
              </a:rPr>
              <a:t>কার্যক্রম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9" name="Flowchart: Terminator 8"/>
          <p:cNvSpPr/>
          <p:nvPr/>
        </p:nvSpPr>
        <p:spPr>
          <a:xfrm>
            <a:off x="553792" y="2369713"/>
            <a:ext cx="2202287" cy="429296"/>
          </a:xfrm>
          <a:prstGeom prst="flowChartTerminato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আবাসন</a:t>
            </a:r>
            <a:endParaRPr lang="en-US" dirty="0"/>
          </a:p>
        </p:txBody>
      </p:sp>
      <p:sp>
        <p:nvSpPr>
          <p:cNvPr id="10" name="Flowchart: Terminator 9"/>
          <p:cNvSpPr/>
          <p:nvPr/>
        </p:nvSpPr>
        <p:spPr>
          <a:xfrm>
            <a:off x="4945487" y="3219718"/>
            <a:ext cx="1983347" cy="360609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দুগ্ধ</a:t>
            </a:r>
            <a:r>
              <a:rPr lang="en-US" dirty="0" smtClean="0"/>
              <a:t> </a:t>
            </a:r>
            <a:r>
              <a:rPr lang="en-US" dirty="0" err="1" smtClean="0"/>
              <a:t>গাভী</a:t>
            </a:r>
            <a:endParaRPr lang="en-US" dirty="0"/>
          </a:p>
        </p:txBody>
      </p:sp>
      <p:sp>
        <p:nvSpPr>
          <p:cNvPr id="11" name="Flowchart: Terminator 10"/>
          <p:cNvSpPr/>
          <p:nvPr/>
        </p:nvSpPr>
        <p:spPr>
          <a:xfrm>
            <a:off x="9182637" y="2279560"/>
            <a:ext cx="2305318" cy="373487"/>
          </a:xfrm>
          <a:prstGeom prst="flowChartTerminator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বাছুর</a:t>
            </a:r>
            <a:r>
              <a:rPr lang="en-US" dirty="0" smtClean="0"/>
              <a:t> </a:t>
            </a:r>
            <a:r>
              <a:rPr lang="en-US" dirty="0" err="1" smtClean="0"/>
              <a:t>পালন</a:t>
            </a:r>
            <a:endParaRPr lang="en-US" dirty="0"/>
          </a:p>
        </p:txBody>
      </p:sp>
      <p:sp>
        <p:nvSpPr>
          <p:cNvPr id="12" name="Flowchart: Terminator 11"/>
          <p:cNvSpPr/>
          <p:nvPr/>
        </p:nvSpPr>
        <p:spPr>
          <a:xfrm>
            <a:off x="1871258" y="6027313"/>
            <a:ext cx="2356834" cy="412124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হাস</a:t>
            </a:r>
            <a:r>
              <a:rPr lang="en-US" dirty="0" smtClean="0"/>
              <a:t>- </a:t>
            </a:r>
            <a:r>
              <a:rPr lang="en-US" dirty="0" err="1" smtClean="0"/>
              <a:t>মুরগি</a:t>
            </a:r>
            <a:r>
              <a:rPr lang="en-US" dirty="0" smtClean="0"/>
              <a:t> </a:t>
            </a:r>
            <a:r>
              <a:rPr lang="en-US" dirty="0" err="1" smtClean="0"/>
              <a:t>পালন</a:t>
            </a:r>
            <a:endParaRPr lang="en-US" dirty="0"/>
          </a:p>
        </p:txBody>
      </p:sp>
      <p:sp>
        <p:nvSpPr>
          <p:cNvPr id="13" name="Flowchart: Terminator 12"/>
          <p:cNvSpPr/>
          <p:nvPr/>
        </p:nvSpPr>
        <p:spPr>
          <a:xfrm>
            <a:off x="7682979" y="5821251"/>
            <a:ext cx="2645877" cy="412124"/>
          </a:xfrm>
          <a:prstGeom prst="flowChartTerminato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ভেড়া</a:t>
            </a:r>
            <a:r>
              <a:rPr lang="en-US" dirty="0" smtClean="0"/>
              <a:t> </a:t>
            </a:r>
            <a:r>
              <a:rPr lang="en-US" dirty="0" err="1" smtClean="0"/>
              <a:t>পালন</a:t>
            </a:r>
            <a:r>
              <a:rPr lang="en-US" dirty="0" smtClean="0"/>
              <a:t> </a:t>
            </a:r>
            <a:endParaRPr lang="en-US" dirty="0"/>
          </a:p>
        </p:txBody>
      </p:sp>
      <p:cxnSp>
        <p:nvCxnSpPr>
          <p:cNvPr id="15" name="Elbow Connector 14"/>
          <p:cNvCxnSpPr/>
          <p:nvPr/>
        </p:nvCxnSpPr>
        <p:spPr>
          <a:xfrm rot="16200000" flipH="1">
            <a:off x="3041325" y="1182945"/>
            <a:ext cx="1300767" cy="1072768"/>
          </a:xfrm>
          <a:prstGeom prst="bentConnector3">
            <a:avLst/>
          </a:prstGeom>
          <a:ln>
            <a:solidFill>
              <a:schemeClr val="accent6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/>
          <p:nvPr/>
        </p:nvCxnSpPr>
        <p:spPr>
          <a:xfrm>
            <a:off x="7602523" y="1416676"/>
            <a:ext cx="1403394" cy="90152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2640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888642" y="206063"/>
            <a:ext cx="9092485" cy="1867436"/>
          </a:xfrm>
          <a:prstGeom prst="flowChartTermina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99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কাজঃ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99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99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দলিয়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99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99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কাজ</a:t>
            </a:r>
            <a:endParaRPr lang="en-US" sz="36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3399FF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571500" indent="-571500" algn="ctr">
              <a:buFont typeface="Wingdings" panose="05000000000000000000" pitchFamily="2" charset="2"/>
              <a:buChar char="q"/>
            </a:pP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99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গাভীর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99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99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পরিচর্যাই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99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99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কি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99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99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কি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99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99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করতে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99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99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হয়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399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?</a:t>
            </a:r>
            <a:endParaRPr lang="en-US" sz="3600" b="1" dirty="0">
              <a:ln w="9525">
                <a:solidFill>
                  <a:schemeClr val="bg1"/>
                </a:solidFill>
                <a:prstDash val="solid"/>
              </a:ln>
              <a:solidFill>
                <a:srgbClr val="3399FF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19391" y="2492195"/>
            <a:ext cx="4830986" cy="3187387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xmlns="" val="360751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3567448" y="257577"/>
            <a:ext cx="4172755" cy="798491"/>
          </a:xfrm>
          <a:prstGeom prst="flowChartTerminator">
            <a:avLst/>
          </a:prstGeom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</a:rPr>
              <a:t>একক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</a:rPr>
              <a:t>কাজ</a:t>
            </a: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83778" y="2163653"/>
            <a:ext cx="4456425" cy="2523252"/>
          </a:xfrm>
          <a:prstGeom prst="rect">
            <a:avLst/>
          </a:prstGeom>
          <a:effectLst>
            <a:softEdge rad="317500"/>
          </a:effectLst>
          <a:scene3d>
            <a:camera prst="perspectiveContrastingRightFacing"/>
            <a:lightRig rig="threePt" dir="t"/>
          </a:scene3d>
        </p:spPr>
      </p:pic>
      <p:sp>
        <p:nvSpPr>
          <p:cNvPr id="4" name="Rectangle 3"/>
          <p:cNvSpPr/>
          <p:nvPr/>
        </p:nvSpPr>
        <p:spPr>
          <a:xfrm>
            <a:off x="2343956" y="5053955"/>
            <a:ext cx="5911403" cy="148107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ছবিতে</a:t>
            </a: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কি</a:t>
            </a: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বুঝানো</a:t>
            </a: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হয়েছে</a:t>
            </a: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খাতাই</a:t>
            </a: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লিখ</a:t>
            </a: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?</a:t>
            </a: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latin typeface="Nirmala UI" pitchFamily="34" charset="0"/>
              <a:ea typeface="Nirmala UI" pitchFamily="34" charset="0"/>
              <a:cs typeface="Nirmala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101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ultidocument 1"/>
          <p:cNvSpPr/>
          <p:nvPr/>
        </p:nvSpPr>
        <p:spPr>
          <a:xfrm>
            <a:off x="4443211" y="231819"/>
            <a:ext cx="3915178" cy="1674254"/>
          </a:xfrm>
          <a:prstGeom prst="flowChartMultidocumen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chemeClr val="tx1"/>
                </a:solidFill>
              </a:rPr>
              <a:t>মুল্যায়ন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>
            <a:off x="218941" y="2794715"/>
            <a:ext cx="1931831" cy="1030310"/>
          </a:xfrm>
          <a:prstGeom prst="halfFram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756079" y="2794715"/>
            <a:ext cx="7547020" cy="305229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accent1"/>
                </a:solidFill>
              </a:rPr>
              <a:t>হাঁ</a:t>
            </a:r>
            <a:r>
              <a:rPr lang="en-US" sz="3200" dirty="0" err="1" smtClean="0">
                <a:solidFill>
                  <a:schemeClr val="accent1"/>
                </a:solidFill>
              </a:rPr>
              <a:t>স</a:t>
            </a:r>
            <a:r>
              <a:rPr lang="en-US" sz="3200" dirty="0" smtClean="0">
                <a:solidFill>
                  <a:schemeClr val="accent1"/>
                </a:solidFill>
              </a:rPr>
              <a:t> </a:t>
            </a:r>
            <a:r>
              <a:rPr lang="en-US" sz="3200" dirty="0" err="1" smtClean="0">
                <a:solidFill>
                  <a:schemeClr val="accent1"/>
                </a:solidFill>
              </a:rPr>
              <a:t>পালন</a:t>
            </a:r>
            <a:r>
              <a:rPr lang="en-US" sz="3200" dirty="0" smtClean="0">
                <a:solidFill>
                  <a:schemeClr val="accent1"/>
                </a:solidFill>
              </a:rPr>
              <a:t> </a:t>
            </a:r>
            <a:r>
              <a:rPr lang="en-US" sz="3200" dirty="0" err="1" smtClean="0">
                <a:solidFill>
                  <a:schemeClr val="accent1"/>
                </a:solidFill>
              </a:rPr>
              <a:t>এর</a:t>
            </a:r>
            <a:r>
              <a:rPr lang="en-US" sz="3200" dirty="0" smtClean="0">
                <a:solidFill>
                  <a:schemeClr val="accent1"/>
                </a:solidFill>
              </a:rPr>
              <a:t> </a:t>
            </a:r>
            <a:r>
              <a:rPr lang="en-US" sz="3200" dirty="0" err="1" smtClean="0">
                <a:solidFill>
                  <a:schemeClr val="accent1"/>
                </a:solidFill>
              </a:rPr>
              <a:t>নিয়ম</a:t>
            </a:r>
            <a:r>
              <a:rPr lang="en-US" sz="3200" dirty="0" smtClean="0">
                <a:solidFill>
                  <a:schemeClr val="accent1"/>
                </a:solidFill>
              </a:rPr>
              <a:t> </a:t>
            </a:r>
            <a:r>
              <a:rPr lang="en-US" sz="3200" dirty="0" err="1" smtClean="0">
                <a:solidFill>
                  <a:schemeClr val="accent1"/>
                </a:solidFill>
              </a:rPr>
              <a:t>কয়টি</a:t>
            </a:r>
            <a:r>
              <a:rPr lang="en-US" sz="3200" dirty="0" smtClean="0">
                <a:solidFill>
                  <a:schemeClr val="accent1"/>
                </a:solidFill>
              </a:rPr>
              <a:t>?</a:t>
            </a:r>
          </a:p>
          <a:p>
            <a:pPr algn="ctr"/>
            <a:r>
              <a:rPr lang="en-US" sz="3200" dirty="0" smtClean="0">
                <a:solidFill>
                  <a:schemeClr val="accent1"/>
                </a:solidFill>
              </a:rPr>
              <a:t>১। ২ </a:t>
            </a:r>
            <a:r>
              <a:rPr lang="en-US" sz="3200" dirty="0" err="1" smtClean="0">
                <a:solidFill>
                  <a:schemeClr val="accent1"/>
                </a:solidFill>
              </a:rPr>
              <a:t>টা</a:t>
            </a:r>
            <a:endParaRPr lang="en-US" sz="3200" dirty="0" smtClean="0">
              <a:solidFill>
                <a:schemeClr val="accent1"/>
              </a:solidFill>
            </a:endParaRPr>
          </a:p>
          <a:p>
            <a:pPr algn="ctr"/>
            <a:r>
              <a:rPr lang="en-US" sz="3200" dirty="0" smtClean="0">
                <a:solidFill>
                  <a:schemeClr val="accent1"/>
                </a:solidFill>
              </a:rPr>
              <a:t>২। ৩টা</a:t>
            </a:r>
          </a:p>
          <a:p>
            <a:pPr algn="ctr"/>
            <a:r>
              <a:rPr lang="en-US" sz="3200" dirty="0" smtClean="0">
                <a:solidFill>
                  <a:schemeClr val="accent1"/>
                </a:solidFill>
              </a:rPr>
              <a:t>৩। ৫টা </a:t>
            </a:r>
          </a:p>
          <a:p>
            <a:pPr algn="ctr"/>
            <a:r>
              <a:rPr lang="en-US" sz="3200" dirty="0" smtClean="0">
                <a:solidFill>
                  <a:schemeClr val="accent1"/>
                </a:solidFill>
              </a:rPr>
              <a:t>৪। ৪টা </a:t>
            </a:r>
            <a:endParaRPr lang="en-US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85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96214" y="90153"/>
            <a:ext cx="1558343" cy="2768957"/>
            <a:chOff x="296214" y="90153"/>
            <a:chExt cx="1558343" cy="2768957"/>
          </a:xfrm>
        </p:grpSpPr>
        <p:grpSp>
          <p:nvGrpSpPr>
            <p:cNvPr id="4" name="Group 3"/>
            <p:cNvGrpSpPr/>
            <p:nvPr/>
          </p:nvGrpSpPr>
          <p:grpSpPr>
            <a:xfrm>
              <a:off x="296214" y="90153"/>
              <a:ext cx="1558343" cy="2768957"/>
              <a:chOff x="1236372" y="1275009"/>
              <a:chExt cx="1558343" cy="2768957"/>
            </a:xfrm>
          </p:grpSpPr>
          <p:sp>
            <p:nvSpPr>
              <p:cNvPr id="2" name="Rounded Rectangle 1"/>
              <p:cNvSpPr/>
              <p:nvPr/>
            </p:nvSpPr>
            <p:spPr>
              <a:xfrm>
                <a:off x="1236372" y="2768958"/>
                <a:ext cx="1558343" cy="1275008"/>
              </a:xfrm>
              <a:prstGeom prst="roundRect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err="1" smtClean="0"/>
                  <a:t>বাড়ীর</a:t>
                </a:r>
                <a:r>
                  <a:rPr lang="en-US" sz="2800" dirty="0" smtClean="0"/>
                  <a:t> </a:t>
                </a:r>
                <a:r>
                  <a:rPr lang="en-US" sz="2800" dirty="0" err="1" smtClean="0"/>
                  <a:t>কাজ</a:t>
                </a:r>
                <a:endParaRPr lang="en-US" sz="2800" dirty="0"/>
              </a:p>
            </p:txBody>
          </p:sp>
          <p:sp>
            <p:nvSpPr>
              <p:cNvPr id="3" name="Isosceles Triangle 2"/>
              <p:cNvSpPr/>
              <p:nvPr/>
            </p:nvSpPr>
            <p:spPr>
              <a:xfrm>
                <a:off x="1332962" y="1275009"/>
                <a:ext cx="1365161" cy="1493949"/>
              </a:xfrm>
              <a:prstGeom prst="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901521" y="2343955"/>
              <a:ext cx="399245" cy="51515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Flowchart: Preparation 6"/>
          <p:cNvSpPr/>
          <p:nvPr/>
        </p:nvSpPr>
        <p:spPr>
          <a:xfrm>
            <a:off x="2073499" y="2047740"/>
            <a:ext cx="8306874" cy="3425781"/>
          </a:xfrm>
          <a:prstGeom prst="flowChartPreparation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/>
              <a:t>প্রশ্ন</a:t>
            </a:r>
            <a:r>
              <a:rPr lang="en-US" sz="4000" dirty="0" err="1" smtClean="0"/>
              <a:t>ঃ</a:t>
            </a:r>
            <a:r>
              <a:rPr lang="en-US" sz="4000" dirty="0" smtClean="0"/>
              <a:t> </a:t>
            </a:r>
            <a:r>
              <a:rPr lang="en-US" sz="4000" dirty="0" err="1" smtClean="0"/>
              <a:t>সমন্বিত</a:t>
            </a:r>
            <a:r>
              <a:rPr lang="en-US" sz="4000" dirty="0" smtClean="0"/>
              <a:t> </a:t>
            </a:r>
            <a:r>
              <a:rPr lang="en-US" sz="4000" dirty="0" err="1" smtClean="0"/>
              <a:t>চাষ</a:t>
            </a:r>
            <a:r>
              <a:rPr lang="en-US" sz="4000" dirty="0" smtClean="0"/>
              <a:t> </a:t>
            </a:r>
            <a:r>
              <a:rPr lang="en-US" sz="4000" dirty="0" err="1" smtClean="0"/>
              <a:t>কী</a:t>
            </a:r>
            <a:r>
              <a:rPr lang="en-US" sz="4000" dirty="0"/>
              <a:t> ?</a:t>
            </a:r>
            <a:r>
              <a:rPr lang="en-US" sz="4000" dirty="0" smtClean="0"/>
              <a:t>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137529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2176529" y="1030310"/>
            <a:ext cx="8603087" cy="3721995"/>
          </a:xfrm>
          <a:prstGeom prst="cloud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 err="1" smtClean="0">
                <a:solidFill>
                  <a:schemeClr val="accent3">
                    <a:lumMod val="50000"/>
                  </a:schemeClr>
                </a:solidFill>
              </a:rPr>
              <a:t>ধন্যবাদ</a:t>
            </a:r>
            <a:endParaRPr lang="en-US" sz="96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8679" y="3995335"/>
            <a:ext cx="1847850" cy="24669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 prst="angle"/>
          </a:sp3d>
        </p:spPr>
      </p:pic>
    </p:spTree>
    <p:extLst>
      <p:ext uri="{BB962C8B-B14F-4D97-AF65-F5344CB8AC3E}">
        <p14:creationId xmlns:p14="http://schemas.microsoft.com/office/powerpoint/2010/main" xmlns="" val="402087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157</TotalTime>
  <Words>142</Words>
  <Application>Microsoft Office PowerPoint</Application>
  <PresentationFormat>Custom</PresentationFormat>
  <Paragraphs>39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Slice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uitrce</dc:creator>
  <cp:lastModifiedBy>STAR USR</cp:lastModifiedBy>
  <cp:revision>37</cp:revision>
  <dcterms:created xsi:type="dcterms:W3CDTF">2025-11-26T21:45:23Z</dcterms:created>
  <dcterms:modified xsi:type="dcterms:W3CDTF">2026-09-06T17:13:20Z</dcterms:modified>
</cp:coreProperties>
</file>