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4" r:id="rId4"/>
    <p:sldId id="263" r:id="rId5"/>
    <p:sldId id="262" r:id="rId6"/>
    <p:sldId id="269" r:id="rId7"/>
    <p:sldId id="261" r:id="rId8"/>
    <p:sldId id="260" r:id="rId9"/>
    <p:sldId id="259" r:id="rId10"/>
    <p:sldId id="258" r:id="rId11"/>
    <p:sldId id="257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AC194C4-9EC1-43CA-9E01-33184D6F032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>
          <a:xfrm>
            <a:off x="0" y="1143000"/>
            <a:ext cx="9067800" cy="5562600"/>
          </a:xfrm>
          <a:prstGeom prst="hex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000" b="1" dirty="0">
                <a:latin typeface="SutonnyOMJ" pitchFamily="2" charset="0"/>
                <a:cs typeface="SutonnyOMJ" pitchFamily="2" charset="0"/>
              </a:rPr>
              <a:t>আবুল আব্বাস আসসাফ্ফাহ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(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৭২১/৭২২ 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– 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৭৫৪ খ্রিষ্টাব্দ) ছিলেন আব্বাসীয় খিলাফতের প্রতিষ্ঠাতা ও প্রথম খলিফা। খিলাফতে উমাইয়া বংশের অবসান ঘটিয়ে তিনি আব্বাসীয় শাসন প্রতিষ্ঠা করেন</a:t>
            </a:r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Plaque 1"/>
          <p:cNvSpPr/>
          <p:nvPr/>
        </p:nvSpPr>
        <p:spPr>
          <a:xfrm>
            <a:off x="381000" y="228600"/>
            <a:ext cx="8458200" cy="914400"/>
          </a:xfrm>
          <a:prstGeom prst="plaque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atin typeface="SutonnyOMJ" pitchFamily="2" charset="0"/>
                <a:cs typeface="SutonnyOMJ" pitchFamily="2" charset="0"/>
              </a:rPr>
              <a:t>আবুল আব্বাস আসসাফ্ফাহ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72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Ribbon 4"/>
          <p:cNvSpPr/>
          <p:nvPr/>
        </p:nvSpPr>
        <p:spPr>
          <a:xfrm>
            <a:off x="3581400" y="762000"/>
            <a:ext cx="5181600" cy="990600"/>
          </a:xfrm>
          <a:prstGeom prst="ribb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পরিচিতি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Hexagon 5"/>
          <p:cNvSpPr/>
          <p:nvPr/>
        </p:nvSpPr>
        <p:spPr>
          <a:xfrm>
            <a:off x="76200" y="2417618"/>
            <a:ext cx="4495800" cy="3983182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en-US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উপস্থাপনায়</a:t>
            </a: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মো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মিজানুর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রহমান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প্রভাষক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ইসলামের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ইতিহাস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সংস্কৃতি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গণউদ্যোগ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বালিকা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উচ্চ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বিদ্যাল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কলেজ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লাকসাম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কুমিল্লা</a:t>
            </a:r>
            <a:endParaRPr lang="en-US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মোবাইল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: ০১৬১৩৫৫৩৩৬১</a:t>
            </a:r>
          </a:p>
          <a:p>
            <a:pPr algn="just"/>
            <a:r>
              <a:rPr lang="en-US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Emill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mizanur531@gmail.com</a:t>
            </a:r>
          </a:p>
          <a:p>
            <a:pPr algn="just"/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Hexagon 6"/>
          <p:cNvSpPr/>
          <p:nvPr/>
        </p:nvSpPr>
        <p:spPr>
          <a:xfrm>
            <a:off x="4572000" y="2417618"/>
            <a:ext cx="4343400" cy="3983182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u="sng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b="1" u="sng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প্রথম পত্র</a:t>
            </a:r>
          </a:p>
          <a:p>
            <a:r>
              <a:rPr lang="bn-BD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৫ম </a:t>
            </a:r>
          </a:p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আবুল আব্বাস</a:t>
            </a:r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৭/০৯/২০২৬</a:t>
            </a:r>
          </a:p>
          <a:p>
            <a:r>
              <a:rPr lang="en-US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Display 7"/>
          <p:cNvSpPr/>
          <p:nvPr/>
        </p:nvSpPr>
        <p:spPr>
          <a:xfrm>
            <a:off x="609600" y="381000"/>
            <a:ext cx="2743200" cy="1752600"/>
          </a:xfrm>
          <a:prstGeom prst="flowChartDisplay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Multidocument 4"/>
          <p:cNvSpPr/>
          <p:nvPr/>
        </p:nvSpPr>
        <p:spPr>
          <a:xfrm>
            <a:off x="381000" y="152400"/>
            <a:ext cx="8458200" cy="1295400"/>
          </a:xfrm>
          <a:prstGeom prst="flowChartMultidocumen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সংক্ষিপ্ত পরিচিতি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6200" y="1600200"/>
            <a:ext cx="8915400" cy="510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just"/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পুরো নাম: আবু আল-আব্বাস আবদুল্লাহ ইবনে মুহাম্মদ ইবনে আলী ইবনে আবদুল্লাহ ইবনে আল-আব্বাস।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শাসনকাল: ৭৪৯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– </a:t>
            </a:r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৭৫৪ খ্রিষ্টাব্দ।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উপাধি: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'</a:t>
            </a:r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আস-সাফফাহ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 (</a:t>
            </a:r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যার অর্থ "রক্তপিপাসু" বা "রক্তপ্রবাহী")। উমাইয়াদের বিরুদ্ধে কঠোর দমননীতি ও রক্তক্ষয়ী যুদ্ধের মাধ্যমে ক্ষমতা দখলের কারণে তিনি এই উপাধিতে পরিচিত হন।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রাজধানী: আল-আনবার (পরবর্তীতে তাঁর ভাই আল-মনসুর বাগদাদ শহর প্রতিষ্ঠা করেন)।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500" y="1905000"/>
            <a:ext cx="8648700" cy="46482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১</a:t>
            </a:r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. আব্বাসীয় বিপ্লব: সপ্তম শতাব্দীর মাঝামাঝি সময়ে উমাইয়া খিলাফতের বৈষম্যমূলক নীতি ও প্রশাসনিক দুর্বলতার সুযোগ নিয়ে আব্বাসীয়রা গোপনে একটি শক্তিশালী বিপ্লবের সংগঠন গড়ে তোলে। এই আন্দোলনের নেতৃত্বে অন্যতম ভূমিকা পালন করেন আবু মুসলিম খোরাসানি।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Cross 1"/>
          <p:cNvSpPr/>
          <p:nvPr/>
        </p:nvSpPr>
        <p:spPr>
          <a:xfrm>
            <a:off x="533400" y="381000"/>
            <a:ext cx="8001000" cy="1295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ক্ষমতায় আরোহণ ও ইতিহাস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isplay 4"/>
          <p:cNvSpPr/>
          <p:nvPr/>
        </p:nvSpPr>
        <p:spPr>
          <a:xfrm>
            <a:off x="76200" y="228600"/>
            <a:ext cx="8991600" cy="6324600"/>
          </a:xfrm>
          <a:prstGeom prst="flowChartDisplay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২. খলিফা ঘোষণা (৭৪৯ খ্রিষ্টাব্দ): উমাইয়াদের পরাজিত করে আবুল আব্বাস ৭৪৯ খ্রিষ্টাব্দে কুফার প্রধান মসজিদে নিজেকে প্রথম আব্বাসীয় খলিফা হিসেবে ঘোষণা করেন</a:t>
            </a:r>
            <a:r>
              <a:rPr lang="bn-IN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304800" y="304800"/>
            <a:ext cx="8610600" cy="6172200"/>
          </a:xfrm>
          <a:prstGeom prst="round1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৩. জাবের যুদ্ধ (৭৫০ খ্রিষ্টাব্দ): ফোরাত নদীর উপনদী </a:t>
            </a: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</a:t>
            </a:r>
            <a:r>
              <a:rPr lang="bn-IN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জাব</a:t>
            </a:r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 </a:t>
            </a:r>
            <a:r>
              <a:rPr lang="bn-IN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এর তীরে সংগঠিত জাবের যুদ্ধে আব্বাসীয় বাহিনী শেষ উমাইয়া খলিফা ২য় মারওয়ানকে চূড়ান্তভাবে পরাজিত করে। এর মাধ্যমে প্রায় ৯০ বছরের উমাইয়া শাসনের অবসান ঘটে।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9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Stored Data 3"/>
          <p:cNvSpPr/>
          <p:nvPr/>
        </p:nvSpPr>
        <p:spPr>
          <a:xfrm>
            <a:off x="533400" y="152400"/>
            <a:ext cx="8001000" cy="990600"/>
          </a:xfrm>
          <a:prstGeom prst="flowChartOnlineStorag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শাসনামলের উল্লেখযোগ্য ঘটনা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Round Same Side Corner Rectangle 1"/>
          <p:cNvSpPr/>
          <p:nvPr/>
        </p:nvSpPr>
        <p:spPr>
          <a:xfrm>
            <a:off x="228600" y="1295400"/>
            <a:ext cx="8610600" cy="5334000"/>
          </a:xfrm>
          <a:prstGeom prst="round2Same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bn-IN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উমাইয়াদের </a:t>
            </a:r>
            <a:r>
              <a:rPr lang="bn-IN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উচ্ছেদ: খিলাফতের নিরাপত্তা নিশ্চিত করতে তিনি উমাইয়া রাজপরিবারের অধিকাংশ সদস্যকে হত্যা বা দমন করার কঠোর নীতি গ্রহণ করেন।</a:t>
            </a:r>
            <a:endParaRPr lang="en-US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তালাসের যুদ্ধ (৭৫১ খ্রিষ্টাব্দ): তাঁর শাসনামলেই আব্বাসীয় বাহিনী ও চীনা তাং রাজবংশের মধ্যে ঐতিহাসিক তালাসের যুদ্ধ সংঘটিত হয়। এই যুদ্ধের ফলে মুসলিম বিশ্বে কাগজ তৈরির প্রযুক্তি বিস্তার লাভ করে।</a:t>
            </a:r>
            <a:endParaRPr lang="en-US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সাম্রাজ্যের স্থায়িত্ব প্রতিষ্ঠা: তিনি বিদ্রোহ দমন করে নবগঠিত খিলাফতের প্রশাসনিক ভিত্তি মজবুত করেন।</a:t>
            </a:r>
            <a:endParaRPr lang="en-US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1600200"/>
            <a:ext cx="8686800" cy="50292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400" b="1" dirty="0" smtClean="0">
                <a:latin typeface="SutonnyOMJ" pitchFamily="2" charset="0"/>
                <a:cs typeface="SutonnyOMJ" pitchFamily="2" charset="0"/>
              </a:rPr>
              <a:t>দ্রষ্টব্য</a:t>
            </a:r>
            <a:r>
              <a:rPr lang="bn-IN" sz="4400" b="1" dirty="0">
                <a:latin typeface="SutonnyOMJ" pitchFamily="2" charset="0"/>
                <a:cs typeface="SutonnyOMJ" pitchFamily="2" charset="0"/>
              </a:rPr>
              <a:t>: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 ইসলামি ইতিহাস ও ঐতিহ্য অনুসারে খলিফা আবুল আব্বাস আসসাফ্ফাহর সমসাময়িক কোনো বাস্তব চিত্র বা প্রতিকৃতি বিদ্যমান নেই। নিচে তাঁর শাসনকালের মুদ্রা ও ঐতিহাসিক বংশলতিকা তুলে ধরা হলো: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Flowchart: Document 1"/>
          <p:cNvSpPr/>
          <p:nvPr/>
        </p:nvSpPr>
        <p:spPr>
          <a:xfrm>
            <a:off x="457200" y="152400"/>
            <a:ext cx="8229600" cy="1295400"/>
          </a:xfrm>
          <a:prstGeom prst="flowChartDocumen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ঐতিহাসিক চিত্র ও প্রত্নতাত্ত্বিক নিদর্শনাদি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9029"/>
            <a:ext cx="8915400" cy="676751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" y="558226"/>
            <a:ext cx="8610601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normalizeH="0" baseline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                         </a:t>
            </a:r>
            <a:r>
              <a:rPr kumimoji="0" lang="bn-IN" sz="32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মহানবী হযরত মুহাম্মদ (সাঃ) এর পিতৃব্য ]</a:t>
            </a:r>
            <a:endParaRPr kumimoji="0" lang="en-US" sz="32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OMJ" pitchFamily="2" charset="0"/>
              <a:ea typeface="Times New Roman" pitchFamily="18" charset="0"/>
              <a:cs typeface="SutonnyOMJ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</a:t>
            </a:r>
            <a:r>
              <a:rPr kumimoji="0" lang="en-US" sz="1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│</a:t>
            </a: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</a:t>
            </a:r>
            <a:r>
              <a:rPr kumimoji="0" lang="bn-IN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হযরত আব্বাস (রাঃ)</a:t>
            </a:r>
            <a:r>
              <a:rPr kumimoji="0" lang="en-US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kumimoji="0" lang="en-US" sz="1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│</a:t>
            </a:r>
            <a:endParaRPr kumimoji="0" lang="en-US" sz="28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</a:t>
            </a:r>
            <a:r>
              <a:rPr kumimoji="0" lang="bn-IN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আবদুল্লাহ ইবনে আব্বাস</a:t>
            </a:r>
            <a:r>
              <a:rPr kumimoji="0" lang="en-US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</a:t>
            </a:r>
            <a:endParaRPr kumimoji="0" lang="en-US" sz="28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OMJ" pitchFamily="2" charset="0"/>
              <a:ea typeface="Times New Roman" pitchFamily="18" charset="0"/>
              <a:cs typeface="SutonnyOMJ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</a:t>
            </a:r>
            <a:r>
              <a:rPr kumimoji="0" lang="en-US" sz="1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│</a:t>
            </a: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</a:t>
            </a:r>
            <a:r>
              <a:rPr kumimoji="0" lang="bn-IN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আলী ইবনে আবদুল্লাহ</a:t>
            </a:r>
            <a:r>
              <a:rPr kumimoji="0" lang="en-US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</a:t>
            </a:r>
            <a:endParaRPr kumimoji="0" lang="en-US" sz="28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OMJ" pitchFamily="2" charset="0"/>
              <a:ea typeface="Times New Roman" pitchFamily="18" charset="0"/>
              <a:cs typeface="SutonnyOMJ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kumimoji="0" lang="en-US" sz="1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│</a:t>
            </a:r>
            <a:endParaRPr kumimoji="0" lang="en-US" sz="28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</a:t>
            </a:r>
            <a:r>
              <a:rPr kumimoji="0" lang="bn-IN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মুহাম্মদ ইবনে আলী</a:t>
            </a:r>
            <a:r>
              <a:rPr kumimoji="0" lang="en-US" sz="36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                              </a:t>
            </a: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┌───────────┴────────────┐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▼</a:t>
            </a:r>
            <a:r>
              <a:rPr kumimoji="0" lang="en-US" sz="28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▼</a:t>
            </a:r>
            <a:endParaRPr kumimoji="0" lang="en-US" sz="28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</a:t>
            </a:r>
            <a:r>
              <a:rPr kumimoji="0" lang="bn-IN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আবুল আব্বাস আস-সাফফাহ</a:t>
            </a: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           </a:t>
            </a:r>
            <a:r>
              <a:rPr kumimoji="0" lang="bn-IN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আবু জাফর আল-মনসুর</a:t>
            </a: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(</a:t>
            </a:r>
            <a:r>
              <a:rPr kumimoji="0" lang="bn-IN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১ম আব্বাসীয় খলিফা)</a:t>
            </a: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</a:t>
            </a:r>
            <a:r>
              <a:rPr kumimoji="0" lang="en-US" sz="2000" b="1" i="0" u="none" strike="noStrike" spc="50" normalizeH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                               </a:t>
            </a:r>
            <a:r>
              <a:rPr kumimoji="0" lang="en-US" sz="1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   </a:t>
            </a: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(</a:t>
            </a:r>
            <a:r>
              <a:rPr kumimoji="0" lang="bn-IN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২য় আব্বাসীয় খলিফা</a:t>
            </a:r>
            <a:r>
              <a:rPr kumimoji="0" lang="en-US" sz="20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)</a:t>
            </a:r>
            <a:endParaRPr kumimoji="0" lang="en-US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381000" y="304800"/>
            <a:ext cx="8382000" cy="6172200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3400" y="1726051"/>
            <a:ext cx="807720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rgbClr val="595959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100" b="1" dirty="0" smtClean="0">
                <a:solidFill>
                  <a:srgbClr val="595959"/>
                </a:solidFill>
                <a:latin typeface="SutonnyOMJ" pitchFamily="2" charset="0"/>
                <a:cs typeface="SutonnyOMJ" pitchFamily="2" charset="0"/>
              </a:rPr>
              <a:t>      </a:t>
            </a:r>
            <a:r>
              <a:rPr lang="bn-IN" sz="2800" b="1" dirty="0" smtClean="0">
                <a:latin typeface="SutonnyOMJ" pitchFamily="2" charset="0"/>
                <a:cs typeface="SutonnyOMJ" pitchFamily="2" charset="0"/>
              </a:rPr>
              <a:t>১</a:t>
            </a:r>
            <a:r>
              <a:rPr lang="bn-IN" sz="3600" b="1" dirty="0">
                <a:latin typeface="SutonnyOMJ" pitchFamily="2" charset="0"/>
                <a:cs typeface="SutonnyOMJ" pitchFamily="2" charset="0"/>
              </a:rPr>
              <a:t>. আব্বাসীয় খিলাফতের সমসাময়িক দিনার (মুদ্রা)</a:t>
            </a:r>
            <a:endParaRPr lang="en-US" sz="3600" b="1" i="1" dirty="0"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2400" dirty="0">
                <a:latin typeface="SutonnyOMJ" pitchFamily="2" charset="0"/>
                <a:cs typeface="SutonnyOMJ" pitchFamily="2" charset="0"/>
              </a:rPr>
              <a:t>  </a:t>
            </a:r>
            <a:r>
              <a:rPr lang="en-US" sz="2400" dirty="0" smtClean="0">
                <a:latin typeface="SutonnyOMJ" pitchFamily="2" charset="0"/>
                <a:cs typeface="SutonnyOMJ" pitchFamily="2" charset="0"/>
              </a:rPr>
              <a:t>                                     </a:t>
            </a:r>
            <a:r>
              <a:rPr lang="en-US" sz="2400" dirty="0">
                <a:latin typeface="SutonnyOMJ" pitchFamily="2" charset="0"/>
                <a:cs typeface="SutonnyOMJ" pitchFamily="2" charset="0"/>
              </a:rPr>
              <a:t>┌────────────────────────────┐    </a:t>
            </a:r>
            <a:r>
              <a:rPr lang="en-US" sz="2400" dirty="0" smtClean="0">
                <a:latin typeface="SutonnyOMJ" pitchFamily="2" charset="0"/>
                <a:cs typeface="SutonnyOMJ" pitchFamily="2" charset="0"/>
              </a:rPr>
              <a:t>  </a:t>
            </a:r>
          </a:p>
          <a:p>
            <a:pPr algn="ctr"/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ar-SA" sz="3600" dirty="0">
                <a:latin typeface="SutonnyOMJ" pitchFamily="2" charset="0"/>
              </a:rPr>
              <a:t>لا شريك </a:t>
            </a:r>
            <a:r>
              <a:rPr lang="ar-SA" sz="3600" dirty="0" smtClean="0">
                <a:latin typeface="SutonnyOMJ" pitchFamily="2" charset="0"/>
              </a:rPr>
              <a:t>له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ar-SA" sz="3600" dirty="0">
                <a:latin typeface="SutonnyOMJ" pitchFamily="2" charset="0"/>
              </a:rPr>
              <a:t>لا إله إلا الله وحده </a:t>
            </a:r>
            <a:r>
              <a:rPr lang="en-US" sz="3600" dirty="0" smtClean="0">
                <a:latin typeface="SutonnyOMJ" pitchFamily="2" charset="0"/>
              </a:rPr>
              <a:t>   </a:t>
            </a:r>
            <a:r>
              <a:rPr lang="ar-SA" sz="3600" dirty="0" smtClean="0">
                <a:latin typeface="SutonnyOMJ" pitchFamily="2" charset="0"/>
              </a:rPr>
              <a:t> </a:t>
            </a:r>
            <a:r>
              <a:rPr lang="ar-SA" sz="2400" dirty="0" smtClean="0">
                <a:latin typeface="SutonnyOMJ" pitchFamily="2" charset="0"/>
              </a:rPr>
              <a:t>   </a:t>
            </a:r>
            <a:r>
              <a:rPr lang="en-US" sz="2400" dirty="0" smtClean="0">
                <a:latin typeface="SutonnyOMJ" pitchFamily="2" charset="0"/>
                <a:cs typeface="SutonnyOMJ" pitchFamily="2" charset="0"/>
              </a:rPr>
              <a:t>   </a:t>
            </a:r>
          </a:p>
          <a:p>
            <a:pPr algn="ctr"/>
            <a:r>
              <a:rPr lang="en-US" sz="2400" dirty="0" smtClean="0">
                <a:latin typeface="SutonnyOMJ" pitchFamily="2" charset="0"/>
                <a:cs typeface="SutonnyOMJ" pitchFamily="2" charset="0"/>
              </a:rPr>
              <a:t>└────────────────────────────┘                                         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       </a:t>
            </a:r>
          </a:p>
          <a:p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      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আব্বাসীয় 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স্বর্ণদিনার (৭৫০ খ্রি.)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152400" y="228600"/>
            <a:ext cx="8763000" cy="6400800"/>
          </a:xfrm>
          <a:prstGeom prst="beve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আব্বাসীয় স্বর্ণ ও রৌপ্য মুদ্রায় কোনো শাসকের ছবি থাকত না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; </a:t>
            </a:r>
            <a:r>
              <a:rPr lang="bn-I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বরং আরবি ক্যালিগ্রাফিতে শাহাদাহ্ ও খলিফার নাম খোদাই করা থাকত।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838200" y="76200"/>
            <a:ext cx="7315200" cy="1447800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মৃত্যু ও উত্তরাধিকার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Plaque 5"/>
          <p:cNvSpPr/>
          <p:nvPr/>
        </p:nvSpPr>
        <p:spPr>
          <a:xfrm>
            <a:off x="228600" y="1752600"/>
            <a:ext cx="8686800" cy="4876800"/>
          </a:xfrm>
          <a:prstGeom prst="plaqu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৭৫৪ </a:t>
            </a:r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খ্রিষ্টাব্দে বসন্ত রোগে আক্রান্ত হয়ে মাত্র ৩৩ বছর বয়সে আবুল আব্বাস আসসাফ্ফাহ মৃত্যুবরণ করেন। তাঁর মৃত্যুর পর তাঁর ভাই আবু জাফর আল-মনসুর খিলাফতের দায়িত্ব গ্রহণ করেন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, </a:t>
            </a:r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যিনি পরবর্তীতে বিখ্যাত 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</a:t>
            </a:r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বাগদাদ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 </a:t>
            </a:r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শহর নির্মাণ করেন এবং আব্বাসীয় সাম্রাজ্যকে স্বর্ণযুগের দিকে নিয়ে যান।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Direct Access Storage 5"/>
          <p:cNvSpPr/>
          <p:nvPr/>
        </p:nvSpPr>
        <p:spPr>
          <a:xfrm>
            <a:off x="685800" y="2514600"/>
            <a:ext cx="7848600" cy="3810000"/>
          </a:xfrm>
          <a:prstGeom prst="flowChartMagneticDrum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>
            <a:off x="685800" y="304800"/>
            <a:ext cx="8077200" cy="1981200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সবাইকে ধন্যবাদ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109</TotalTime>
  <Words>524</Words>
  <Application>Microsoft Office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17</cp:revision>
  <dcterms:created xsi:type="dcterms:W3CDTF">2026-07-10T15:02:16Z</dcterms:created>
  <dcterms:modified xsi:type="dcterms:W3CDTF">2026-09-06T15:41:48Z</dcterms:modified>
</cp:coreProperties>
</file>