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x8eHddQxy9zhBzOgROVy6A" hashData="RJrSpUTbjOa4KLmc8QfzN7a+6cE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6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3.png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25.jpe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5.png"/><Relationship Id="rId5" Type="http://schemas.openxmlformats.org/officeDocument/2006/relationships/image" Target="../media/image3.png"/><Relationship Id="rId10" Type="http://schemas.openxmlformats.org/officeDocument/2006/relationships/image" Target="../media/image44.png"/><Relationship Id="rId4" Type="http://schemas.openxmlformats.org/officeDocument/2006/relationships/image" Target="../media/image36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40" y="2035522"/>
            <a:ext cx="10081170" cy="25012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486525"/>
            <a:ext cx="16478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শ্রেণি: ৯ম | বিষয়: ব্যবসায় উদ্যোগ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3360" y="2978497"/>
            <a:ext cx="9785129" cy="66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20"/>
              </a:lnSpc>
            </a:pPr>
            <a:r>
              <a:rPr sz="4350" b="1" i="0" u="none">
                <a:solidFill>
                  <a:srgbClr val="FFFFFF"/>
                </a:solidFill>
                <a:latin typeface="Hind Siliguri"/>
              </a:rPr>
              <a:t>আজকের পাঠে সবাইকে স্বাগতম!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36340" y="3784252"/>
            <a:ext cx="9319170" cy="371475"/>
          </a:xfrm>
          <a:prstGeom prst="rect">
            <a:avLst/>
          </a:prstGeom>
          <a:noFill/>
        </p:spPr>
        <p:txBody>
          <a:bodyPr wrap="square" lIns="276225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sz="1950" b="0" i="0" u="none">
                <a:solidFill>
                  <a:srgbClr val="F1F5F9"/>
                </a:solidFill>
                <a:latin typeface="Hind Siliguri SemiBold"/>
              </a:rPr>
              <a:t>ডিজিটাল ক্লাসরুমে তোমাদের সবাইকে শুভেচ্ছা ও অভিনন্দনের মাধ্যমে শুরু করছি।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7738" y="3831877"/>
            <a:ext cx="276225" cy="2476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586037"/>
            <a:ext cx="5457825" cy="2324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586037"/>
            <a:ext cx="5457825" cy="2324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1075" y="400050"/>
            <a:ext cx="112109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ক্ষুদ্র ব্যবসায় পরিকল্পনার দিক নির্দেশনা (৭-৮)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4800" y="6486525"/>
            <a:ext cx="7143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মূল আলোচনা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342900" cy="3429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2843212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3900" y="3462337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৭. সমস্যা ও ঝুঁকি আলোচনা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900" y="4052887"/>
            <a:ext cx="50006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ব্যবসায় সংক্রান্ত যে কোনো সমস্যা বর্তমান ও ভবিষ্যতে উদ্ভব হতে পারে, পরিকল্পনায় তার সম্ভাব্য সমাধান থাকা আবশ্যক।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843212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67475" y="3462337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৮. দলগত অংশগ্রহণ ও পরামর্শ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7475" y="4052887"/>
            <a:ext cx="50006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পরিকল্পনা প্রণয়নকালে ব্যবস্থাপনা টিমের সকল সদস্যকে জড়িত করা এবং প্রয়োজনবোধে বিশেষজ্ঞের পরামর্শ নেওয়া উচিত।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725" y="2967037"/>
            <a:ext cx="228600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2725" y="2967037"/>
            <a:ext cx="285750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105025"/>
            <a:ext cx="3606700" cy="1390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500" y="2105025"/>
            <a:ext cx="3606849" cy="1390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850" y="2105025"/>
            <a:ext cx="3606700" cy="1390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3686175"/>
            <a:ext cx="3606700" cy="17049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2500" y="3686175"/>
            <a:ext cx="3606849" cy="17049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850" y="3686175"/>
            <a:ext cx="3606700" cy="17049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1075" y="400050"/>
            <a:ext cx="112109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ব্যবসায় পরিকল্পনার বিষয়বস্তু (১-৬)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04800" y="6486525"/>
            <a:ext cx="6286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বিষযবস্তুসমূহ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504825"/>
            <a:ext cx="342900" cy="342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3900" y="2362200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১. প্রতিষ্ঠানের নাম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900" y="2952750"/>
            <a:ext cx="3149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ব্যবসায় প্রতিষ্ঠানের সুনির্দিষ্ট নাম।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00" y="2362200"/>
            <a:ext cx="330713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২. প্রতিষ্ঠানের ঠিকানা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00" y="2952750"/>
            <a:ext cx="3149649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অবস্থান ও ঠিকানা উল্লেখ।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8450" y="2362200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৩. উদ্যোক্তার নাম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8450" y="2952750"/>
            <a:ext cx="3149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উদ্যোক্তা বা উদ্যোক্তাগণের নাম।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3900" y="3943350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৪. পরিচালক পরিচিতি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3900" y="4533900"/>
            <a:ext cx="3149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উদ্যোক্তা/পরিচালকদের পরিচিতি।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1100" y="3943350"/>
            <a:ext cx="330713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৫. ব্যবসায়ের ধরন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1100" y="4533900"/>
            <a:ext cx="314964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একমালিকানা, অংশীদারি বা যৌথ মূলধনি।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18450" y="3943350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৬. পরিচালনার ধরন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18450" y="4533900"/>
            <a:ext cx="3149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একক, অংশীদারি বা যৌথ ব্যবস্থাপনা।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1075" y="400050"/>
            <a:ext cx="112109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মূলধন ও বাজার পরিকল্পনা (৭-৯)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04800" y="6486525"/>
            <a:ext cx="8667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অর্থায়ন ও বাজার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504825"/>
            <a:ext cx="342900" cy="3429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95300" y="2695575"/>
            <a:ext cx="11201400" cy="600075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" name="TextBox 8"/>
          <p:cNvSpPr txBox="1"/>
          <p:nvPr/>
        </p:nvSpPr>
        <p:spPr>
          <a:xfrm>
            <a:off x="685800" y="2828925"/>
            <a:ext cx="10820400" cy="317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000" b="0" i="0" u="none">
                <a:solidFill>
                  <a:srgbClr val="334155"/>
                </a:solidFill>
                <a:latin typeface="Hind Siliguri Black"/>
              </a:rPr>
              <a:t>৭. মূলধনের পরিমাণ:</a:t>
            </a: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 মোট প্রয়োজনীয় মূলধন ও অর্থায়নের উৎস চিহ্নিত করা।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00" y="3286125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95300" y="2695575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95300" y="2695575"/>
            <a:ext cx="57150" cy="6000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1687175" y="2695575"/>
            <a:ext cx="9525" cy="60007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95300" y="3448050"/>
            <a:ext cx="11201400" cy="600075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85800" y="3581400"/>
            <a:ext cx="10820400" cy="317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000" b="0" i="0" u="none">
                <a:solidFill>
                  <a:srgbClr val="334155"/>
                </a:solidFill>
                <a:latin typeface="Hind Siliguri Black"/>
              </a:rPr>
              <a:t>৮. বাজার জরিপের বিবরণ:</a:t>
            </a: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 বাজারের আকার, ভবিষ্যৎ অগ্রগতি, প্রবেশ কৌশল ও পণ্যের মূল্য নির্ধারণ।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5300" y="4038600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95300" y="3448050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95300" y="3448050"/>
            <a:ext cx="57150" cy="6000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1687175" y="3448050"/>
            <a:ext cx="9525" cy="60007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495300" y="4200525"/>
            <a:ext cx="11201400" cy="600075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1" name="TextBox 20"/>
          <p:cNvSpPr txBox="1"/>
          <p:nvPr/>
        </p:nvSpPr>
        <p:spPr>
          <a:xfrm>
            <a:off x="685800" y="4333875"/>
            <a:ext cx="10820400" cy="317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000" b="0" i="0" u="none">
                <a:solidFill>
                  <a:srgbClr val="334155"/>
                </a:solidFill>
                <a:latin typeface="Hind Siliguri Black"/>
              </a:rPr>
              <a:t>৯. মুনাফা অর্জনের সম্ভাবনা:</a:t>
            </a:r>
            <a:r>
              <a:rPr sz="2000" b="0" i="0" u="none">
                <a:solidFill>
                  <a:srgbClr val="334155"/>
                </a:solidFill>
                <a:latin typeface="Hind Siliguri SemiBold"/>
              </a:rPr>
              <a:t> বর্তমান ও ভবিষ্যৎ লক্ষ্য এবং লক্ষ্য অর্জনের দিকনির্দেশনা।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" y="4791075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95300" y="4200525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95300" y="4200525"/>
            <a:ext cx="57150" cy="6000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11687175" y="4200525"/>
            <a:ext cx="9525" cy="60007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95300" y="3286125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95300" y="4038600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8" name="Rectangle 27"/>
          <p:cNvSpPr/>
          <p:nvPr/>
        </p:nvSpPr>
        <p:spPr>
          <a:xfrm>
            <a:off x="495300" y="4791075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  <p:bldP spid="15" grpId="0"/>
      <p:bldP spid="20" grpId="0" animBg="1"/>
      <p:bldP spid="21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62708" y="1885071"/>
          <a:ext cx="10396023" cy="3858333"/>
        </p:xfrm>
        <a:graphic>
          <a:graphicData uri="http://schemas.openxmlformats.org/drawingml/2006/table">
            <a:tbl>
              <a:tblPr/>
              <a:tblGrid>
                <a:gridCol w="3465341"/>
                <a:gridCol w="3465341"/>
                <a:gridCol w="3465341"/>
              </a:tblGrid>
              <a:tr h="542737">
                <a:tc>
                  <a:txBody>
                    <a:bodyPr/>
                    <a:lstStyle/>
                    <a:p>
                      <a:pPr algn="l"/>
                      <a:r>
                        <a:rPr lang="as-IN" sz="1800" dirty="0">
                          <a:solidFill>
                            <a:srgbClr val="FFFFFF"/>
                          </a:solidFill>
                        </a:rPr>
                        <a:t>ক্রম</a:t>
                      </a:r>
                    </a:p>
                  </a:txBody>
                  <a:tcPr marL="96762" marR="96762" marT="96762" marB="967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s-IN" sz="1800">
                          <a:solidFill>
                            <a:srgbClr val="FFFFFF"/>
                          </a:solidFill>
                        </a:rPr>
                        <a:t>বিবরণীর নাম</a:t>
                      </a:r>
                    </a:p>
                  </a:txBody>
                  <a:tcPr marL="96762" marR="96762" marT="96762" marB="967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as-IN" sz="1800">
                          <a:solidFill>
                            <a:srgbClr val="FFFFFF"/>
                          </a:solidFill>
                        </a:rPr>
                        <a:t>উদ্দেশ্য / ভূমিকা</a:t>
                      </a:r>
                    </a:p>
                  </a:txBody>
                  <a:tcPr marL="96762" marR="96762" marT="96762" marB="967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</a:tr>
              <a:tr h="828899">
                <a:tc>
                  <a:txBody>
                    <a:bodyPr/>
                    <a:lstStyle/>
                    <a:p>
                      <a:r>
                        <a:rPr lang="as-IN" sz="1800" b="1"/>
                        <a:t>ক-খ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মোট প্রকল্প ব্যয় ও প্রাক্কলিত আয়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প্রাথমিক বিনিয়োগ ও সম্ভাব্য আয়ের হিসাব।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8899">
                <a:tc>
                  <a:txBody>
                    <a:bodyPr/>
                    <a:lstStyle/>
                    <a:p>
                      <a:r>
                        <a:rPr lang="as-IN" sz="1800" b="1"/>
                        <a:t>গ-ঘ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প্রাক্কলিত ব্যয় ও আয়-ব্যয় বিবরণী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পরিচালন ব্যয় ও নিট লাভ/ক্ষতি নির্ধারণ।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828899">
                <a:tc>
                  <a:txBody>
                    <a:bodyPr/>
                    <a:lstStyle/>
                    <a:p>
                      <a:r>
                        <a:rPr lang="as-IN" sz="1800" b="1"/>
                        <a:t>ঙ-চ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উদ্বৃত্তপত্র ও নগদানপ্রবাহ বিবরণী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সম্পদ-দায় ও নগদ অর্থের প্রবাহ পর্যালোচনা।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8899">
                <a:tc>
                  <a:txBody>
                    <a:bodyPr/>
                    <a:lstStyle/>
                    <a:p>
                      <a:r>
                        <a:rPr lang="as-IN" sz="1800" b="1"/>
                        <a:t>ছ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/>
                        <a:t>সম-আয় ব্যয় বিবরণী (</a:t>
                      </a:r>
                      <a:r>
                        <a:rPr lang="en-US" sz="1800" b="1"/>
                        <a:t>Break-even Point)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s-IN" sz="1800" b="1" dirty="0"/>
                        <a:t>লাভ-ক্ষতিহীন অবস্থা চিহ্নিতকরণ।</a:t>
                      </a:r>
                    </a:p>
                  </a:txBody>
                  <a:tcPr marL="110585" marR="110585" marT="82939" marB="8293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67286" y="710418"/>
            <a:ext cx="12192000" cy="457200"/>
          </a:xfrm>
          <a:prstGeom prst="rect">
            <a:avLst/>
          </a:prstGeom>
          <a:solidFill>
            <a:srgbClr val="F3F4F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22376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2700" b="1" i="0" u="none" strike="noStrike" cap="none" normalizeH="0" baseline="0" dirty="0" smtClean="0">
                <a:ln>
                  <a:noFill/>
                </a:ln>
                <a:solidFill>
                  <a:srgbClr val="0F172A"/>
                </a:solidFill>
                <a:effectLst/>
                <a:latin typeface="Hind Siliguri"/>
                <a:cs typeface="Vrinda" pitchFamily="34" charset="0"/>
              </a:rPr>
              <a:t>১০</a:t>
            </a: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rgbClr val="0F172A"/>
                </a:solidFill>
                <a:effectLst/>
                <a:latin typeface="Hind Siliguri"/>
                <a:cs typeface="Vrinda" pitchFamily="34" charset="0"/>
              </a:rPr>
              <a:t>. </a:t>
            </a:r>
            <a:r>
              <a:rPr kumimoji="0" lang="bn-IN" sz="2700" b="1" i="0" u="none" strike="noStrike" cap="none" normalizeH="0" baseline="0" dirty="0" smtClean="0">
                <a:ln>
                  <a:noFill/>
                </a:ln>
                <a:solidFill>
                  <a:srgbClr val="0F172A"/>
                </a:solidFill>
                <a:effectLst/>
                <a:latin typeface="Hind Siliguri"/>
                <a:cs typeface="Vrinda" pitchFamily="34" charset="0"/>
              </a:rPr>
              <a:t>প্রাক্কলিত আর্থিক বিবরণীর সংযুক্তি</a:t>
            </a:r>
            <a:endParaRPr kumimoji="0" lang="en-US" sz="2700" b="1" i="0" u="none" strike="noStrike" cap="none" normalizeH="0" baseline="0" dirty="0" smtClean="0">
              <a:ln>
                <a:noFill/>
              </a:ln>
              <a:solidFill>
                <a:srgbClr val="0F172A"/>
              </a:solidFill>
              <a:effectLst/>
              <a:latin typeface="Hind Siliguri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590800"/>
            <a:ext cx="11201400" cy="23145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2975" y="400050"/>
            <a:ext cx="112490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5810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একক কাজ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304800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100" y="2924175"/>
            <a:ext cx="1112139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766E"/>
                </a:solidFill>
                <a:latin typeface="Hind Siliguri"/>
              </a:rPr>
              <a:t>তোমাদের জন্য প্রশ্ন: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100" y="3686175"/>
            <a:ext cx="10591800" cy="6751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"ব্যবসায় পরিকল্পনার ভাষায় টেকনিক্যাল বা জটিল শব্দ </a:t>
            </a:r>
            <a:endParaRPr lang="en-US" sz="1800" b="0" i="0" u="none" dirty="0" smtClean="0">
              <a:solidFill>
                <a:srgbClr val="334155"/>
              </a:solidFill>
              <a:latin typeface="Hind Siliguri SemiBold"/>
            </a:endParaRPr>
          </a:p>
          <a:p>
            <a:pPr algn="l">
              <a:lnSpc>
                <a:spcPts val="2700"/>
              </a:lnSpc>
            </a:pPr>
            <a:r>
              <a:rPr sz="1800" b="0" i="0" u="none" smtClean="0">
                <a:solidFill>
                  <a:srgbClr val="334155"/>
                </a:solidFill>
                <a:latin typeface="Hind Siliguri SemiBold"/>
              </a:rPr>
              <a:t>ব্যবহার </a:t>
            </a: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না করার সুবিধা কী?" — </a:t>
            </a:r>
            <a:r>
              <a:rPr sz="1800" b="0" i="0" u="none" smtClean="0">
                <a:solidFill>
                  <a:srgbClr val="334155"/>
                </a:solidFill>
                <a:latin typeface="Hind Siliguri SemiBold"/>
              </a:rPr>
              <a:t> </a:t>
            </a: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খাতায় লেখ।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" y="4543425"/>
            <a:ext cx="10591800" cy="313547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2400" b="0" i="0" u="none">
                <a:solidFill>
                  <a:srgbClr val="64748B"/>
                </a:solidFill>
                <a:latin typeface="Hind Siliguri SemiBold"/>
              </a:rPr>
              <a:t>সময়: ৩ মিনিট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077" y="4352924"/>
            <a:ext cx="504047" cy="504047"/>
          </a:xfrm>
          <a:prstGeom prst="rect">
            <a:avLst/>
          </a:prstGeom>
        </p:spPr>
      </p:pic>
      <p:pic>
        <p:nvPicPr>
          <p:cNvPr id="13" name="Picture 12" descr="single work.jpg"/>
          <p:cNvPicPr>
            <a:picLocks noChangeAspect="1"/>
          </p:cNvPicPr>
          <p:nvPr/>
        </p:nvPicPr>
        <p:blipFill>
          <a:blip r:embed="rId7"/>
          <a:srcRect r="10529"/>
          <a:stretch>
            <a:fillRect/>
          </a:stretch>
        </p:blipFill>
        <p:spPr>
          <a:xfrm>
            <a:off x="7258929" y="2732610"/>
            <a:ext cx="3310127" cy="2019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3027164"/>
            <a:ext cx="11201400" cy="15847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2975" y="400050"/>
            <a:ext cx="112490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5334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নমুনা উত্তর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304800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3236714"/>
            <a:ext cx="11261407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15803D"/>
                </a:solidFill>
                <a:latin typeface="Hind Siliguri"/>
              </a:rPr>
              <a:t>নমুনা উত্তর: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732014"/>
            <a:ext cx="1072515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b="0" i="0" u="none">
                <a:solidFill>
                  <a:srgbClr val="334155"/>
                </a:solidFill>
                <a:latin typeface="Hind Siliguri SemiBold"/>
              </a:rPr>
              <a:t>সহজ ভাষা ব্যবহারের ফলে ব্যবসায়ের সাথে সংশ্লিষ্ট ব্যাংক কর্মকর্তা, বিনিয়োগকারী ও কর্মচারীগণ পরিকল্পনাটি সহজেই বুঝতে পারেন। জটিল টেকনিক্যাল শব্দ বাদ দিলে ভুল বোঝাবুঝির ঝুঁকি থাকে না এবং দ্রুত সিদ্ধান্ত গ্রহণ সহজ হয়।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590800"/>
            <a:ext cx="11201400" cy="23145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400050"/>
            <a:ext cx="1112520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6762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জোড়ায় কাজ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428625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100" y="2924175"/>
            <a:ext cx="1112139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C2410C"/>
                </a:solidFill>
                <a:latin typeface="Hind Siliguri"/>
              </a:rPr>
              <a:t>দুজন মিলে আলোচনা করে লেখ: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100" y="3493480"/>
            <a:ext cx="10591800" cy="6982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400" b="0" i="0" u="none">
                <a:solidFill>
                  <a:srgbClr val="334155"/>
                </a:solidFill>
                <a:latin typeface="Hind Siliguri SemiBold"/>
              </a:rPr>
              <a:t>"ব্যবসায় পরিকল্পনা প্রণয়নে অভিজ্ঞ বা বিশেষজ্ঞ পরামর্শের </a:t>
            </a:r>
            <a:endParaRPr lang="en-US" sz="2400" b="0" i="0" u="none" dirty="0" smtClean="0">
              <a:solidFill>
                <a:srgbClr val="334155"/>
              </a:solidFill>
              <a:latin typeface="Hind Siliguri SemiBold"/>
            </a:endParaRPr>
          </a:p>
          <a:p>
            <a:pPr algn="l">
              <a:lnSpc>
                <a:spcPts val="2700"/>
              </a:lnSpc>
            </a:pPr>
            <a:r>
              <a:rPr sz="2400" b="0" i="0" u="none" smtClean="0">
                <a:solidFill>
                  <a:srgbClr val="334155"/>
                </a:solidFill>
                <a:latin typeface="Hind Siliguri SemiBold"/>
              </a:rPr>
              <a:t>গুরুত্ব </a:t>
            </a:r>
            <a:r>
              <a:rPr sz="2400" b="0" i="0" u="none">
                <a:solidFill>
                  <a:srgbClr val="334155"/>
                </a:solidFill>
                <a:latin typeface="Hind Siliguri SemiBold"/>
              </a:rPr>
              <a:t>৩টি বাক্যে উপস্থাপন করো।"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4562475"/>
            <a:ext cx="10591800" cy="313547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2400" b="0" i="0" u="none">
                <a:solidFill>
                  <a:srgbClr val="64748B"/>
                </a:solidFill>
                <a:latin typeface="Hind Siliguri SemiBold"/>
              </a:rPr>
              <a:t>সময়: ৫ মিনিট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4352925"/>
            <a:ext cx="495300" cy="495300"/>
          </a:xfrm>
          <a:prstGeom prst="rect">
            <a:avLst/>
          </a:prstGeom>
        </p:spPr>
      </p:pic>
      <p:pic>
        <p:nvPicPr>
          <p:cNvPr id="13" name="Picture 12" descr="jorai kaj.jpg"/>
          <p:cNvPicPr>
            <a:picLocks noChangeAspect="1"/>
          </p:cNvPicPr>
          <p:nvPr/>
        </p:nvPicPr>
        <p:blipFill>
          <a:blip r:embed="rId7"/>
          <a:srcRect r="5192"/>
          <a:stretch>
            <a:fillRect/>
          </a:stretch>
        </p:blipFill>
        <p:spPr>
          <a:xfrm>
            <a:off x="7673340" y="2707095"/>
            <a:ext cx="3718560" cy="2141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859583"/>
            <a:ext cx="11201400" cy="191988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2975" y="400050"/>
            <a:ext cx="112490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জোড়ায়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5334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নমুনা উত্তর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304800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3069133"/>
            <a:ext cx="11261407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15803D"/>
                </a:solidFill>
                <a:latin typeface="Hind Siliguri"/>
              </a:rPr>
              <a:t>নমুনা উত্তর: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564433"/>
            <a:ext cx="10725150" cy="10054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b="0" i="0" u="none">
                <a:solidFill>
                  <a:srgbClr val="334155"/>
                </a:solidFill>
                <a:latin typeface="Hind Siliguri SemiBold"/>
              </a:rPr>
              <a:t>১. বিশেষজ্ঞদের পরামর্শ ব্যবসায়ের সম্ভাব্য ঝুঁকি ও ভুল চিহ্নিত করতে সাহায্য করে।</a:t>
            </a:r>
            <a:r>
              <a:rPr sz="2000"/>
              <a:t>
</a:t>
            </a:r>
            <a:r>
              <a:rPr b="0" i="0" u="none">
                <a:solidFill>
                  <a:srgbClr val="334155"/>
                </a:solidFill>
                <a:latin typeface="Hind Siliguri SemiBold"/>
              </a:rPr>
              <a:t> ২. বাস্তবসম্মত বিক্রয় ও খরচের সঠিক হিসাব প্রণয়ন করা সহজ হয়।</a:t>
            </a:r>
            <a:r>
              <a:rPr sz="2000"/>
              <a:t>
</a:t>
            </a:r>
            <a:r>
              <a:rPr b="0" i="0" u="none">
                <a:solidFill>
                  <a:srgbClr val="334155"/>
                </a:solidFill>
                <a:latin typeface="Hind Siliguri SemiBold"/>
              </a:rPr>
              <a:t> ৩. ব্যাংকিং ও অর্থায়নে প্রাতিষ্ঠানিক সহায়তা পেতে এটি সহায়ক ভূমিকা পালন করে।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3748087"/>
            <a:ext cx="5457825" cy="1704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475" y="3571874"/>
            <a:ext cx="5457825" cy="20574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400050"/>
            <a:ext cx="1112520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দলীয় কাজ ও নমুনা উত্তর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4800" y="6486525"/>
            <a:ext cx="5715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দলীয় কাজ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428625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2500" y="4005262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দলীয় কাজ: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595812"/>
            <a:ext cx="50006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একটি নতুন 'ক্ষুদ্র তৈরি পোশাক প্রস্তুতকারী' ব্যবসায়ের জন্য পরিকল্পনার মূল বিষয়বস্তুগুলো চিহ্নিত করো।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4175" y="3781424"/>
            <a:ext cx="523065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5803D"/>
                </a:solidFill>
                <a:latin typeface="Hind Siliguri"/>
              </a:rPr>
              <a:t>নমুনা </a:t>
            </a:r>
            <a:r>
              <a:rPr sz="1950" b="1" i="0" u="none" smtClean="0">
                <a:solidFill>
                  <a:srgbClr val="15803D"/>
                </a:solidFill>
                <a:latin typeface="Hind Siliguri"/>
              </a:rPr>
              <a:t>উত্তর:</a:t>
            </a:r>
            <a:endParaRPr sz="1950" b="1" i="0" u="none">
              <a:solidFill>
                <a:srgbClr val="15803D"/>
              </a:solidFill>
              <a:latin typeface="Hind Siligu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4175" y="4276724"/>
            <a:ext cx="4981575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১. প্রতিষ্ঠানের নাম ও অবস্থান নির্ধারণ।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২. একমালিকানা বা অংশীদারি ধরন তৈরি।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৩. আধুনিক সেলাই যন্ত্র কেনায় প্রয়োজনীয় মূলধন হিসাব।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৪. স্থানীয় বাজার ও খুচরা বিক্রেতাদের চাহিদা জরিপ।</a:t>
            </a:r>
          </a:p>
        </p:txBody>
      </p:sp>
      <p:pic>
        <p:nvPicPr>
          <p:cNvPr id="14" name="Picture 13" descr="group work.jpg"/>
          <p:cNvPicPr>
            <a:picLocks noChangeAspect="1"/>
          </p:cNvPicPr>
          <p:nvPr/>
        </p:nvPicPr>
        <p:blipFill>
          <a:blip r:embed="rId7"/>
          <a:srcRect r="6202"/>
          <a:stretch>
            <a:fillRect/>
          </a:stretch>
        </p:blipFill>
        <p:spPr>
          <a:xfrm>
            <a:off x="3452811" y="1222403"/>
            <a:ext cx="5466106" cy="2307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862262"/>
            <a:ext cx="5457825" cy="1771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5350" y="400050"/>
            <a:ext cx="1129665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মূল্যায়ন ও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4095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মূল্যায়ন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257175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5300" y="2933700"/>
            <a:ext cx="573071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DC2626"/>
                </a:solidFill>
                <a:latin typeface="Hind Siliguri"/>
              </a:rPr>
              <a:t>প্রশ্নাবলী: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5575" y="3071812"/>
            <a:ext cx="523065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5803D"/>
                </a:solidFill>
                <a:latin typeface="Hind Siliguri"/>
              </a:rPr>
              <a:t>উত্তরমালা: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5575" y="3567112"/>
            <a:ext cx="498157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১. সংক্ষিপ্ত ও শব্দ-বাহুল্য বর্জিত।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২. অস্পষ্ট তথ্যের ওপর।</a:t>
            </a:r>
            <a:r>
              <a:t>
</a:t>
            </a: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 ৩. সম-আয় ব্যয় বিবরণী (Break-even Analysis)।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300" y="3429000"/>
            <a:ext cx="54578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১. ব্যবসায় পরিকল্পনা কেমন হওয়া বাঞ্ছনীয়?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300" y="3838575"/>
            <a:ext cx="54578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২. কোন ধরনের তথ্যের ওপর ভিত্তি করা উচিত নয়?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" y="4248150"/>
            <a:ext cx="54578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৩. প্রাক্কলিত আর্থিক বিবরণীর একটি উপাদানের নাম বলো।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938337"/>
            <a:ext cx="545782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557462"/>
            <a:ext cx="5457825" cy="23812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8700" y="400050"/>
            <a:ext cx="1116330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ছবিগুলো লক্ষ্য করো এবং চিন্তা করো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4800" y="6486525"/>
            <a:ext cx="6096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পাঠ প্রস্তাবনা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390525" cy="3429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966912"/>
            <a:ext cx="5400675" cy="35623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814637"/>
            <a:ext cx="476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67475" y="3433762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ছবি দেখে কী বুঝতে পারছ?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7475" y="4024312"/>
            <a:ext cx="50006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একটি সফল ব্যবসা পরিচালনা করতে হলে শুরুতেই প্রয়োজন নিখুঁত পরিকল্পনা ও সঠিক দিক নির্দেশনা!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9875" y="2938462"/>
            <a:ext cx="171450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781300"/>
            <a:ext cx="5457825" cy="19335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733675"/>
            <a:ext cx="5457825" cy="20288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5350" y="400050"/>
            <a:ext cx="1129665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পাঠের সারসংক্ষেপ &amp; প্রশ্নাবলী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4800" y="6486525"/>
            <a:ext cx="5810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সারসংক্ষেপ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257175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3900" y="3038475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সারসংক্ষেপ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" y="3629025"/>
            <a:ext cx="50006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ক্ষুদ্র ব্যবসায় সাফল্য লাভের জন্য সুস্পষ্ট গাইডলাইন মেনে সংক্ষিপ্ত, নির্ভরযোগ্য ও আর্থিক তথ্যে পরিপূর্ণ পরিকল্পনা প্রণয়ন করা অত্যন্ত জরুরি।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9662" y="2990850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42459" y="3562350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1E3A8A"/>
                </a:solidFill>
                <a:latin typeface="Hind Siliguri"/>
              </a:rPr>
              <a:t>তোমাদের কি কোনো প্রশ্ন আছে?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7475" y="4248150"/>
            <a:ext cx="5000625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1500" b="0" i="0" u="none">
                <a:solidFill>
                  <a:srgbClr val="334155"/>
                </a:solidFill>
                <a:latin typeface="Hind Siliguri SemiBold"/>
              </a:rPr>
              <a:t>আজকের পাঠ সংক্রান্ত কোনো অস্পষ্টতা থাকলে মুক্তমনে প্রশ্ন করো!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4912" y="3114675"/>
            <a:ext cx="285750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347" y="4138612"/>
            <a:ext cx="5457825" cy="1457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400050"/>
            <a:ext cx="1112520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বাড়ির কাজ &amp; সহায়ক সংকেত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58102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বাড়ির কাজ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428625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5300" y="2424112"/>
            <a:ext cx="573071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বাড়ির কাজ (৪টি প্রশ্ন):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6047" y="4348162"/>
            <a:ext cx="5230653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B45309"/>
                </a:solidFill>
                <a:latin typeface="Hind Siliguri"/>
              </a:rPr>
              <a:t>সহায়ক সংকেত: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66047" y="4843462"/>
            <a:ext cx="4981575" cy="542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1425" b="0" i="0" u="none">
                <a:solidFill>
                  <a:srgbClr val="334155"/>
                </a:solidFill>
                <a:latin typeface="Hind Siliguri SemiBold"/>
              </a:rPr>
              <a:t>পাঠ্যবইয়ের ৭৮ নম্বর পৃষ্ঠা রিডিং পড়বে এবং মূলধন, প্রাক্কলিত আয়-ব্যয় এবং পরিচালনার ধরনের দিকে বিশেষ লক্ষ্য রেখে খ খাতায় প্রস্তুত করবে।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5300" y="2919412"/>
            <a:ext cx="5457825" cy="466725"/>
          </a:xfrm>
          <a:prstGeom prst="roundRect">
            <a:avLst>
              <a:gd name="adj" fmla="val 16326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0550" y="3014662"/>
            <a:ext cx="526732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0" i="0" u="none">
                <a:solidFill>
                  <a:srgbClr val="334155"/>
                </a:solidFill>
                <a:latin typeface="Hind Siliguri SemiBold"/>
              </a:rPr>
              <a:t>১. ব্যবসায় পরিকল্পনার প্রধান ৪টি গাইডলাইন ব্যাখ্যা করো।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" y="3481387"/>
            <a:ext cx="5457825" cy="466725"/>
          </a:xfrm>
          <a:prstGeom prst="roundRect">
            <a:avLst>
              <a:gd name="adj" fmla="val 16326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95300" y="3376612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95300" y="2919412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95300" y="2919412"/>
            <a:ext cx="57150" cy="46672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943600" y="2919412"/>
            <a:ext cx="9525" cy="4667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0550" y="3576637"/>
            <a:ext cx="526732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0" i="0" u="none">
                <a:solidFill>
                  <a:srgbClr val="334155"/>
                </a:solidFill>
                <a:latin typeface="Hind Siliguri SemiBold"/>
              </a:rPr>
              <a:t>২. বিষয়বস্তুর তালিকায় বাজার জরিপের স্থান বর্ণনা করো।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95300" y="4043362"/>
            <a:ext cx="5457825" cy="466725"/>
          </a:xfrm>
          <a:prstGeom prst="roundRect">
            <a:avLst>
              <a:gd name="adj" fmla="val 16326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95300" y="3938587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95300" y="3481387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95300" y="3481387"/>
            <a:ext cx="57150" cy="46672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943600" y="3481387"/>
            <a:ext cx="9525" cy="4667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90550" y="4138612"/>
            <a:ext cx="526732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0" i="0" u="none">
                <a:solidFill>
                  <a:srgbClr val="334155"/>
                </a:solidFill>
                <a:latin typeface="Hind Siliguri SemiBold"/>
              </a:rPr>
              <a:t>৩. সম-আয় ব্যয় বিবরণী কেন জরুরি?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95300" y="4605337"/>
            <a:ext cx="5457825" cy="466725"/>
          </a:xfrm>
          <a:prstGeom prst="roundRect">
            <a:avLst>
              <a:gd name="adj" fmla="val 16326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95300" y="4500562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495300" y="4043362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95300" y="4043362"/>
            <a:ext cx="57150" cy="46672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943600" y="4043362"/>
            <a:ext cx="9525" cy="4667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90550" y="4700587"/>
            <a:ext cx="5267325" cy="2539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0" i="0" u="none">
                <a:solidFill>
                  <a:srgbClr val="334155"/>
                </a:solidFill>
                <a:latin typeface="Hind Siliguri SemiBold"/>
              </a:rPr>
              <a:t>৪. একটি ক্ষুদ্র ব্যবসার নাম ও পরিচালনা ছক তৈরি করো।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5300" y="5062537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495300" y="4605337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495300" y="4605337"/>
            <a:ext cx="57150" cy="46672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5943600" y="4605337"/>
            <a:ext cx="9525" cy="4667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495300" y="3376612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7" name="Rectangle 36"/>
          <p:cNvSpPr/>
          <p:nvPr/>
        </p:nvSpPr>
        <p:spPr>
          <a:xfrm>
            <a:off x="495300" y="3938587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8" name="Rectangle 37"/>
          <p:cNvSpPr/>
          <p:nvPr/>
        </p:nvSpPr>
        <p:spPr>
          <a:xfrm>
            <a:off x="495300" y="4500562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9" name="Rectangle 38"/>
          <p:cNvSpPr/>
          <p:nvPr/>
        </p:nvSpPr>
        <p:spPr>
          <a:xfrm>
            <a:off x="495300" y="5062537"/>
            <a:ext cx="5457825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40" name="Picture 39" descr="barer kaj.jpg"/>
          <p:cNvPicPr>
            <a:picLocks noChangeAspect="1"/>
          </p:cNvPicPr>
          <p:nvPr/>
        </p:nvPicPr>
        <p:blipFill>
          <a:blip r:embed="rId6"/>
          <a:srcRect r="7212"/>
          <a:stretch>
            <a:fillRect/>
          </a:stretch>
        </p:blipFill>
        <p:spPr>
          <a:xfrm>
            <a:off x="6635262" y="1338262"/>
            <a:ext cx="4419872" cy="2600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3" grpId="0"/>
      <p:bldP spid="19" grpId="0"/>
      <p:bldP spid="25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593" y="6248400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95500" y="2901255"/>
            <a:ext cx="8001000" cy="7437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sz="4800" b="1" i="0" u="none" smtClean="0">
                <a:solidFill>
                  <a:srgbClr val="FFFFFF"/>
                </a:solidFill>
                <a:latin typeface="Hind Siliguri"/>
              </a:rPr>
              <a:t>ধন্যবাদ</a:t>
            </a:r>
            <a:endParaRPr sz="4800" b="1" i="0" u="none">
              <a:solidFill>
                <a:srgbClr val="FFFFFF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3823245"/>
            <a:ext cx="762000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sz="2100" b="0" i="0" u="none">
                <a:solidFill>
                  <a:srgbClr val="CBD5E1"/>
                </a:solidFill>
                <a:latin typeface="Hind Siliguri SemiBold"/>
              </a:rPr>
              <a:t>মনোযোগ দিয়ে ক্লাসে অংশগ্রহণ করার জন্য সবাইকে অসংখ্য ধন্যবাদ। দেখা হবে পরবর্তী ক্লাসে!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319337"/>
            <a:ext cx="11201400" cy="2857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8700" y="400050"/>
            <a:ext cx="1116330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6" name="Rectangle 5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4800" y="6486525"/>
            <a:ext cx="8286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শিক্ষক পরিচিতি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" y="504825"/>
            <a:ext cx="390525" cy="342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100" y="2681287"/>
            <a:ext cx="11121390" cy="581025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2850" b="1" i="0" u="none">
                <a:solidFill>
                  <a:srgbClr val="1E3A8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100" y="3500437"/>
            <a:ext cx="10591800" cy="34290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334155"/>
                </a:solidFill>
                <a:latin typeface="Hind Siliguri Black"/>
              </a:rPr>
              <a:t>পদবি:</a:t>
            </a: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 সহকারী শিক্ষক (ব্যবসায় শিক্ষা)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" y="4014787"/>
            <a:ext cx="10591800" cy="34290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334155"/>
                </a:solidFill>
                <a:latin typeface="Hind Siliguri Black"/>
              </a:rPr>
              <a:t>শিক্ষাগত যোগ্যতা:</a:t>
            </a: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 বি.এড, এম.এড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4529137"/>
            <a:ext cx="10591800" cy="342900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1800" b="0" i="0" u="none">
                <a:solidFill>
                  <a:srgbClr val="334155"/>
                </a:solidFill>
                <a:latin typeface="Hind Siliguri Black"/>
              </a:rPr>
              <a:t>বিদ্যালয়:</a:t>
            </a:r>
            <a:r>
              <a:rPr sz="1800" b="0" i="0" u="none">
                <a:solidFill>
                  <a:srgbClr val="334155"/>
                </a:solidFill>
                <a:latin typeface="Hind Siliguri SemiBold"/>
              </a:rPr>
              <a:t> আর.আর.টেক্সটাইল মিলস্ উচ্চ বিদ্যালয়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767012"/>
            <a:ext cx="314325" cy="3619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828" y="3538537"/>
            <a:ext cx="228600" cy="2286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828" y="4052887"/>
            <a:ext cx="200025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692" y="4567237"/>
            <a:ext cx="285750" cy="228600"/>
          </a:xfrm>
          <a:prstGeom prst="rect">
            <a:avLst/>
          </a:prstGeom>
        </p:spPr>
      </p:pic>
      <p:pic>
        <p:nvPicPr>
          <p:cNvPr id="18" name="Picture 17" descr="mizan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634" y="2375609"/>
            <a:ext cx="2489266" cy="2717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50" y="4019550"/>
            <a:ext cx="3606700" cy="2009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650" y="4019550"/>
            <a:ext cx="3606849" cy="2009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000" y="4019550"/>
            <a:ext cx="3606700" cy="20097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2975" y="400050"/>
            <a:ext cx="112490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4800" y="6486525"/>
            <a:ext cx="4381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পাঠ তথ্য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304800" cy="342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4050" y="4895850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বিষয়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4050" y="5486400"/>
            <a:ext cx="3149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ব্যবসায় উদ্যোগ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1250" y="4895850"/>
            <a:ext cx="330713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শ্রেণি &amp; অধ্যায়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250" y="5486400"/>
            <a:ext cx="3149649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৯ম শ্রেণি, </a:t>
            </a:r>
            <a:r>
              <a:rPr lang="en-US" sz="1650" b="0" i="0" u="none" dirty="0" smtClean="0">
                <a:solidFill>
                  <a:srgbClr val="334155"/>
                </a:solidFill>
                <a:latin typeface="Hind Siliguri SemiBold"/>
              </a:rPr>
              <a:t>৬ষ্ঠ</a:t>
            </a:r>
            <a:r>
              <a:rPr sz="1650" b="0" i="0" u="none" smtClean="0">
                <a:solidFill>
                  <a:srgbClr val="334155"/>
                </a:solidFill>
                <a:latin typeface="Hind Siliguri SemiBold"/>
              </a:rPr>
              <a:t> </a:t>
            </a: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অধ্যায়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8600" y="4895850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সময়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8600" y="5486400"/>
            <a:ext cx="31495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৫০ মিনিট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162" y="4400550"/>
            <a:ext cx="200025" cy="2286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6500" y="4400550"/>
            <a:ext cx="285750" cy="2286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2425" y="4400550"/>
            <a:ext cx="228600" cy="228600"/>
          </a:xfrm>
          <a:prstGeom prst="rect">
            <a:avLst/>
          </a:prstGeom>
        </p:spPr>
      </p:pic>
      <p:pic>
        <p:nvPicPr>
          <p:cNvPr id="23" name="Picture 22" descr="3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6500" y="1241350"/>
            <a:ext cx="2361075" cy="2651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5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6486525"/>
            <a:ext cx="7048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পাঠ শিরোনাম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408" y="1721109"/>
            <a:ext cx="3783859" cy="7499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8462" y="2988915"/>
            <a:ext cx="8173016" cy="6027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sz="3900" b="1" i="0" u="none">
                <a:solidFill>
                  <a:srgbClr val="0369A1"/>
                </a:solidFill>
                <a:latin typeface="Hind Siliguri"/>
              </a:rPr>
              <a:t>ক্ষুদ্র ব্যবসায় পরিকল্পনার দিক নির্দেশনা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0282" y="4183599"/>
            <a:ext cx="7488316" cy="3718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25"/>
              </a:lnSpc>
            </a:pPr>
            <a:r>
              <a:rPr sz="3200" b="0" i="0" u="none">
                <a:solidFill>
                  <a:srgbClr val="334155"/>
                </a:solidFill>
                <a:latin typeface="Hind Siliguri SemiBold"/>
              </a:rPr>
              <a:t>(Guideline for Small Business Plan)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1075" y="400050"/>
            <a:ext cx="112109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5" name="Rectangle 4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04800" y="6486525"/>
            <a:ext cx="49530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শিখনফল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504825"/>
            <a:ext cx="342900" cy="342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" y="2452687"/>
            <a:ext cx="11201400" cy="3520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400" b="1" i="0" u="none">
                <a:solidFill>
                  <a:srgbClr val="1E3A8A"/>
                </a:solidFill>
                <a:latin typeface="Hind Siliguri"/>
              </a:rPr>
              <a:t>এই পাঠ শেষে তোমরা —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5300" y="2938462"/>
            <a:ext cx="11201400" cy="600075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" y="3071812"/>
            <a:ext cx="10820400" cy="317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000" b="0" i="0" u="none">
                <a:solidFill>
                  <a:srgbClr val="7030A0"/>
                </a:solidFill>
                <a:latin typeface="Hind Siliguri SemiBold"/>
              </a:rPr>
              <a:t>ক্ষুদ্র ব্যবসায় পরিকল্পনার মূল গাইডলাইনসমূহ ব্যাখ্যা করতে পারবে।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5300" y="3529012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95300" y="2938462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95300" y="2938462"/>
            <a:ext cx="57150" cy="6000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1687175" y="2938462"/>
            <a:ext cx="9525" cy="60007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95300" y="3690937"/>
            <a:ext cx="11201400" cy="600075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5800" y="3824287"/>
            <a:ext cx="10820400" cy="317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000" b="0" i="0" u="none">
                <a:solidFill>
                  <a:srgbClr val="7030A0"/>
                </a:solidFill>
                <a:latin typeface="Hind Siliguri SemiBold"/>
              </a:rPr>
              <a:t>ব্যবসায় পরিকল্পনার প্রয়োজনীয় উপাদান ও বিষয়বস্তু চিহ্নিত করতে পারবে।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5300" y="4281487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95300" y="3690937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95300" y="3690937"/>
            <a:ext cx="57150" cy="6000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687175" y="3690937"/>
            <a:ext cx="9525" cy="60007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495300" y="4443412"/>
            <a:ext cx="11201400" cy="600075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85800" y="4576762"/>
            <a:ext cx="10820400" cy="3173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2000" b="0" i="0" u="none">
                <a:solidFill>
                  <a:srgbClr val="7030A0"/>
                </a:solidFill>
                <a:latin typeface="Hind Siliguri SemiBold"/>
              </a:rPr>
              <a:t>প্রাক্কলিত আর্থিক বিবরণীর বিভিন্ন ধাপ ও অংশ বর্ণনা করতে পারবে।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95300" y="5033962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95300" y="4443412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95300" y="4443412"/>
            <a:ext cx="57150" cy="600075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11687175" y="4443412"/>
            <a:ext cx="9525" cy="60007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95300" y="3529012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495300" y="4281487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9" name="Rectangle 28"/>
          <p:cNvSpPr/>
          <p:nvPr/>
        </p:nvSpPr>
        <p:spPr>
          <a:xfrm>
            <a:off x="495300" y="5033962"/>
            <a:ext cx="11201400" cy="9525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 animBg="1"/>
      <p:bldP spid="10" grpId="0"/>
      <p:bldP spid="15" grpId="0" animBg="1"/>
      <p:bldP spid="16" grpId="0"/>
      <p:bldP spid="21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743200"/>
            <a:ext cx="5457825" cy="2009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586037"/>
            <a:ext cx="5457825" cy="2324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400050"/>
            <a:ext cx="11125200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4800" y="6486525"/>
            <a:ext cx="704850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পূর্বজ্ঞান যাচাই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428625" cy="3429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3000375"/>
            <a:ext cx="4762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23900" y="3619500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প্রশ্ন 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900" y="4210050"/>
            <a:ext cx="5000625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ব্যবসায় পরিকল্পনা বলতে তোমরা কী বোঝ?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843212"/>
            <a:ext cx="476250" cy="476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67475" y="3462337"/>
            <a:ext cx="5250656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প্রশ্ন 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7475" y="4052887"/>
            <a:ext cx="50006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একটি নতুন ব্যবসা শুরু করার আগে দিক নির্দেশনার প্রয়োজন কেন?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587" y="3124200"/>
            <a:ext cx="14287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4162" y="2967037"/>
            <a:ext cx="142875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428875"/>
            <a:ext cx="3606700" cy="2638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500" y="2428875"/>
            <a:ext cx="3606849" cy="2638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850" y="2428875"/>
            <a:ext cx="3606700" cy="2638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1075" y="400050"/>
            <a:ext cx="112109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ক্ষুদ্র ব্যবসায় পরিকল্পনার দিক নির্দেশনা (১-৩)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4800" y="6486525"/>
            <a:ext cx="7143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মূল আলোচনা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342900" cy="3429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2686050"/>
            <a:ext cx="476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3900" y="3305175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১. সংক্ষিপ্ততা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900" y="3895725"/>
            <a:ext cx="314950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ব্যবসায় পরিকল্পনা যতটুকু সম্ভব সংক্ষিপ্ত এবং শব্দ-বাহুল্য বর্জিত হওয়া বাঞ্ছনীয়।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1100" y="2686050"/>
            <a:ext cx="476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21100" y="3305175"/>
            <a:ext cx="330713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২. পণ্য ও বাজারের লক্ষ্য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00" y="3895725"/>
            <a:ext cx="3149649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পণ্য ও বাজারের ক্ষেত্রে দু-একটি নির্দিষ্ট পণ্য বা অঞ্চলের প্রতি দৃষ্টি নিবন্ধ রাখা উচিত।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8450" y="2686050"/>
            <a:ext cx="476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8450" y="3305175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৩. নির্ভরযোগ্য ব্যবস্থাপনা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8450" y="3895725"/>
            <a:ext cx="3149500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ব্যবসায়ের ব্যবস্থাপনা দলে অপরিচিত বা অনভিজ্ঞ ব্যক্তিকে অন্তর্ভুক্ত করা উচিত নয়।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012" y="2809875"/>
            <a:ext cx="200025" cy="2286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4925" y="2809875"/>
            <a:ext cx="228600" cy="2286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700" y="2809875"/>
            <a:ext cx="285750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5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428875"/>
            <a:ext cx="3606700" cy="2638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500" y="2428875"/>
            <a:ext cx="3606849" cy="2638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9850" y="2428875"/>
            <a:ext cx="3606700" cy="26384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012" y="6372225"/>
            <a:ext cx="4214812" cy="352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1075" y="400050"/>
            <a:ext cx="1121092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ক্ষুদ্র ব্যবসায় পরিকল্পনার দিক নির্দেশনা (৪-৬)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300" y="1047750"/>
            <a:ext cx="112014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4800" y="6486525"/>
            <a:ext cx="714375" cy="219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Hind Siliguri SemiBold"/>
              </a:rPr>
              <a:t>মূল আলোচনা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504825"/>
            <a:ext cx="342900" cy="3429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2686050"/>
            <a:ext cx="476250" cy="476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3900" y="3305175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৪. সহজ ভাষা ব্যবহার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900" y="3895725"/>
            <a:ext cx="3149500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কঠিন টেকনিক্যাল শব্দ পরিহার করে সবার জন্য বোধগম্য সহজ ভাষায় বিবরণ উপস্থাপন করা উচিত।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1100" y="2686050"/>
            <a:ext cx="476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21100" y="3305175"/>
            <a:ext cx="330713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৫. বাস্তবসম্মত বিক্রয় হিসাব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00" y="3895725"/>
            <a:ext cx="3149649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বাস্তবসম্মত উৎপাদনের পরিমাণের উপর ভিত্তি করে অত্যন্ত সাবধানতার সাথে বিক্রয় হিসাব করা উচিত।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8450" y="2686050"/>
            <a:ext cx="476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8450" y="3305175"/>
            <a:ext cx="330697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1E3A8A"/>
                </a:solidFill>
                <a:latin typeface="Hind Siliguri"/>
              </a:rPr>
              <a:t>৬. সুস্পষ্ট তথ্যভিত্তিক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8450" y="3895725"/>
            <a:ext cx="3149500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 SemiBold"/>
              </a:rPr>
              <a:t>অস্পষ্ট বা অনুমাননির্ভর তথ্যের ওপর ভিত্তি করে পরিকল্পনা প্রণয়ন করা উচিত নয়।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3437" y="2809875"/>
            <a:ext cx="257175" cy="2286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4925" y="2809875"/>
            <a:ext cx="228600" cy="2286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7987" y="2809875"/>
            <a:ext cx="257175" cy="2286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5" grpId="0"/>
      <p:bldP spid="16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885</Words>
  <Application>Microsoft Macintosh PowerPoint</Application>
  <PresentationFormat>Custom</PresentationFormat>
  <Paragraphs>144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40</cp:revision>
  <dcterms:created xsi:type="dcterms:W3CDTF">2013-01-27T09:14:16Z</dcterms:created>
  <dcterms:modified xsi:type="dcterms:W3CDTF">2026-09-02T07:57:02Z</dcterms:modified>
</cp:coreProperties>
</file>