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0" r:id="rId2"/>
    <p:sldId id="351" r:id="rId3"/>
    <p:sldId id="263" r:id="rId4"/>
    <p:sldId id="276" r:id="rId5"/>
    <p:sldId id="342" r:id="rId6"/>
    <p:sldId id="343" r:id="rId7"/>
    <p:sldId id="339" r:id="rId8"/>
    <p:sldId id="327" r:id="rId9"/>
    <p:sldId id="344" r:id="rId10"/>
    <p:sldId id="346" r:id="rId11"/>
    <p:sldId id="347" r:id="rId12"/>
    <p:sldId id="348" r:id="rId13"/>
    <p:sldId id="332" r:id="rId14"/>
    <p:sldId id="333" r:id="rId15"/>
    <p:sldId id="334" r:id="rId16"/>
    <p:sldId id="335" r:id="rId17"/>
    <p:sldId id="336" r:id="rId18"/>
    <p:sldId id="349" r:id="rId19"/>
    <p:sldId id="35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800080"/>
    <a:srgbClr val="CCCC00"/>
    <a:srgbClr val="FF33CC"/>
    <a:srgbClr val="FFCC99"/>
    <a:srgbClr val="FFFF00"/>
    <a:srgbClr val="00FF00"/>
    <a:srgbClr val="9900CC"/>
    <a:srgbClr val="00CC66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2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0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46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3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2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13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41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39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3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0219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72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1068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99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01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4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4A348-F486-453A-B60F-934282BEA4B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3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jewel01723@gmail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iTNirman" TargetMode="External"/><Relationship Id="rId2" Type="http://schemas.openxmlformats.org/officeDocument/2006/relationships/hyperlink" Target="https://www.itnirman.com/graphics-design-software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6BCD92AC-18EA-0B5D-3AF2-F66AB55546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F87990-6C24-0B61-3BC8-823008A0A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978408"/>
            <a:ext cx="11951208" cy="4983480"/>
          </a:xfrm>
          <a:prstGeom prst="rect">
            <a:avLst/>
          </a:prstGeom>
        </p:spPr>
      </p:pic>
      <p:pic>
        <p:nvPicPr>
          <p:cNvPr id="4" name="tera-honay-laga-hon-28-15126-66777">
            <a:hlinkClick r:id="" action="ppaction://media"/>
            <a:extLst>
              <a:ext uri="{FF2B5EF4-FFF2-40B4-BE49-F238E27FC236}">
                <a16:creationId xmlns:a16="http://schemas.microsoft.com/office/drawing/2014/main" id="{6A6AEDE9-C93F-8871-05E2-C5AE0568AA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56376" y="3226466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E38A0A-CF04-01F1-0081-4DE46FFF70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73152" y="6231624"/>
            <a:ext cx="12015216" cy="53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3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7A18810A-4609-DDAA-1BBD-62DD068190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19164FA-A73E-EDE0-4EF7-4A12D0EF6910}"/>
              </a:ext>
            </a:extLst>
          </p:cNvPr>
          <p:cNvSpPr/>
          <p:nvPr/>
        </p:nvSpPr>
        <p:spPr>
          <a:xfrm>
            <a:off x="4284100" y="141649"/>
            <a:ext cx="4104669" cy="73431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B0F0"/>
                </a:solidFill>
                <a:latin typeface="NikoshBAN" panose="02000000000000000000"/>
              </a:rPr>
              <a:t>পরিচিতি</a:t>
            </a:r>
            <a:endParaRPr lang="en-US" sz="3600" dirty="0">
              <a:solidFill>
                <a:srgbClr val="00B0F0"/>
              </a:solidFill>
              <a:latin typeface="NikoshBAN" panose="02000000000000000000"/>
            </a:endParaRPr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D1637C87-CBDA-9C6B-7FAD-57B4E3806A06}"/>
              </a:ext>
            </a:extLst>
          </p:cNvPr>
          <p:cNvSpPr/>
          <p:nvPr/>
        </p:nvSpPr>
        <p:spPr>
          <a:xfrm>
            <a:off x="694752" y="1012064"/>
            <a:ext cx="4791648" cy="5219560"/>
          </a:xfrm>
          <a:prstGeom prst="roundRect">
            <a:avLst>
              <a:gd name="adj" fmla="val 2691"/>
            </a:avLst>
          </a:prstGeom>
          <a:noFill/>
          <a:ln w="57150"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algn="ctr">
              <a:defRPr/>
            </a:pPr>
            <a:endParaRPr lang="en-US" kern="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algn="ctr">
              <a:defRPr/>
            </a:pPr>
            <a:endParaRPr lang="en-US" kern="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algn="ctr">
              <a:defRPr/>
            </a:pPr>
            <a:endParaRPr lang="en-US" kern="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algn="ctr">
              <a:defRPr/>
            </a:pPr>
            <a:endParaRPr lang="en-US" kern="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algn="ctr">
              <a:defRPr/>
            </a:pPr>
            <a:endParaRPr lang="en-US" kern="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algn="ctr">
              <a:defRPr/>
            </a:pPr>
            <a:endParaRPr lang="en-US" kern="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algn="ctr">
              <a:defRPr/>
            </a:pPr>
            <a:endParaRPr lang="en-US" kern="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lvl="0" algn="ctr">
              <a:defRPr/>
            </a:pPr>
            <a:r>
              <a:rPr lang="bn-IN" kern="0" dirty="0">
                <a:solidFill>
                  <a:srgbClr val="7030A0"/>
                </a:solidFill>
                <a:latin typeface="SutonnyMJ" pitchFamily="2" charset="0"/>
                <a:cs typeface="Nikosh" pitchFamily="2" charset="0"/>
              </a:rPr>
              <a:t>মোঃ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জুয়েল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হাসান</a:t>
            </a:r>
            <a:endParaRPr lang="en-US" kern="0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pPr lvl="0" algn="ctr">
              <a:defRPr/>
            </a:pP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বি.এস.এস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রাজেন্দ্র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কলেজ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),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এম.এস.এস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. (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ঢাকা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কলেজ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),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বি.এড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জাতীয়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বিশ্ববিদ্যালয়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),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বিপিএড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উত্তরা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বিশ্ববিদ্যালয়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),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আই.এস.এল.এম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এশিয়ান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বিশ্ববিদ্যালয়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 lvl="0" algn="ctr">
              <a:defRPr/>
            </a:pPr>
            <a:r>
              <a:rPr lang="bn-IN" kern="0" dirty="0">
                <a:solidFill>
                  <a:srgbClr val="0070C0"/>
                </a:solidFill>
                <a:latin typeface="SutonnyMJ" pitchFamily="2" charset="0"/>
                <a:cs typeface="Nikosh" pitchFamily="2" charset="0"/>
              </a:rPr>
              <a:t>সহকারী শিক্ষক</a:t>
            </a:r>
            <a:endParaRPr lang="en-US" kern="0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pPr lvl="0" algn="ctr">
              <a:defRPr/>
            </a:pPr>
            <a:r>
              <a:rPr lang="en-US" kern="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গুনহার</a:t>
            </a:r>
            <a:r>
              <a:rPr lang="en-US" kern="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সাদেক</a:t>
            </a:r>
            <a:r>
              <a:rPr lang="en-US" kern="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মল্লিক</a:t>
            </a:r>
            <a:r>
              <a:rPr lang="en-US" kern="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স্মৃতি</a:t>
            </a:r>
            <a:r>
              <a:rPr lang="en-US" kern="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উচ্চ</a:t>
            </a:r>
            <a:r>
              <a:rPr lang="en-US" kern="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বিদ্যালয়</a:t>
            </a:r>
            <a:r>
              <a:rPr lang="en-US" kern="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bn-IN" kern="0" dirty="0">
              <a:solidFill>
                <a:srgbClr val="FF0000"/>
              </a:solidFill>
              <a:latin typeface="SutonnyMJ" pitchFamily="2" charset="0"/>
              <a:cs typeface="Nikosh" pitchFamily="2" charset="0"/>
            </a:endParaRPr>
          </a:p>
          <a:p>
            <a:pPr lvl="0" algn="ctr">
              <a:defRPr/>
            </a:pP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গুনহার</a:t>
            </a:r>
            <a:r>
              <a:rPr lang="bn-IN" kern="0" dirty="0">
                <a:solidFill>
                  <a:srgbClr val="7030A0"/>
                </a:solidFill>
                <a:latin typeface="SutonnyMJ" pitchFamily="2" charset="0"/>
                <a:cs typeface="Nikosh" pitchFamily="2" charset="0"/>
              </a:rPr>
              <a:t>,</a:t>
            </a:r>
            <a:r>
              <a:rPr lang="en-US" kern="0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মুকসুদপুর</a:t>
            </a:r>
            <a:r>
              <a:rPr lang="bn-IN" kern="0" dirty="0">
                <a:solidFill>
                  <a:srgbClr val="7030A0"/>
                </a:solidFill>
                <a:latin typeface="SutonnyMJ" pitchFamily="2" charset="0"/>
                <a:cs typeface="Nikosh" pitchFamily="2" charset="0"/>
              </a:rPr>
              <a:t>, </a:t>
            </a:r>
            <a:r>
              <a:rPr lang="en-US" kern="0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গোপালগঞ্জ</a:t>
            </a:r>
            <a:r>
              <a:rPr lang="bn-IN" kern="0" dirty="0">
                <a:solidFill>
                  <a:srgbClr val="7030A0"/>
                </a:solidFill>
                <a:latin typeface="SutonnyMJ" pitchFamily="2" charset="0"/>
                <a:cs typeface="Nikosh" pitchFamily="2" charset="0"/>
              </a:rPr>
              <a:t>।</a:t>
            </a:r>
          </a:p>
          <a:p>
            <a:pPr lvl="0" algn="ctr">
              <a:defRPr/>
            </a:pPr>
            <a:r>
              <a:rPr lang="en-US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Mobile: 01723-738377</a:t>
            </a:r>
          </a:p>
          <a:p>
            <a:pPr lvl="0" algn="ctr">
              <a:defRPr/>
            </a:pPr>
            <a:r>
              <a:rPr lang="en-US" kern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kern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jewel01723@gmail.com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F4393B-82E7-7EEC-340A-CC6E1B819C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9" r="9959"/>
          <a:stretch/>
        </p:blipFill>
        <p:spPr>
          <a:xfrm>
            <a:off x="1888670" y="1130158"/>
            <a:ext cx="2193307" cy="2053309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76E2E6-39FD-723C-C343-B43ECCFF4E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5" t="3575" r="21256"/>
          <a:stretch/>
        </p:blipFill>
        <p:spPr>
          <a:xfrm>
            <a:off x="6159038" y="1012064"/>
            <a:ext cx="546564" cy="5128120"/>
          </a:xfrm>
          <a:prstGeom prst="rect">
            <a:avLst/>
          </a:prstGeom>
        </p:spPr>
      </p:pic>
      <p:sp>
        <p:nvSpPr>
          <p:cNvPr id="7" name="Rounded Rectangle 11">
            <a:extLst>
              <a:ext uri="{FF2B5EF4-FFF2-40B4-BE49-F238E27FC236}">
                <a16:creationId xmlns:a16="http://schemas.microsoft.com/office/drawing/2014/main" id="{503B7CB2-340B-2862-F477-D84478C29F2F}"/>
              </a:ext>
            </a:extLst>
          </p:cNvPr>
          <p:cNvSpPr/>
          <p:nvPr/>
        </p:nvSpPr>
        <p:spPr>
          <a:xfrm>
            <a:off x="7337702" y="967406"/>
            <a:ext cx="4677514" cy="5264218"/>
          </a:xfrm>
          <a:prstGeom prst="roundRect">
            <a:avLst>
              <a:gd name="adj" fmla="val 2691"/>
            </a:avLst>
          </a:prstGeom>
          <a:noFill/>
          <a:ln w="57150"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600" b="1" dirty="0">
                <a:latin typeface="NikoshBAN" pitchFamily="2" charset="0"/>
                <a:cs typeface="NikoshBAN" pitchFamily="2" charset="0"/>
              </a:rPr>
              <a:t>        </a:t>
            </a:r>
          </a:p>
          <a:p>
            <a:pPr algn="ctr">
              <a:defRPr/>
            </a:pPr>
            <a:r>
              <a:rPr lang="en-US" sz="3600" b="1" dirty="0">
                <a:latin typeface="SutonnyMJ" pitchFamily="2" charset="0"/>
                <a:cs typeface="SutonnyMJ" pitchFamily="2" charset="0"/>
              </a:rPr>
              <a:t>     </a:t>
            </a:r>
          </a:p>
          <a:p>
            <a:pPr algn="ctr">
              <a:defRPr/>
            </a:pPr>
            <a:endParaRPr lang="en-US" sz="2100" b="1" dirty="0">
              <a:latin typeface="SutonnyMJ" pitchFamily="2" charset="0"/>
              <a:cs typeface="SutonnyMJ" pitchFamily="2" charset="0"/>
            </a:endParaRPr>
          </a:p>
          <a:p>
            <a:pPr algn="ctr">
              <a:defRPr/>
            </a:pPr>
            <a:r>
              <a:rPr lang="en-US" sz="2100" b="1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>
              <a:defRPr/>
            </a:pPr>
            <a:endParaRPr lang="en-US" sz="21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ctr">
              <a:defRPr/>
            </a:pPr>
            <a:endParaRPr lang="en-US" sz="21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ctr">
              <a:defRPr/>
            </a:pPr>
            <a:endParaRPr lang="en-US" sz="2100" b="1" dirty="0">
              <a:solidFill>
                <a:srgbClr val="FF0000"/>
              </a:solidFill>
              <a:latin typeface="SutonnyMJ" pitchFamily="2" charset="0"/>
              <a:cs typeface="Nikosh" panose="02000000000000000000" pitchFamily="2" charset="0"/>
            </a:endParaRPr>
          </a:p>
          <a:p>
            <a:pPr algn="ctr">
              <a:defRPr/>
            </a:pPr>
            <a:r>
              <a:rPr lang="bn-BD" sz="2100" b="1" dirty="0">
                <a:solidFill>
                  <a:srgbClr val="FF0000"/>
                </a:solidFill>
                <a:latin typeface="SutonnyMJ" pitchFamily="2" charset="0"/>
                <a:cs typeface="Nikosh" panose="02000000000000000000" pitchFamily="2" charset="0"/>
              </a:rPr>
              <a:t>শ্রেণীঃ</a:t>
            </a:r>
            <a:r>
              <a:rPr lang="en-US" sz="21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৯ম</a:t>
            </a:r>
          </a:p>
          <a:p>
            <a:pPr algn="ctr">
              <a:defRPr/>
            </a:pPr>
            <a:r>
              <a:rPr lang="bn-BD" sz="2100" b="1" dirty="0">
                <a:ln/>
                <a:solidFill>
                  <a:srgbClr val="FF0000"/>
                </a:solidFill>
                <a:latin typeface="SutonnyMJ" pitchFamily="2" charset="0"/>
                <a:cs typeface="Nikosh" pitchFamily="2" charset="0"/>
              </a:rPr>
              <a:t>অধ্যায়ঃ </a:t>
            </a:r>
            <a:r>
              <a:rPr lang="en-US" sz="2100" b="1" dirty="0" err="1">
                <a:ln/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চতুর্থ</a:t>
            </a:r>
            <a:endParaRPr lang="bn-BD" sz="2100" b="1" dirty="0">
              <a:solidFill>
                <a:srgbClr val="FF0000"/>
              </a:solidFill>
              <a:latin typeface="SutonnyMJ" pitchFamily="2" charset="0"/>
              <a:cs typeface="Nikosh" panose="02000000000000000000" pitchFamily="2" charset="0"/>
            </a:endParaRPr>
          </a:p>
          <a:p>
            <a:pPr algn="ctr">
              <a:defRPr/>
            </a:pPr>
            <a:r>
              <a:rPr lang="en-US" sz="21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  </a:t>
            </a:r>
            <a:r>
              <a:rPr lang="bn-BD" sz="2100" b="1" dirty="0">
                <a:solidFill>
                  <a:srgbClr val="FF0000"/>
                </a:solidFill>
                <a:latin typeface="SutonnyMJ" pitchFamily="2" charset="0"/>
                <a:cs typeface="Nikosh" panose="02000000000000000000" pitchFamily="2" charset="0"/>
              </a:rPr>
              <a:t>বিষয়ঃ</a:t>
            </a:r>
            <a:r>
              <a:rPr lang="en-US" sz="21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1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তথ্য</a:t>
            </a:r>
            <a:r>
              <a:rPr lang="en-US" sz="21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ও </a:t>
            </a:r>
            <a:r>
              <a:rPr lang="en-US" sz="21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যোগাযোগ</a:t>
            </a:r>
            <a:r>
              <a:rPr lang="en-US" sz="21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1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প্রযু্ক্তি</a:t>
            </a:r>
            <a:r>
              <a:rPr lang="bn-BD" sz="2100" b="1" dirty="0">
                <a:solidFill>
                  <a:srgbClr val="FF0000"/>
                </a:solidFill>
                <a:latin typeface="SutonnyMJ" pitchFamily="2" charset="0"/>
                <a:cs typeface="Nikosh" panose="02000000000000000000" pitchFamily="2" charset="0"/>
              </a:rPr>
              <a:t> </a:t>
            </a:r>
          </a:p>
        </p:txBody>
      </p:sp>
      <p:pic>
        <p:nvPicPr>
          <p:cNvPr id="8" name="Picture 7" descr="class 9 info.jpg">
            <a:extLst>
              <a:ext uri="{FF2B5EF4-FFF2-40B4-BE49-F238E27FC236}">
                <a16:creationId xmlns:a16="http://schemas.microsoft.com/office/drawing/2014/main" id="{567708C2-AA76-642B-F9FA-2566C4060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8240" y="1058722"/>
            <a:ext cx="4572968" cy="366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A36621-2D79-B4F2-A267-A7F41C9C92E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73152" y="6276282"/>
            <a:ext cx="12015216" cy="49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>
            <a:extLst>
              <a:ext uri="{FF2B5EF4-FFF2-40B4-BE49-F238E27FC236}">
                <a16:creationId xmlns:a16="http://schemas.microsoft.com/office/drawing/2014/main" id="{0E4C7CB2-9EC0-4109-8166-64350BFB9B2A}"/>
              </a:ext>
            </a:extLst>
          </p:cNvPr>
          <p:cNvSpPr/>
          <p:nvPr/>
        </p:nvSpPr>
        <p:spPr>
          <a:xfrm>
            <a:off x="971513" y="900283"/>
            <a:ext cx="8638831" cy="939540"/>
          </a:xfrm>
          <a:prstGeom prst="frame">
            <a:avLst>
              <a:gd name="adj1" fmla="val 4001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40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ছবিগুলো</a:t>
            </a:r>
            <a:r>
              <a:rPr lang="en-US" sz="40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লক্ষ</a:t>
            </a:r>
            <a:r>
              <a:rPr lang="en-US" sz="40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কর।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97BBBC-8386-4CF9-8201-33DE92648D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1440" y="6054430"/>
            <a:ext cx="12006071" cy="712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38E5FC-37BF-6E03-93FF-9B2A408E1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024" y="2874309"/>
            <a:ext cx="2684123" cy="23011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FF3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1E6648-5BC4-F909-C1F7-F83AA7226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2647" y="2874309"/>
            <a:ext cx="2384490" cy="23011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FF3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8401BD-42BB-CB9F-E772-A40E72E92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281" y="2874309"/>
            <a:ext cx="2874263" cy="23011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FF3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ame 18">
            <a:extLst>
              <a:ext uri="{FF2B5EF4-FFF2-40B4-BE49-F238E27FC236}">
                <a16:creationId xmlns:a16="http://schemas.microsoft.com/office/drawing/2014/main" id="{896ED0DB-707E-E385-2F9C-93FDC311BA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81E2B1-A747-6995-0351-4ADCDB8362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637" y="2874310"/>
            <a:ext cx="3072385" cy="23011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FF3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253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852730-723B-4167-B850-AB4AA5E369C3}"/>
              </a:ext>
            </a:extLst>
          </p:cNvPr>
          <p:cNvSpPr/>
          <p:nvPr/>
        </p:nvSpPr>
        <p:spPr>
          <a:xfrm>
            <a:off x="3008376" y="765195"/>
            <a:ext cx="4489704" cy="82876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5400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endParaRPr lang="en-US" sz="5400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D42B82CB-958E-447E-9590-DCE41AB60A27}"/>
              </a:ext>
            </a:extLst>
          </p:cNvPr>
          <p:cNvSpPr/>
          <p:nvPr/>
        </p:nvSpPr>
        <p:spPr>
          <a:xfrm>
            <a:off x="320040" y="2359152"/>
            <a:ext cx="9436608" cy="1839842"/>
          </a:xfrm>
          <a:custGeom>
            <a:avLst/>
            <a:gdLst>
              <a:gd name="connsiteX0" fmla="*/ 117625 w 705734"/>
              <a:gd name="connsiteY0" fmla="*/ 0 h 9258037"/>
              <a:gd name="connsiteX1" fmla="*/ 588109 w 705734"/>
              <a:gd name="connsiteY1" fmla="*/ 0 h 9258037"/>
              <a:gd name="connsiteX2" fmla="*/ 705734 w 705734"/>
              <a:gd name="connsiteY2" fmla="*/ 117625 h 9258037"/>
              <a:gd name="connsiteX3" fmla="*/ 705734 w 705734"/>
              <a:gd name="connsiteY3" fmla="*/ 9258037 h 9258037"/>
              <a:gd name="connsiteX4" fmla="*/ 705734 w 705734"/>
              <a:gd name="connsiteY4" fmla="*/ 9258037 h 9258037"/>
              <a:gd name="connsiteX5" fmla="*/ 0 w 705734"/>
              <a:gd name="connsiteY5" fmla="*/ 9258037 h 9258037"/>
              <a:gd name="connsiteX6" fmla="*/ 0 w 705734"/>
              <a:gd name="connsiteY6" fmla="*/ 9258037 h 9258037"/>
              <a:gd name="connsiteX7" fmla="*/ 0 w 705734"/>
              <a:gd name="connsiteY7" fmla="*/ 117625 h 9258037"/>
              <a:gd name="connsiteX8" fmla="*/ 117625 w 705734"/>
              <a:gd name="connsiteY8" fmla="*/ 0 h 925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734" h="9258037">
                <a:moveTo>
                  <a:pt x="705734" y="1543046"/>
                </a:moveTo>
                <a:lnTo>
                  <a:pt x="705734" y="7714991"/>
                </a:lnTo>
                <a:cubicBezTo>
                  <a:pt x="705734" y="8567182"/>
                  <a:pt x="701719" y="9258030"/>
                  <a:pt x="696767" y="9258030"/>
                </a:cubicBezTo>
                <a:lnTo>
                  <a:pt x="0" y="9258030"/>
                </a:lnTo>
                <a:lnTo>
                  <a:pt x="0" y="9258030"/>
                </a:lnTo>
                <a:lnTo>
                  <a:pt x="0" y="7"/>
                </a:lnTo>
                <a:lnTo>
                  <a:pt x="0" y="7"/>
                </a:lnTo>
                <a:lnTo>
                  <a:pt x="696767" y="7"/>
                </a:lnTo>
                <a:cubicBezTo>
                  <a:pt x="701719" y="7"/>
                  <a:pt x="705734" y="690855"/>
                  <a:pt x="705734" y="1543046"/>
                </a:cubicBezTo>
                <a:close/>
              </a:path>
            </a:pathLst>
          </a:custGeom>
          <a:noFill/>
          <a:ln w="57150">
            <a:noFill/>
          </a:ln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7" tIns="52231" rIns="52231" bIns="52232" numCol="1" spcCol="127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0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endParaRPr lang="en-US" sz="40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as-IN" sz="42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ইন্টারনেট, ওয়েব পেজ, ওয়েবসাইট এবং ব্রাউজিং</a:t>
            </a:r>
            <a:endParaRPr lang="en-US" sz="42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endParaRPr lang="bn-IN" sz="6000" b="1" dirty="0">
              <a:ln w="0"/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F97BBBC-8386-4CF9-8201-33DE92648D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100585" y="6054430"/>
            <a:ext cx="11996928" cy="712130"/>
          </a:xfrm>
          <a:prstGeom prst="rect">
            <a:avLst/>
          </a:prstGeom>
        </p:spPr>
      </p:pic>
      <p:sp>
        <p:nvSpPr>
          <p:cNvPr id="15" name="Frame 14">
            <a:extLst>
              <a:ext uri="{FF2B5EF4-FFF2-40B4-BE49-F238E27FC236}">
                <a16:creationId xmlns:a16="http://schemas.microsoft.com/office/drawing/2014/main" id="{61A05A0A-36EE-3982-BF77-FCF672A985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51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5B2CC913-7801-CB0D-DC16-88D721CA21D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AF6D1B-73B4-DD77-2002-CF97306BF5B3}"/>
              </a:ext>
            </a:extLst>
          </p:cNvPr>
          <p:cNvSpPr/>
          <p:nvPr/>
        </p:nvSpPr>
        <p:spPr>
          <a:xfrm>
            <a:off x="2423160" y="429768"/>
            <a:ext cx="6071615" cy="9326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highlight>
                  <a:srgbClr val="FF00FF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এই</a:t>
            </a:r>
            <a:r>
              <a:rPr lang="en-US" sz="4000" b="1" dirty="0">
                <a:solidFill>
                  <a:schemeClr val="tx1"/>
                </a:solidFill>
                <a:highlight>
                  <a:srgbClr val="FF00FF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highlight>
                  <a:srgbClr val="FF00FF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4000" b="1" dirty="0">
                <a:solidFill>
                  <a:schemeClr val="tx1"/>
                </a:solidFill>
                <a:highlight>
                  <a:srgbClr val="FF00FF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highlight>
                  <a:srgbClr val="FF00FF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শেষে</a:t>
            </a:r>
            <a:r>
              <a:rPr lang="en-US" sz="4000" b="1" dirty="0">
                <a:solidFill>
                  <a:schemeClr val="tx1"/>
                </a:solidFill>
                <a:highlight>
                  <a:srgbClr val="FF00FF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highlight>
                  <a:srgbClr val="FF00FF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4000" b="1" dirty="0">
                <a:solidFill>
                  <a:schemeClr val="tx1"/>
                </a:solidFill>
                <a:highlight>
                  <a:srgbClr val="FF00FF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-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D91BEDC-0B02-9973-2C95-59286DB28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68" y="2251807"/>
            <a:ext cx="11067054" cy="2802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bn-IN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শিক্ষা ক্ষেত্রে ইন্টারনেটের গুরুত্ব ব্যাখ্যা করতে পারবে।</a:t>
            </a:r>
            <a:endParaRPr lang="en-US" sz="24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bn-IN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ওয়েব পেজ</a:t>
            </a:r>
            <a:r>
              <a:rPr lang="en-US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bn-IN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ওয়েবসাইট ও ওয়েব পোর্টালের মধ্যে পার্থক্য করতে পারবে।</a:t>
            </a:r>
            <a:endParaRPr lang="en-US" sz="24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ওয়েব সার্ভার ও ক্লায়েন্টের কাজের প্রক্রিয়া বর্ণনা করতে পারবে।</a:t>
            </a:r>
            <a:endParaRPr lang="en-US" sz="24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bn-IN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বিভিন্ন জনপ্রিয় ওয়েব ব্রাউজার ও সার্চ ইঞ্জিনের নাম ও কাজ বলতে পারবে।</a:t>
            </a:r>
            <a:endParaRPr lang="en-US" sz="24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24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ওয়েব</a:t>
            </a:r>
            <a:r>
              <a:rPr lang="en-US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ব্রাউজার</a:t>
            </a:r>
            <a:r>
              <a:rPr lang="en-US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-এ </a:t>
            </a:r>
            <a:r>
              <a:rPr lang="en-US" sz="24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নিরাপদ</a:t>
            </a:r>
            <a:r>
              <a:rPr lang="en-US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ব্রাউজিং</a:t>
            </a:r>
            <a:r>
              <a:rPr lang="en-US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638CDC-8F3D-527D-20CD-A88BB31C80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100585" y="6054430"/>
            <a:ext cx="11996928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43EDE147-4DAB-1F42-E052-0FFF85C510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75D692C-9A04-8DBC-A907-046F9DD916A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03504" y="523491"/>
            <a:ext cx="10625328" cy="527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4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Nikosh"/>
                <a:cs typeface="Vrinda" panose="020B0502040204020203" pitchFamily="34" charset="0"/>
              </a:rPr>
              <a:t>শিক্ষা ক্ষেত্রে ইন্টারনেটের ভূমিকা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Nikosh"/>
              <a:cs typeface="Vrinda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Nikosh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চাকরিক্ষেত্র থেকে শুরু করে ব্যাংকিং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,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ব্যবসা 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-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বাণিজ্য সহ প্রায় সবকিছুই ইন্টারনেট নির্ভর হয়ে পড়েছে। ঠিক তেমনীভাবে শিক্ষার প্রাচীন পদ্ধতির সংস্কার ঘটেছে ইন্টারনেটের মাধ্যমে।</a:t>
            </a: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  <a:cs typeface="Vrinda" panose="020B0502040204020203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আধুনিক শিক্ষার অবকাঠামো তৈরি হয়েছে কম্পিউটার কেন্দ্রিক। তাই ডিজিটাল পদ্ধতিতে তৈরি হচ্ছে পাঠদানের বিভিন্ন ধরণের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  <a:hlinkClick r:id="rId2"/>
              </a:rPr>
              <a:t>এপ্লিকেশন সফটওয়্যার</a:t>
            </a:r>
            <a:r>
              <a:rPr kumimoji="0" lang="hi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Mangal" panose="02040503050203030202" pitchFamily="18" charset="0"/>
              </a:rPr>
              <a:t>।</a:t>
            </a:r>
            <a:r>
              <a:rPr lang="en-US" altLang="en-US" sz="1250" dirty="0">
                <a:latin typeface="Nikosh"/>
              </a:rPr>
              <a:t>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উন্নত বিশ্বের দিকে তাকালে কম্পিউটার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,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ইন্টারনেট ও গবেষণা কেন্দ্রিক শিক্ষা ব্যবস্থার সফলতা দেখা যায়। সম্প্রতি কয়েক বছর ধরে বাংলাদেশ ও পুরো ভারতবর্ষও কম্পিউটার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,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ইন্টারনেট ও গবেষণা কেন্দ্রিক শিক্ষার দিকে মনোনিবেশ করেছে।</a:t>
            </a: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  <a:cs typeface="Vrinda" panose="020B0502040204020203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তবে মূলত করোনা মহামারির কারণে ইন্টারনেটের গুরুত্বটা ব্যাপকভাবে বৃদ্ধি পেয়েছে। করোনার কারণে প্রায় ২ বছর ধরে শিক্ষা প্রতিষ্ঠান বন্ধ। তবুও কিন্তু শিক্ষাদান থেমে থাকেনি। ইন্টারনেটের মাধ্যমে ভার্চুয়াল পদ্ধতিতে চলছে পাঠদানের নিয়মিত মহড়া।</a:t>
            </a: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  <a:cs typeface="Vrinda" panose="020B0502040204020203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বর্তমানে প্রায় প্রতিটি শিক্ষাঙ্গনেই ভার্চুয়াল পদ্ধতিতে ক্লাস হচ্ছে। শিক্ষার্থীরা নিজেদের বাড়িতে বসেই কম্পিউটার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,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ল্যাপটপ এবং মোবাইলের মাধ্যমে ভার্চুয়াল ক্লাস গুলোতে জয়েন করতে পারছে। এটা মূলত ইন্টারনেটের অগ্রগতির কারণেই সম্ভব হয়েছে।</a:t>
            </a: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  <a:cs typeface="Vrinda" panose="020B0502040204020203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করোনা মহামারিতে যদি ইন্টারনেট এর ব্যবহার না করা হতো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,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তবে হয়ত শিক্ষার্থীদের পড়াশোনা পুরোপুরিভাবে বন্ধ হয়ে যেতো। যা ছাত্র সমাজের মাঝে খুবই ভয়ঙ্কর প্রভাব ফেলতো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!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করোনার আগেই 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Facebook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এবং 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YouTube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সহ অনলাইনে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  <a:hlinkClick r:id="rId3"/>
              </a:rPr>
              <a:t>ভিডিও টিউটোরিয়াল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 ভিত্তিক বিভিন্ন ধরণের শিক্ষাদানের প্লাটফর্ম তৈরি হয়েছে। তাছাড়া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,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ই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-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লার্নিং ওয়েবসাইট এবং এপ্লিকেশনও ছিল।</a:t>
            </a: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  <a:cs typeface="Vrinda" panose="020B0502040204020203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সমীক্ষায় দেখা গেছে যে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,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করোনার লকডাউনের কারণে এই সমস্ত অনলাইন ভিত্তিক শিক্ষাদানের প্ল্যাটফর্মের দিকে শিক্ষক 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-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শিক্ষার্থীরা এমন ভাবে ঝুঁকছে যে</a:t>
            </a:r>
            <a:r>
              <a:rPr kumimoji="0" lang="en-US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, </a:t>
            </a: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ইন্টারনেটের ইতিহাসে আগে তা কখনই ঘটেনি।</a:t>
            </a: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  <a:cs typeface="Vrinda" panose="020B0502040204020203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bn-IN" altLang="en-US" sz="12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/>
                <a:cs typeface="Vrinda" panose="020B0502040204020203" pitchFamily="34" charset="0"/>
              </a:rPr>
              <a:t>শিক্ষায় ইন্টারনেটের ব্যবহার মূলত শিক্ষার্থীদের মাঝে প্রগতিশীলতা ও দ্রুততা এনে দিয়েছে। বর্তমানে প্রায় প্রত্যেক শিক্ষার্থীদের শিক্ষা জীবনে ইন্টারনেটের প্রভাব তুমুলভাবে বিস্তার করছে।</a:t>
            </a:r>
            <a:endParaRPr kumimoji="0" lang="en-US" altLang="en-US" sz="125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F7C2D4-06CF-2548-4E5A-0F098A3056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100585" y="6054430"/>
            <a:ext cx="11996928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9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92992E54-D1E5-9414-4EDE-33F7C83183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9A2033C-F183-A581-A945-A386D94E9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193" y="510497"/>
            <a:ext cx="8596668" cy="1320800"/>
          </a:xfrm>
          <a:prstGeom prst="rect">
            <a:avLst/>
          </a:prstGeom>
          <a:solidFill>
            <a:srgbClr val="FF0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rgbClr val="00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dirty="0">
                <a:solidFill>
                  <a:srgbClr val="00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solidFill>
                <a:srgbClr val="0066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0C784FFE-D641-E1D0-094F-F23BFE2B0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8304" y="2648712"/>
            <a:ext cx="7257288" cy="1722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847EC7-7B93-6D47-5E42-76E00248427A}"/>
              </a:ext>
            </a:extLst>
          </p:cNvPr>
          <p:cNvSpPr/>
          <p:nvPr/>
        </p:nvSpPr>
        <p:spPr>
          <a:xfrm>
            <a:off x="6752844" y="4503484"/>
            <a:ext cx="2825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800" b="1" dirty="0">
                <a:solidFill>
                  <a:schemeClr val="bg1"/>
                </a:solidFill>
                <a:highlight>
                  <a:srgbClr val="0000FF"/>
                </a:highlight>
              </a:rPr>
              <a:t>সময়:</a:t>
            </a:r>
            <a:r>
              <a:rPr lang="as-IN" sz="2800" dirty="0">
                <a:solidFill>
                  <a:schemeClr val="bg1"/>
                </a:solidFill>
                <a:highlight>
                  <a:srgbClr val="0000FF"/>
                </a:highlight>
              </a:rPr>
              <a:t> ০৫ মিনিট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87073E-AB59-3FD3-6437-0D0EFAC20C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1440" y="6054430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9071" y="640080"/>
            <a:ext cx="6961909" cy="1143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B59E1D7-7E30-4E5F-6C38-058CBE5F84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4605" y="2990088"/>
            <a:ext cx="4913980" cy="1733518"/>
          </a:xfrm>
          <a:prstGeom prst="snip2DiagRect">
            <a:avLst/>
          </a:prstGeom>
          <a:solidFill>
            <a:srgbClr val="FFC000"/>
          </a:solidFill>
          <a:ln w="88900" cap="sq">
            <a:solidFill>
              <a:schemeClr val="accent4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98A8E60E-26BF-7F37-9FAA-499A3FF1F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7632" y="3035808"/>
            <a:ext cx="4767072" cy="1676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28B84A03-41EA-9727-658F-8BA5981EE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AE9FAF-FFD2-881C-EB76-86DAC369D1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1440" y="6054430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4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B35DD023-575A-06F4-CEB7-287AADD827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D82AF675-A9E3-574E-09F6-8BF56711C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9776" y="527304"/>
            <a:ext cx="4572000" cy="762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66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3AFE4A5-83B6-8512-0275-E5C91E2967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5175" y="2657888"/>
            <a:ext cx="2994661" cy="1990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D500FDBB-BD3B-DD67-D689-3BFAB8E2F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51238" y="2653538"/>
            <a:ext cx="2995866" cy="1990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0EF1E92A-068E-2AC6-644B-E0A26E05C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38506" y="2569511"/>
            <a:ext cx="3176334" cy="1995075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0000"/>
          </a:solidFill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8D05D2-EE7C-E9BE-1C2F-424CB35DA8F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1440" y="6054430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1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7D464AA8-5D37-7D46-AB60-302C2FF6DA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06FD53A8-9359-9908-E117-496CE64CC628}"/>
              </a:ext>
            </a:extLst>
          </p:cNvPr>
          <p:cNvSpPr txBox="1">
            <a:spLocks/>
          </p:cNvSpPr>
          <p:nvPr/>
        </p:nvSpPr>
        <p:spPr>
          <a:xfrm>
            <a:off x="677334" y="516955"/>
            <a:ext cx="8658161" cy="1257300"/>
          </a:xfrm>
          <a:prstGeom prst="rect">
            <a:avLst/>
          </a:prstGeom>
          <a:noFill/>
          <a:ln w="76200" cap="rnd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0070C0"/>
                </a:solidFill>
                <a:latin typeface="Nikosh ban"/>
              </a:rPr>
              <a:t> দলগত কাজ</a:t>
            </a:r>
            <a:r>
              <a:rPr lang="bn-IN" sz="4400" b="1">
                <a:solidFill>
                  <a:srgbClr val="0070C0"/>
                </a:solidFill>
                <a:latin typeface="Nikosh ban"/>
              </a:rPr>
              <a:t> </a:t>
            </a:r>
            <a:endParaRPr lang="en-US" sz="4400" b="1" dirty="0">
              <a:solidFill>
                <a:srgbClr val="0070C0"/>
              </a:solidFill>
              <a:latin typeface="Nikosh b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A7F68B-AD7F-545A-4AFC-7FAFF097A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96" y="2275332"/>
            <a:ext cx="1409700" cy="1153668"/>
          </a:xfrm>
          <a:prstGeom prst="rect">
            <a:avLst/>
          </a:prstGeom>
          <a:ln>
            <a:noFill/>
          </a:ln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5E5E7434-62A9-2904-9D0B-849DF58CAC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10305" y="3760470"/>
            <a:ext cx="4029075" cy="1676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15B64D78-FA3F-333D-7990-05D8BA818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13409" y="3760470"/>
            <a:ext cx="4422614" cy="1676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5CA545-6142-4DC4-F981-261C9EE36F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1440" y="6054430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5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6C82B1C0-9D63-1D31-CAF4-4860FC4D79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6A4B9095-C746-C1D0-69D9-72EF52C75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0696" y="435638"/>
            <a:ext cx="4419600" cy="76200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D6915E5-74F2-C26C-1A75-2DAC947A49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91747"/>
            <a:ext cx="4836573" cy="2341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10EC48-2407-4781-F643-D65DB300A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58786" y="2291745"/>
            <a:ext cx="4042413" cy="23417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801847-40D9-128A-2E14-3A0CBDD44A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1440" y="6054430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E9D18D84-7D79-94E5-25D4-8678150DD4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901C0-E404-CB33-414D-FA7C68E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2840" y="411480"/>
            <a:ext cx="3733800" cy="76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38AB024-E8DF-2BDE-B9A9-3EF78EC41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368" y="2276856"/>
            <a:ext cx="4907280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CE5D52-8CFA-E328-D0B0-0A3AE1A2F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4291" y="2276856"/>
            <a:ext cx="4273797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706E5B-4C85-A20C-92D3-48E5E53C78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1440" y="6054430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5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0866F4C-BB6F-FD49-CE3D-4A3A7D6F2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5352" y="725424"/>
            <a:ext cx="5257800" cy="609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rame 2">
            <a:extLst>
              <a:ext uri="{FF2B5EF4-FFF2-40B4-BE49-F238E27FC236}">
                <a16:creationId xmlns:a16="http://schemas.microsoft.com/office/drawing/2014/main" id="{AB0A6ABE-EEC8-F9DD-D984-CAAC98F17D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3090B0-918D-3A64-BF4C-CC3712D99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" y="2316480"/>
            <a:ext cx="8634984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33CC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1F3E20-E59E-1301-DB84-81D10CE0D2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1440" y="6054430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3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FE7A0B9-93C6-59AE-C95C-B9FC76A13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9816" y="472440"/>
            <a:ext cx="4114800" cy="685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99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08BAA53-AF86-BFEC-0F86-858742FF3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368" y="2261616"/>
            <a:ext cx="4770120" cy="2514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FF9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25D3EF-B00C-6D8E-5AF1-C3D68A38D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2976" y="2261616"/>
            <a:ext cx="4480560" cy="2514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FF9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id="{303614E0-8394-B326-107E-75F2FD1931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BE2235-21E2-E876-2FBD-8B2A9A090B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1440" y="6054430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0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14CE939-C6E2-4464-61D6-AA5652EE7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9816" y="557784"/>
            <a:ext cx="4126992" cy="9387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66FF3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0A9082BE-7CD0-8274-B097-300B79EA4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368" y="2590800"/>
            <a:ext cx="2959608" cy="1752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CC6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9984E2A1-24BA-69C9-BF3D-438244F91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86367" y="2552700"/>
            <a:ext cx="2959608" cy="17525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CC6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A15B649-89FC-5F6F-BBAC-315B9676F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94398" y="2481072"/>
            <a:ext cx="2959608" cy="1752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CC6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ACBAFCBE-6FBE-E629-A4E3-83DC59E7D3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B390C7-6DDF-CF42-7ED3-95882F6DFB0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2964" y="6057478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6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96D1075-1846-5161-1963-87AE4FF01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4952" y="630936"/>
            <a:ext cx="4267200" cy="795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900CC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rame 2">
            <a:extLst>
              <a:ext uri="{FF2B5EF4-FFF2-40B4-BE49-F238E27FC236}">
                <a16:creationId xmlns:a16="http://schemas.microsoft.com/office/drawing/2014/main" id="{34269D67-EE82-DED4-997C-CDFC59C7AF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2DC86F-6105-4F8D-4EE1-1D5C8EB3F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3464" y="2057400"/>
            <a:ext cx="4672584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CC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78D45-4B12-8EFA-E519-0C20037D54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39" y="2057400"/>
            <a:ext cx="4498849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CC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4B5C13-9F89-258A-F77E-69A648682C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2964" y="6050409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7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F21F8DC9-9352-AB27-5BE4-D1F1626C4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90088" y="636888"/>
            <a:ext cx="3965448" cy="1179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Frame 3">
            <a:extLst>
              <a:ext uri="{FF2B5EF4-FFF2-40B4-BE49-F238E27FC236}">
                <a16:creationId xmlns:a16="http://schemas.microsoft.com/office/drawing/2014/main" id="{10E18E73-3839-D2B2-4161-A7FF2060D6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873D2-EFEB-807E-3A16-C270227F6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842044"/>
            <a:ext cx="7696200" cy="1140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দুটি সার্চ ইঞ্জিনের নাম বলো।</a:t>
            </a:r>
            <a:endParaRPr lang="en-US" sz="2400" b="1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612141C-58CC-E092-A7C9-AE40DCE57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912" y="2551516"/>
            <a:ext cx="7696200" cy="2862322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 পূর্ণরূপ কী</a:t>
            </a: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কী কাজে ব্যবহৃত হয়</a:t>
            </a: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প্রথম ওয়েব ব্রাউজার কে তৈরি করেন</a:t>
            </a: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গুগল ক্রোম কী ধরনের সফটওয়্যার</a:t>
            </a: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342900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দুটি সার্চ ইঞ্জিনের নাম বলো।</a:t>
            </a:r>
            <a:endParaRPr lang="en-US" sz="2400" b="1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AD6CEF-AB3C-DBA8-16DC-7159F343DB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2964" y="6057727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2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132A62F2-B549-B528-4AA5-036806894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15A52-5B48-F092-E265-4439C634DFF1}"/>
              </a:ext>
            </a:extLst>
          </p:cNvPr>
          <p:cNvSpPr/>
          <p:nvPr/>
        </p:nvSpPr>
        <p:spPr>
          <a:xfrm>
            <a:off x="3331698" y="828480"/>
            <a:ext cx="5528603" cy="111134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000" b="1" dirty="0" err="1">
                <a:solidFill>
                  <a:schemeClr val="tx1"/>
                </a:solidFill>
                <a:latin typeface="NikoshBAN" panose="02000000000000000000"/>
              </a:rPr>
              <a:t>বাড়ির</a:t>
            </a:r>
            <a:r>
              <a:rPr lang="en-US" sz="50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US" sz="5000" b="1" dirty="0" err="1">
                <a:solidFill>
                  <a:schemeClr val="tx1"/>
                </a:solidFill>
                <a:latin typeface="NikoshBAN" panose="02000000000000000000"/>
              </a:rPr>
              <a:t>কাজ</a:t>
            </a:r>
            <a:endParaRPr lang="en-US" sz="5000" b="1" dirty="0">
              <a:solidFill>
                <a:schemeClr val="tx1"/>
              </a:solidFill>
              <a:latin typeface="NikoshBAN" panose="02000000000000000000"/>
            </a:endParaRPr>
          </a:p>
        </p:txBody>
      </p:sp>
      <p:pic>
        <p:nvPicPr>
          <p:cNvPr id="4" name="Picture 3" descr="Slide Picture 2.jpg">
            <a:extLst>
              <a:ext uri="{FF2B5EF4-FFF2-40B4-BE49-F238E27FC236}">
                <a16:creationId xmlns:a16="http://schemas.microsoft.com/office/drawing/2014/main" id="{D3712CD2-5DF9-B04C-0524-9B8C5D30F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8" y="828480"/>
            <a:ext cx="2946488" cy="18412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A1EA60-1005-AEF9-FE4C-7AF3DFD28621}"/>
              </a:ext>
            </a:extLst>
          </p:cNvPr>
          <p:cNvSpPr/>
          <p:nvPr/>
        </p:nvSpPr>
        <p:spPr>
          <a:xfrm>
            <a:off x="120668" y="3556890"/>
            <a:ext cx="10021824" cy="954107"/>
          </a:xfrm>
          <a:prstGeom prst="rect">
            <a:avLst/>
          </a:prstGeom>
          <a:solidFill>
            <a:srgbClr val="CCCC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"ইন্টারনেট ও সার্চ ইঞ্জিন ছাড়া বর্তমান শিক্ষা ব্যবস্থা অচল“</a:t>
            </a:r>
            <a:endParaRPr lang="en-US" sz="2800" b="1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sz="28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এই বিষয়ের পক্ষে তোমার মতামত ১০টি বাক্যে লিখে আনবে।</a:t>
            </a:r>
            <a:endParaRPr lang="en-US" sz="2800" b="1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B42302-E074-1BF5-8393-6E10C32CED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2964" y="6050409"/>
            <a:ext cx="12006071" cy="71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9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F87C69FF-4094-764F-5DC4-53E820C321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781848-7CC5-3F42-5A18-80C205A2C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" y="201168"/>
            <a:ext cx="8970264" cy="60533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59F644-2599-7118-BF84-3E315AE4CF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8"/>
          <a:stretch/>
        </p:blipFill>
        <p:spPr>
          <a:xfrm>
            <a:off x="91440" y="6054430"/>
            <a:ext cx="12006071" cy="712130"/>
          </a:xfrm>
          <a:prstGeom prst="rect">
            <a:avLst/>
          </a:prstGeom>
        </p:spPr>
      </p:pic>
      <p:pic>
        <p:nvPicPr>
          <p:cNvPr id="5" name="tera-honay-laga-hon-28-15126-66777">
            <a:hlinkClick r:id="" action="ppaction://media"/>
            <a:extLst>
              <a:ext uri="{FF2B5EF4-FFF2-40B4-BE49-F238E27FC236}">
                <a16:creationId xmlns:a16="http://schemas.microsoft.com/office/drawing/2014/main" id="{D71F2BDB-1E75-5AEC-02F5-6BEE4E63B5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8016" y="21840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4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398</TotalTime>
  <Words>491</Words>
  <Application>Microsoft Office PowerPoint</Application>
  <PresentationFormat>Widescreen</PresentationFormat>
  <Paragraphs>69</Paragraphs>
  <Slides>19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Nikosh</vt:lpstr>
      <vt:lpstr>Nikosh ban</vt:lpstr>
      <vt:lpstr>NikoshBAN</vt:lpstr>
      <vt:lpstr>SutonnyMJ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RIPON cHAKRABORTY</dc:creator>
  <cp:lastModifiedBy>Gunohar Sadek Mollik</cp:lastModifiedBy>
  <cp:revision>300</cp:revision>
  <dcterms:created xsi:type="dcterms:W3CDTF">2025-06-20T15:59:49Z</dcterms:created>
  <dcterms:modified xsi:type="dcterms:W3CDTF">2026-09-07T00:55:12Z</dcterms:modified>
</cp:coreProperties>
</file>