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55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27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98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050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06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9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32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3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285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09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FBEA5-D5F8-4031-BC50-F308CF4A5A1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71433-03FB-46D5-A7FD-9E4BA21EA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671" y="163774"/>
            <a:ext cx="11245755" cy="3318894"/>
          </a:xfrm>
        </p:spPr>
        <p:txBody>
          <a:bodyPr>
            <a:normAutofit fontScale="90000"/>
          </a:bodyPr>
          <a:lstStyle/>
          <a:p>
            <a:r>
              <a:rPr lang="en-US" sz="7200" dirty="0" err="1" smtClean="0">
                <a:solidFill>
                  <a:srgbClr val="00B050"/>
                </a:solidFill>
              </a:rPr>
              <a:t>পাঠ</a:t>
            </a:r>
            <a:r>
              <a:rPr lang="en-US" sz="7200" dirty="0" smtClean="0">
                <a:solidFill>
                  <a:srgbClr val="00B050"/>
                </a:solidFill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</a:rPr>
              <a:t>পরিচিতি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5300" dirty="0" smtClean="0"/>
              <a:t>৬ষ্ঠ </a:t>
            </a:r>
            <a:r>
              <a:rPr lang="en-US" sz="5300" dirty="0" err="1" smtClean="0"/>
              <a:t>শ্রেনী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err="1" smtClean="0"/>
              <a:t>অধ্যায়ঃ</a:t>
            </a:r>
            <a:r>
              <a:rPr lang="en-US" dirty="0" smtClean="0"/>
              <a:t> </a:t>
            </a:r>
            <a:r>
              <a:rPr lang="en-US" dirty="0" err="1" smtClean="0"/>
              <a:t>ত্রয়োদশ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পাঠ-৩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7671" y="3602037"/>
            <a:ext cx="11068335" cy="2757819"/>
          </a:xfrm>
        </p:spPr>
        <p:txBody>
          <a:bodyPr>
            <a:normAutofit/>
          </a:bodyPr>
          <a:lstStyle/>
          <a:p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</a:rPr>
              <a:t>বিষয়ঃ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</a:rPr>
              <a:t>আমিষ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</a:rPr>
              <a:t>বা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</a:rPr>
              <a:t>প্রোটিন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</a:rPr>
              <a:t>জাতীয়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</a:rPr>
              <a:t>খাদ্য</a:t>
            </a:r>
            <a:endParaRPr lang="en-US" sz="8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8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067" y="928048"/>
            <a:ext cx="11368585" cy="1872232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accent6"/>
                </a:solidFill>
              </a:rPr>
              <a:t>শিক্ষকের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নামঃ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পরিতোষ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কুমার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পি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কে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, এ 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উচ্চ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বিদ্যালয়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9778" y="3548418"/>
            <a:ext cx="11191164" cy="2088108"/>
          </a:xfrm>
        </p:spPr>
        <p:txBody>
          <a:bodyPr/>
          <a:lstStyle/>
          <a:p>
            <a:r>
              <a:rPr lang="en-US" sz="8000" dirty="0" err="1" smtClean="0">
                <a:solidFill>
                  <a:schemeClr val="accent5"/>
                </a:solidFill>
              </a:rPr>
              <a:t>সহকারি</a:t>
            </a:r>
            <a:r>
              <a:rPr lang="en-US" sz="8000" dirty="0" smtClean="0">
                <a:solidFill>
                  <a:schemeClr val="accent5"/>
                </a:solidFill>
              </a:rPr>
              <a:t> </a:t>
            </a:r>
            <a:r>
              <a:rPr lang="en-US" sz="8000" dirty="0" err="1" smtClean="0">
                <a:solidFill>
                  <a:schemeClr val="accent5"/>
                </a:solidFill>
              </a:rPr>
              <a:t>শিক্ষক</a:t>
            </a:r>
            <a:r>
              <a:rPr lang="en-US" sz="8000" dirty="0" smtClean="0">
                <a:solidFill>
                  <a:schemeClr val="accent5"/>
                </a:solidFill>
              </a:rPr>
              <a:t> ( </a:t>
            </a:r>
            <a:r>
              <a:rPr lang="en-US" sz="8000" dirty="0" err="1" smtClean="0">
                <a:solidFill>
                  <a:schemeClr val="accent5"/>
                </a:solidFill>
              </a:rPr>
              <a:t>বিজ্ঞান</a:t>
            </a:r>
            <a:r>
              <a:rPr lang="en-US" sz="8000" dirty="0" smtClean="0">
                <a:solidFill>
                  <a:schemeClr val="accent5"/>
                </a:solidFill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06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364" y="168257"/>
            <a:ext cx="11095630" cy="1571981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solidFill>
                  <a:schemeClr val="accent6"/>
                </a:solidFill>
              </a:rPr>
              <a:t>আজকের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পাঠে</a:t>
            </a:r>
            <a:r>
              <a:rPr lang="en-US" sz="4800" dirty="0" smtClean="0">
                <a:solidFill>
                  <a:schemeClr val="accent6"/>
                </a:solidFill>
              </a:rPr>
              <a:t/>
            </a:r>
            <a:br>
              <a:rPr lang="en-US" sz="4800" dirty="0" smtClean="0">
                <a:solidFill>
                  <a:schemeClr val="accent6"/>
                </a:solidFill>
              </a:rPr>
            </a:br>
            <a:r>
              <a:rPr lang="en-US" sz="4800" dirty="0" err="1" smtClean="0">
                <a:solidFill>
                  <a:schemeClr val="accent6"/>
                </a:solidFill>
              </a:rPr>
              <a:t>স্বাগতম</a:t>
            </a:r>
            <a:endParaRPr lang="en-US" sz="4800" dirty="0">
              <a:solidFill>
                <a:schemeClr val="accent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952" y="3593367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710" y="1740238"/>
            <a:ext cx="9577317" cy="48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19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5480" y="395785"/>
            <a:ext cx="11041039" cy="18288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/>
              <a:t/>
            </a:r>
            <a:br>
              <a:rPr lang="en-US" sz="4800" dirty="0"/>
            </a:br>
            <a:r>
              <a:rPr lang="en-US" sz="4800" dirty="0" smtClean="0">
                <a:solidFill>
                  <a:schemeClr val="accent6"/>
                </a:solidFill>
              </a:rPr>
              <a:t/>
            </a:r>
            <a:br>
              <a:rPr lang="en-US" sz="4800" dirty="0" smtClean="0">
                <a:solidFill>
                  <a:schemeClr val="accent6"/>
                </a:solidFill>
              </a:rPr>
            </a:br>
            <a:r>
              <a:rPr lang="en-US" sz="4800" dirty="0" err="1" smtClean="0">
                <a:solidFill>
                  <a:schemeClr val="accent6"/>
                </a:solidFill>
              </a:rPr>
              <a:t>এসো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এবার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আমিষ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বা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প্রোটিন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জাতীয়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br>
              <a:rPr lang="en-US" sz="4800" dirty="0" smtClean="0">
                <a:solidFill>
                  <a:schemeClr val="accent6"/>
                </a:solidFill>
              </a:rPr>
            </a:br>
            <a:r>
              <a:rPr lang="as-IN" sz="4800" dirty="0" smtClean="0">
                <a:solidFill>
                  <a:schemeClr val="accent6"/>
                </a:solidFill>
              </a:rPr>
              <a:t>প্রধান খাবারগুলো</a:t>
            </a:r>
            <a:r>
              <a:rPr lang="en-US" sz="4800" dirty="0" smtClean="0">
                <a:solidFill>
                  <a:schemeClr val="accent6"/>
                </a:solidFill>
              </a:rPr>
              <a:t>র </a:t>
            </a:r>
            <a:r>
              <a:rPr lang="en-US" sz="4800" dirty="0" err="1" smtClean="0">
                <a:solidFill>
                  <a:schemeClr val="accent6"/>
                </a:solidFill>
              </a:rPr>
              <a:t>নাম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জেনে</a:t>
            </a:r>
            <a:r>
              <a:rPr lang="en-US" sz="4800" dirty="0" smtClean="0">
                <a:solidFill>
                  <a:schemeClr val="accent6"/>
                </a:solidFill>
              </a:rPr>
              <a:t> </a:t>
            </a:r>
            <a:r>
              <a:rPr lang="en-US" sz="4800" dirty="0" err="1" smtClean="0">
                <a:solidFill>
                  <a:schemeClr val="accent6"/>
                </a:solidFill>
              </a:rPr>
              <a:t>নিই</a:t>
            </a:r>
            <a:r>
              <a:rPr lang="as-IN" dirty="0" smtClean="0">
                <a:solidFill>
                  <a:schemeClr val="accent6"/>
                </a:solidFill>
              </a:rPr>
              <a:t>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6037" y="2361064"/>
            <a:ext cx="10508776" cy="3411940"/>
          </a:xfrm>
        </p:spPr>
        <p:txBody>
          <a:bodyPr>
            <a:noAutofit/>
          </a:bodyPr>
          <a:lstStyle/>
          <a:p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প্রাণিজ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আমিষ</a:t>
            </a:r>
            <a:endParaRPr lang="en-US" sz="4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মাছ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মাংস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ডিম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দুধ,পনির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মাখন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4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দই</a:t>
            </a: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উদ্ভিজ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আমিষ</a:t>
            </a:r>
            <a:endParaRPr lang="en-US" sz="44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4400" dirty="0" err="1" smtClean="0">
                <a:solidFill>
                  <a:srgbClr val="00B050"/>
                </a:solidFill>
              </a:rPr>
              <a:t>ডাল</a:t>
            </a:r>
            <a:r>
              <a:rPr lang="en-US" sz="4400" dirty="0" smtClean="0">
                <a:solidFill>
                  <a:srgbClr val="00B050"/>
                </a:solidFill>
              </a:rPr>
              <a:t>, </a:t>
            </a:r>
            <a:r>
              <a:rPr lang="en-US" sz="4400" dirty="0" err="1" smtClean="0">
                <a:solidFill>
                  <a:srgbClr val="00B050"/>
                </a:solidFill>
              </a:rPr>
              <a:t>শিমের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বীজ</a:t>
            </a:r>
            <a:r>
              <a:rPr lang="en-US" sz="4400" dirty="0" smtClean="0">
                <a:solidFill>
                  <a:srgbClr val="00B050"/>
                </a:solidFill>
              </a:rPr>
              <a:t>, </a:t>
            </a:r>
            <a:r>
              <a:rPr lang="en-US" sz="4400" dirty="0" err="1" smtClean="0">
                <a:solidFill>
                  <a:srgbClr val="00B050"/>
                </a:solidFill>
              </a:rPr>
              <a:t>বাদাম</a:t>
            </a:r>
            <a:r>
              <a:rPr lang="en-US" sz="4400" dirty="0" smtClean="0">
                <a:solidFill>
                  <a:srgbClr val="00B050"/>
                </a:solidFill>
              </a:rPr>
              <a:t>, </a:t>
            </a:r>
            <a:r>
              <a:rPr lang="en-US" sz="4400" dirty="0" err="1" smtClean="0">
                <a:solidFill>
                  <a:srgbClr val="00B050"/>
                </a:solidFill>
              </a:rPr>
              <a:t>বরবটির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বীজ</a:t>
            </a:r>
            <a:r>
              <a:rPr lang="en-US" sz="4400" dirty="0" smtClean="0">
                <a:solidFill>
                  <a:srgbClr val="00B050"/>
                </a:solidFill>
              </a:rPr>
              <a:t>, </a:t>
            </a:r>
            <a:r>
              <a:rPr lang="en-US" sz="4400" dirty="0" err="1" smtClean="0">
                <a:solidFill>
                  <a:srgbClr val="00B050"/>
                </a:solidFill>
              </a:rPr>
              <a:t>মটর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সুটি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ইত্যাদি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158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0782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7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70" y="251743"/>
            <a:ext cx="3104864" cy="29970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179" y="251742"/>
            <a:ext cx="3706006" cy="33235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625" y="251742"/>
            <a:ext cx="4012848" cy="29970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93" y="3378957"/>
            <a:ext cx="3016386" cy="3028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617" y="3656405"/>
            <a:ext cx="3270323" cy="27507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624" y="3505560"/>
            <a:ext cx="4012848" cy="29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96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4716"/>
            <a:ext cx="9144000" cy="2117891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solidFill>
                  <a:srgbClr val="00B050"/>
                </a:solidFill>
              </a:rPr>
              <a:t>একক</a:t>
            </a:r>
            <a:r>
              <a:rPr lang="en-US" sz="7200" dirty="0" smtClean="0">
                <a:solidFill>
                  <a:srgbClr val="00B050"/>
                </a:solidFill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</a:rPr>
              <a:t>কাজ</a:t>
            </a:r>
            <a:r>
              <a:rPr lang="en-US" sz="5400" dirty="0" smtClean="0">
                <a:solidFill>
                  <a:srgbClr val="00B050"/>
                </a:solidFill>
              </a:rPr>
              <a:t/>
            </a:r>
            <a:br>
              <a:rPr lang="en-US" sz="5400" dirty="0" smtClean="0">
                <a:solidFill>
                  <a:srgbClr val="00B050"/>
                </a:solidFill>
              </a:rPr>
            </a:br>
            <a:r>
              <a:rPr lang="en-US" sz="5400" dirty="0" err="1" smtClean="0">
                <a:solidFill>
                  <a:srgbClr val="00B050"/>
                </a:solidFill>
              </a:rPr>
              <a:t>মৌখিক</a:t>
            </a:r>
            <a:r>
              <a:rPr lang="en-US" sz="5400" dirty="0" smtClean="0">
                <a:solidFill>
                  <a:srgbClr val="00B050"/>
                </a:solidFill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</a:rPr>
              <a:t>প্রশ্ন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968" y="2593075"/>
            <a:ext cx="11245754" cy="3302758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</a:rPr>
              <a:t>চিত্রে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</a:rPr>
              <a:t>দেখানো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</a:rPr>
              <a:t>উদ্ভিজ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</a:rPr>
              <a:t>আমিষ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</a:rPr>
              <a:t>বা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</a:rPr>
              <a:t>প্রোটিন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6">
                    <a:lumMod val="50000"/>
                  </a:schemeClr>
                </a:solidFill>
              </a:rPr>
              <a:t>জাতীয়</a:t>
            </a:r>
            <a:r>
              <a:rPr lang="en-US" sz="54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1050" dirty="0" smtClean="0">
                <a:solidFill>
                  <a:schemeClr val="accent6">
                    <a:lumMod val="50000"/>
                  </a:schemeClr>
                </a:solidFill>
              </a:rPr>
              <a:t>[</a:t>
            </a:r>
            <a:endParaRPr lang="en-US" sz="48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as-IN" sz="4800" dirty="0" smtClean="0">
                <a:solidFill>
                  <a:schemeClr val="accent6">
                    <a:lumMod val="50000"/>
                  </a:schemeClr>
                </a:solidFill>
              </a:rPr>
              <a:t>খাবারগুলো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র </a:t>
            </a:r>
            <a:r>
              <a:rPr lang="en-US" sz="4800" dirty="0" err="1" smtClean="0">
                <a:solidFill>
                  <a:schemeClr val="accent6">
                    <a:lumMod val="50000"/>
                  </a:schemeClr>
                </a:solidFill>
              </a:rPr>
              <a:t>নাম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6">
                    <a:lumMod val="50000"/>
                  </a:schemeClr>
                </a:solidFill>
              </a:rPr>
              <a:t>কে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6">
                    <a:lumMod val="50000"/>
                  </a:schemeClr>
                </a:solidFill>
              </a:rPr>
              <a:t>বলতে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err="1" smtClean="0">
                <a:solidFill>
                  <a:schemeClr val="accent6">
                    <a:lumMod val="50000"/>
                  </a:schemeClr>
                </a:solidFill>
              </a:rPr>
              <a:t>পারবে</a:t>
            </a:r>
            <a:r>
              <a:rPr lang="en-US" sz="4800" dirty="0" smtClean="0">
                <a:solidFill>
                  <a:schemeClr val="accent6">
                    <a:lumMod val="50000"/>
                  </a:schemeClr>
                </a:solidFill>
              </a:rPr>
              <a:t>?</a:t>
            </a:r>
            <a:r>
              <a:rPr lang="as-IN" sz="48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434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389" y="382136"/>
            <a:ext cx="10604310" cy="1558333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আমিষ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বা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প্রোটিন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জাতীয়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</a:rPr>
              <a:t>খাদ্যের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as-IN" sz="4000" b="1" dirty="0" smtClean="0">
                <a:solidFill>
                  <a:schemeClr val="accent2">
                    <a:lumMod val="75000"/>
                  </a:schemeClr>
                </a:solidFill>
              </a:rPr>
              <a:t>প্রধান বৈশিষ্ট্যসমূহ</a:t>
            </a: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</a:rPr>
              <a:t> ও </a:t>
            </a:r>
            <a:r>
              <a:rPr lang="en-US" sz="4000" b="1" dirty="0" err="1" smtClean="0">
                <a:solidFill>
                  <a:schemeClr val="accent2">
                    <a:lumMod val="75000"/>
                  </a:schemeClr>
                </a:solidFill>
              </a:rPr>
              <a:t>কাজ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2389" y="1940469"/>
            <a:ext cx="10754436" cy="4064545"/>
          </a:xfrm>
        </p:spPr>
        <p:txBody>
          <a:bodyPr>
            <a:normAutofit lnSpcReduction="10000"/>
          </a:bodyPr>
          <a:lstStyle/>
          <a:p>
            <a:pPr algn="l"/>
            <a:endParaRPr lang="as-IN" sz="3000" b="1" dirty="0" smtClean="0">
              <a:solidFill>
                <a:srgbClr val="00B050"/>
              </a:solidFill>
            </a:endParaRPr>
          </a:p>
          <a:p>
            <a:pPr algn="l"/>
            <a:r>
              <a:rPr lang="en-US" sz="3000" b="1" dirty="0">
                <a:solidFill>
                  <a:srgbClr val="00B050"/>
                </a:solidFill>
              </a:rPr>
              <a:t>১</a:t>
            </a:r>
            <a:r>
              <a:rPr lang="en-US" sz="3000" b="1" dirty="0" smtClean="0">
                <a:solidFill>
                  <a:srgbClr val="00B050"/>
                </a:solidFill>
              </a:rPr>
              <a:t>। </a:t>
            </a:r>
            <a:r>
              <a:rPr lang="as-IN" sz="3000" b="1" dirty="0" smtClean="0">
                <a:solidFill>
                  <a:srgbClr val="00B050"/>
                </a:solidFill>
              </a:rPr>
              <a:t>দেহের বৃদ্ধি ও গঠনে সাহায্য করে।</a:t>
            </a:r>
            <a:r>
              <a:rPr lang="as-IN" sz="3000" dirty="0" smtClean="0">
                <a:solidFill>
                  <a:srgbClr val="00B050"/>
                </a:solidFill>
              </a:rPr>
              <a:t> </a:t>
            </a:r>
          </a:p>
          <a:p>
            <a:pPr algn="l"/>
            <a:r>
              <a:rPr lang="en-US" sz="3000" b="1" dirty="0" smtClean="0">
                <a:solidFill>
                  <a:srgbClr val="00B050"/>
                </a:solidFill>
              </a:rPr>
              <a:t>২। </a:t>
            </a:r>
            <a:r>
              <a:rPr lang="as-IN" sz="3000" b="1" dirty="0" smtClean="0">
                <a:solidFill>
                  <a:srgbClr val="00B050"/>
                </a:solidFill>
              </a:rPr>
              <a:t>শরীরের ক্ষয়পূরণ ও কোষ মেরামত করে।</a:t>
            </a:r>
            <a:r>
              <a:rPr lang="as-IN" sz="3000" dirty="0" smtClean="0">
                <a:solidFill>
                  <a:srgbClr val="00B050"/>
                </a:solidFill>
              </a:rPr>
              <a:t> </a:t>
            </a:r>
          </a:p>
          <a:p>
            <a:pPr algn="l"/>
            <a:r>
              <a:rPr lang="en-US" sz="3000" b="1" dirty="0" smtClean="0">
                <a:solidFill>
                  <a:srgbClr val="00B050"/>
                </a:solidFill>
              </a:rPr>
              <a:t>৩। </a:t>
            </a:r>
            <a:r>
              <a:rPr lang="as-IN" sz="3000" b="1" dirty="0" smtClean="0">
                <a:solidFill>
                  <a:srgbClr val="00B050"/>
                </a:solidFill>
              </a:rPr>
              <a:t>পেশি ও টিস্যু গঠনে সাহায্য করে।</a:t>
            </a:r>
            <a:r>
              <a:rPr lang="as-IN" sz="3000" dirty="0" smtClean="0">
                <a:solidFill>
                  <a:srgbClr val="00B050"/>
                </a:solidFill>
              </a:rPr>
              <a:t> </a:t>
            </a:r>
          </a:p>
          <a:p>
            <a:pPr algn="l"/>
            <a:r>
              <a:rPr lang="en-US" sz="3000" b="1" dirty="0" smtClean="0">
                <a:solidFill>
                  <a:srgbClr val="00B050"/>
                </a:solidFill>
              </a:rPr>
              <a:t>৪। </a:t>
            </a:r>
            <a:r>
              <a:rPr lang="as-IN" sz="3000" b="1" dirty="0" smtClean="0">
                <a:solidFill>
                  <a:srgbClr val="00B050"/>
                </a:solidFill>
              </a:rPr>
              <a:t>রোগ প্রতিরোধ ক্ষমতা বাড়াতে সাহায্য করে।</a:t>
            </a:r>
            <a:r>
              <a:rPr lang="as-IN" sz="3000" dirty="0" smtClean="0">
                <a:solidFill>
                  <a:srgbClr val="00B050"/>
                </a:solidFill>
              </a:rPr>
              <a:t> </a:t>
            </a:r>
          </a:p>
          <a:p>
            <a:pPr algn="l"/>
            <a:r>
              <a:rPr lang="en-US" sz="3000" b="1" dirty="0" smtClean="0">
                <a:solidFill>
                  <a:srgbClr val="00B050"/>
                </a:solidFill>
              </a:rPr>
              <a:t>৫। </a:t>
            </a:r>
            <a:r>
              <a:rPr lang="as-IN" sz="3000" b="1" dirty="0" smtClean="0">
                <a:solidFill>
                  <a:srgbClr val="00B050"/>
                </a:solidFill>
              </a:rPr>
              <a:t>দেহে শক্তি জোগাতে সাহায্য করে।</a:t>
            </a:r>
            <a:r>
              <a:rPr lang="as-IN" sz="3000" dirty="0" smtClean="0">
                <a:solidFill>
                  <a:srgbClr val="00B050"/>
                </a:solidFill>
              </a:rPr>
              <a:t> </a:t>
            </a:r>
          </a:p>
          <a:p>
            <a:pPr algn="l"/>
            <a:r>
              <a:rPr lang="en-US" sz="3000" b="1" dirty="0" smtClean="0">
                <a:solidFill>
                  <a:srgbClr val="00B050"/>
                </a:solidFill>
              </a:rPr>
              <a:t>৬। </a:t>
            </a:r>
            <a:r>
              <a:rPr lang="as-IN" sz="3000" b="1" dirty="0" smtClean="0">
                <a:solidFill>
                  <a:srgbClr val="00B050"/>
                </a:solidFill>
              </a:rPr>
              <a:t>শিশু ও কিশোর-কিশোরীদের স্বাভাবিক বৃদ্ধিতে গুরুত্বপূর্ণ ভূমিকা রাখে।</a:t>
            </a:r>
            <a:endParaRPr lang="as-IN" sz="3000" dirty="0" smtClean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1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3486" y="1692323"/>
            <a:ext cx="9144000" cy="1053366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দলগত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কাজ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546" y="3602038"/>
            <a:ext cx="11395881" cy="1079144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আমিষ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বা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প্রোটিন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জাতীয়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dirty="0" err="1" smtClean="0">
                <a:solidFill>
                  <a:schemeClr val="accent1">
                    <a:lumMod val="75000"/>
                  </a:schemeClr>
                </a:solidFill>
              </a:rPr>
              <a:t>খাদ্যের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s-IN" sz="4400" b="1" dirty="0" smtClean="0">
                <a:solidFill>
                  <a:schemeClr val="accent1">
                    <a:lumMod val="75000"/>
                  </a:schemeClr>
                </a:solidFill>
              </a:rPr>
              <a:t>কাজ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400" b="1" dirty="0" err="1" smtClean="0">
                <a:solidFill>
                  <a:schemeClr val="accent1">
                    <a:lumMod val="75000"/>
                  </a:schemeClr>
                </a:solidFill>
              </a:rPr>
              <a:t>লিখ</a:t>
            </a:r>
            <a:r>
              <a:rPr lang="en-US" sz="4400" b="1" dirty="0" smtClean="0">
                <a:solidFill>
                  <a:schemeClr val="accent1">
                    <a:lumMod val="75000"/>
                  </a:schemeClr>
                </a:solidFill>
              </a:rPr>
              <a:t>।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44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1833" y="245660"/>
            <a:ext cx="10495128" cy="145933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dirty="0" err="1" smtClean="0">
                <a:solidFill>
                  <a:schemeClr val="bg2">
                    <a:lumMod val="25000"/>
                  </a:schemeClr>
                </a:solidFill>
              </a:rPr>
              <a:t>চলো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4900" dirty="0" err="1" smtClean="0">
                <a:solidFill>
                  <a:schemeClr val="accent2">
                    <a:lumMod val="75000"/>
                  </a:schemeClr>
                </a:solidFill>
              </a:rPr>
              <a:t>আমিষ</a:t>
            </a:r>
            <a:r>
              <a:rPr lang="en-US" sz="49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900" dirty="0" err="1" smtClean="0">
                <a:solidFill>
                  <a:schemeClr val="accent2">
                    <a:lumMod val="75000"/>
                  </a:schemeClr>
                </a:solidFill>
              </a:rPr>
              <a:t>বা</a:t>
            </a:r>
            <a:r>
              <a:rPr lang="en-US" sz="49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900" dirty="0" err="1" smtClean="0">
                <a:solidFill>
                  <a:schemeClr val="accent2">
                    <a:lumMod val="75000"/>
                  </a:schemeClr>
                </a:solidFill>
              </a:rPr>
              <a:t>প্রোটিন</a:t>
            </a:r>
            <a:r>
              <a:rPr lang="en-US" sz="49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s-IN" sz="4900" b="1" dirty="0" smtClean="0">
                <a:solidFill>
                  <a:srgbClr val="00B050"/>
                </a:solidFill>
              </a:rPr>
              <a:t>চেনার </a:t>
            </a:r>
            <a:r>
              <a:rPr lang="en-US" sz="4900" b="1" dirty="0" err="1" smtClean="0">
                <a:solidFill>
                  <a:srgbClr val="00B050"/>
                </a:solidFill>
              </a:rPr>
              <a:t>জন্য</a:t>
            </a:r>
            <a:r>
              <a:rPr lang="en-US" sz="4900" b="1" dirty="0" smtClean="0">
                <a:solidFill>
                  <a:srgbClr val="00B050"/>
                </a:solidFill>
              </a:rPr>
              <a:t> </a:t>
            </a:r>
            <a:r>
              <a:rPr lang="en-US" sz="4900" b="1" dirty="0" err="1" smtClean="0">
                <a:solidFill>
                  <a:srgbClr val="00B050"/>
                </a:solidFill>
              </a:rPr>
              <a:t>পরিক্ষা</a:t>
            </a:r>
            <a:r>
              <a:rPr lang="en-US" sz="4900" b="1" dirty="0" smtClean="0">
                <a:solidFill>
                  <a:srgbClr val="00B050"/>
                </a:solidFill>
              </a:rPr>
              <a:t> </a:t>
            </a:r>
            <a:r>
              <a:rPr lang="en-US" sz="4900" b="1" dirty="0" err="1" smtClean="0">
                <a:solidFill>
                  <a:srgbClr val="00B050"/>
                </a:solidFill>
              </a:rPr>
              <a:t>করি</a:t>
            </a:r>
            <a:endParaRPr lang="en-US" sz="49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025" y="1883391"/>
            <a:ext cx="11327642" cy="4176215"/>
          </a:xfrm>
        </p:spPr>
        <p:txBody>
          <a:bodyPr>
            <a:normAutofit lnSpcReduction="10000"/>
          </a:bodyPr>
          <a:lstStyle/>
          <a:p>
            <a:r>
              <a:rPr lang="as-IN" sz="3900" b="1" dirty="0" smtClean="0">
                <a:solidFill>
                  <a:schemeClr val="accent2"/>
                </a:solidFill>
              </a:rPr>
              <a:t>ডিম দ্বারা আমিষ চেনার পরীক্ষা</a:t>
            </a:r>
          </a:p>
          <a:p>
            <a:pPr algn="l"/>
            <a:r>
              <a:rPr lang="as-IN" b="1" dirty="0" smtClean="0"/>
              <a:t>উপকরণ:</a:t>
            </a:r>
            <a:r>
              <a:rPr lang="as-IN" dirty="0" smtClean="0"/>
              <a:t> ডিমের সাদা অংশ, সোডিয়াম হাইড্রোক্সাইড দ্রবণ ও কপার সালফেট দ্রবণ।</a:t>
            </a:r>
          </a:p>
          <a:p>
            <a:pPr algn="l"/>
            <a:r>
              <a:rPr lang="as-IN" sz="3200" b="1" dirty="0" smtClean="0">
                <a:solidFill>
                  <a:schemeClr val="accent2"/>
                </a:solidFill>
              </a:rPr>
              <a:t>পদ্ধতি:</a:t>
            </a:r>
            <a:endParaRPr lang="as-IN" sz="3200" dirty="0" smtClean="0">
              <a:solidFill>
                <a:schemeClr val="accent2"/>
              </a:solidFill>
            </a:endParaRPr>
          </a:p>
          <a:p>
            <a:pPr algn="l"/>
            <a:r>
              <a:rPr lang="as-IN" dirty="0" smtClean="0"/>
              <a:t>একটি টেস্টটিউবে সামান্য </a:t>
            </a:r>
            <a:r>
              <a:rPr lang="as-IN" b="1" dirty="0" smtClean="0"/>
              <a:t>ডিমের সাদা অংশ</a:t>
            </a:r>
            <a:r>
              <a:rPr lang="as-IN" dirty="0" smtClean="0"/>
              <a:t> নাও। </a:t>
            </a:r>
          </a:p>
          <a:p>
            <a:pPr algn="l"/>
            <a:r>
              <a:rPr lang="as-IN" dirty="0" smtClean="0"/>
              <a:t>এতে কিছু </a:t>
            </a:r>
            <a:r>
              <a:rPr lang="as-IN" b="1" dirty="0" smtClean="0"/>
              <a:t>সোডিয়াম হাইড্রোক্সাইড</a:t>
            </a:r>
            <a:r>
              <a:rPr lang="as-IN" dirty="0" smtClean="0"/>
              <a:t> যোগ করো। </a:t>
            </a:r>
          </a:p>
          <a:p>
            <a:pPr algn="l"/>
            <a:r>
              <a:rPr lang="as-IN" dirty="0" smtClean="0"/>
              <a:t>এরপর কয়েক ফোঁটা </a:t>
            </a:r>
            <a:r>
              <a:rPr lang="as-IN" b="1" dirty="0" smtClean="0"/>
              <a:t>কপার সালফেট</a:t>
            </a:r>
            <a:r>
              <a:rPr lang="as-IN" dirty="0" smtClean="0"/>
              <a:t> দ্রবণ যোগ করো। </a:t>
            </a:r>
          </a:p>
          <a:p>
            <a:pPr algn="l"/>
            <a:r>
              <a:rPr lang="as-IN" b="1" dirty="0" smtClean="0"/>
              <a:t>পর্যবেক্ষণ:</a:t>
            </a:r>
            <a:r>
              <a:rPr lang="as-IN" dirty="0" smtClean="0"/>
              <a:t> দ্রবণের রং </a:t>
            </a:r>
            <a:r>
              <a:rPr lang="as-IN" b="1" dirty="0" smtClean="0"/>
              <a:t>বেগুনি</a:t>
            </a:r>
            <a:r>
              <a:rPr lang="as-IN" dirty="0" smtClean="0"/>
              <a:t> হয়ে যাবে।</a:t>
            </a:r>
          </a:p>
          <a:p>
            <a:pPr algn="l"/>
            <a:r>
              <a:rPr lang="as-IN" b="1" dirty="0" smtClean="0">
                <a:solidFill>
                  <a:schemeClr val="accent6"/>
                </a:solidFill>
              </a:rPr>
              <a:t>সিদ্ধান্ত:</a:t>
            </a:r>
            <a:r>
              <a:rPr lang="as-IN" dirty="0" smtClean="0">
                <a:solidFill>
                  <a:schemeClr val="accent6"/>
                </a:solidFill>
              </a:rPr>
              <a:t> </a:t>
            </a:r>
            <a:r>
              <a:rPr lang="as-IN" dirty="0" smtClean="0">
                <a:solidFill>
                  <a:srgbClr val="990099"/>
                </a:solidFill>
              </a:rPr>
              <a:t>বেগুনি রং </a:t>
            </a:r>
            <a:r>
              <a:rPr lang="as-IN" dirty="0" smtClean="0"/>
              <a:t>হওয়ায় প্রমাণিত হয় যে </a:t>
            </a:r>
            <a:r>
              <a:rPr lang="as-IN" b="1" dirty="0" smtClean="0"/>
              <a:t>ডিমের সাদা অংশে প্রোটিন বা আমিষ রয়েছে।</a:t>
            </a:r>
            <a:endParaRPr lang="as-IN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07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9033" y="109181"/>
            <a:ext cx="9144000" cy="1476447"/>
          </a:xfrm>
        </p:spPr>
        <p:txBody>
          <a:bodyPr>
            <a:normAutofit/>
          </a:bodyPr>
          <a:lstStyle/>
          <a:p>
            <a:r>
              <a:rPr lang="en-US" sz="7200" dirty="0" smtClean="0">
                <a:solidFill>
                  <a:schemeClr val="accent6"/>
                </a:solidFill>
              </a:rPr>
              <a:t> </a:t>
            </a:r>
            <a:r>
              <a:rPr lang="en-US" sz="7200" dirty="0" err="1" smtClean="0">
                <a:solidFill>
                  <a:schemeClr val="accent6"/>
                </a:solidFill>
              </a:rPr>
              <a:t>ধন্যবাদ</a:t>
            </a:r>
            <a:r>
              <a:rPr lang="en-US" sz="7200" dirty="0" smtClean="0">
                <a:solidFill>
                  <a:schemeClr val="accent6"/>
                </a:solidFill>
              </a:rPr>
              <a:t> </a:t>
            </a:r>
            <a:r>
              <a:rPr lang="en-US" sz="7200" dirty="0" err="1" smtClean="0">
                <a:solidFill>
                  <a:schemeClr val="accent6"/>
                </a:solidFill>
              </a:rPr>
              <a:t>সবাইকে</a:t>
            </a:r>
            <a:endParaRPr lang="en-US" sz="7200" dirty="0">
              <a:solidFill>
                <a:schemeClr val="accent6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8317" y="1487606"/>
            <a:ext cx="7260610" cy="52543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317" y="1555844"/>
            <a:ext cx="7260610" cy="514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246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199</Words>
  <Application>Microsoft Office PowerPoint</Application>
  <PresentationFormat>Widescreen</PresentationFormat>
  <Paragraphs>34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Vrinda</vt:lpstr>
      <vt:lpstr>Office Theme</vt:lpstr>
      <vt:lpstr>পাঠ পরিচিতি ৬ষ্ঠ শ্রেনী অধ্যায়ঃ ত্রয়োদশ পাঠ-৩</vt:lpstr>
      <vt:lpstr>শিক্ষকের নামঃ পরিতোষ কুমার পি, কে, এ  উচ্চ বিদ্যালয়</vt:lpstr>
      <vt:lpstr>আজকের পাঠে স্বাগতম</vt:lpstr>
      <vt:lpstr>   এসো এবার আমিষ বা প্রোটিন জাতীয়  প্রধান খাবারগুলোর নাম জেনে নিই </vt:lpstr>
      <vt:lpstr>PowerPoint Presentation</vt:lpstr>
      <vt:lpstr>PowerPoint Presentation</vt:lpstr>
      <vt:lpstr>একক কাজ মৌখিক প্রশ্ন</vt:lpstr>
      <vt:lpstr>আমিষ বা প্রোটিন জাতীয় খাদ্যের প্রধান বৈশিষ্ট্যসমূহ ও কাজ</vt:lpstr>
      <vt:lpstr>দলগত কাজ</vt:lpstr>
      <vt:lpstr>         চলো  আমিষ বা প্রোটিন চেনার জন্য পরিক্ষা করি</vt:lpstr>
      <vt:lpstr> ধন্যবাদ সবাইকে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পাঠ পরিচিতি ৬ষ্ঠ শ্রেনী অধ্যায়ঃ ত্রয়োদশ পাঠ-৩</dc:title>
  <dc:creator>pc</dc:creator>
  <cp:lastModifiedBy>pc</cp:lastModifiedBy>
  <cp:revision>30</cp:revision>
  <dcterms:created xsi:type="dcterms:W3CDTF">2026-09-06T15:25:46Z</dcterms:created>
  <dcterms:modified xsi:type="dcterms:W3CDTF">2026-09-07T01:38:14Z</dcterms:modified>
</cp:coreProperties>
</file>