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5" r:id="rId2"/>
    <p:sldId id="276" r:id="rId3"/>
    <p:sldId id="281" r:id="rId4"/>
    <p:sldId id="282" r:id="rId5"/>
    <p:sldId id="283" r:id="rId6"/>
    <p:sldId id="284" r:id="rId7"/>
    <p:sldId id="259" r:id="rId8"/>
    <p:sldId id="277" r:id="rId9"/>
    <p:sldId id="258" r:id="rId10"/>
    <p:sldId id="260" r:id="rId11"/>
    <p:sldId id="261" r:id="rId12"/>
    <p:sldId id="278" r:id="rId13"/>
    <p:sldId id="262" r:id="rId14"/>
    <p:sldId id="263" r:id="rId15"/>
    <p:sldId id="264" r:id="rId16"/>
    <p:sldId id="279" r:id="rId17"/>
    <p:sldId id="265" r:id="rId18"/>
    <p:sldId id="266" r:id="rId19"/>
    <p:sldId id="267" r:id="rId20"/>
    <p:sldId id="268" r:id="rId21"/>
    <p:sldId id="269" r:id="rId22"/>
    <p:sldId id="270" r:id="rId23"/>
    <p:sldId id="274" r:id="rId24"/>
    <p:sldId id="271" r:id="rId25"/>
    <p:sldId id="272" r:id="rId26"/>
    <p:sldId id="273" r:id="rId27"/>
    <p:sldId id="28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9457"/>
    <a:srgbClr val="906530"/>
    <a:srgbClr val="8D8F31"/>
    <a:srgbClr val="8E86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60"/>
  </p:normalViewPr>
  <p:slideViewPr>
    <p:cSldViewPr snapToGrid="0">
      <p:cViewPr varScale="1">
        <p:scale>
          <a:sx n="82" d="100"/>
          <a:sy n="82" d="100"/>
        </p:scale>
        <p:origin x="3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E71C4-576C-7725-8A2C-BD17AC2393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1DF0F6-442F-6FE8-6361-C9732754E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CDB730-A3A1-5CDB-05F9-38535C77C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7EC9-A3FB-4192-93B8-77825AE6A7FF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5D5231-9285-B0CE-0FDC-61E2508DC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4D8FC8-1056-858F-8FB6-18D50DBEB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A447-9FFF-438F-A99F-D95AA3E04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3103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C4DC5-B3E1-5BE4-2169-7DF6632D3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B76D0-45A0-DE56-DAD7-FE91CB261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C8DB40-58BC-36C2-2D81-3DA554BFE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7EC9-A3FB-4192-93B8-77825AE6A7FF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E13ED-1859-5C45-DCD6-FF7BD08F4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F4D02-BB1F-D360-37C9-C92C0D5B7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A447-9FFF-438F-A99F-D95AA3E04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6037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E6A2D-1189-235E-C409-81FD0A89E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EEED80-F3F6-96E0-3628-5FE7FA6BE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64E9B4-146C-608F-DE86-88018310D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7EC9-A3FB-4192-93B8-77825AE6A7FF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3890D-A69A-1B55-0EFE-1E101D1BF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F2FE0A-C07D-F630-A6AE-12B37C2D3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A447-9FFF-438F-A99F-D95AA3E04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0686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5BE06-6D56-4740-6A8C-5757856C1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9C6B9-546B-7754-E995-829A92439D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8D6151-BB08-548C-C057-82FBC9DA17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90D6A4-8E40-E65F-BEB4-04E0E735A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7EC9-A3FB-4192-93B8-77825AE6A7FF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5778C3-C01B-490D-2F7E-B22F9EF0A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92612-C491-738D-CE84-E9A113C8B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A447-9FFF-438F-A99F-D95AA3E04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946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5254C-20FF-EB00-5CD8-BD03333F7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BCD4D8-BA4B-3DE4-8680-1CA423D66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C5243E-C50E-179D-1378-A9F8FC719C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2A94C3-E21B-69B5-6B58-670A4BADE7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93371B-10D7-980B-0C8F-F4D077A2A1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E56F96-BB77-FA4D-4A07-0FCABA585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7EC9-A3FB-4192-93B8-77825AE6A7FF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B77362-D323-6E6B-81DD-51E7A53E3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C40124-2362-5282-5587-E8D72928B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A447-9FFF-438F-A99F-D95AA3E04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458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D65FD-7D90-86BC-0BCF-EE6FB715F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F9F6A9-B166-BEF0-592C-A75D6275E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7EC9-A3FB-4192-93B8-77825AE6A7FF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E9F2FA-AD71-F011-00BA-FFE83778F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4B0115-61C4-7EE7-0C36-A98BC71D7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A447-9FFF-438F-A99F-D95AA3E04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5520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AF4DFC-E06E-E29E-F4B2-29B9EC348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7EC9-A3FB-4192-93B8-77825AE6A7FF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447479-4033-B905-E11B-3F740C148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97D50F-6968-7B40-A85B-F80BED0D2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A447-9FFF-438F-A99F-D95AA3E04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9935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994B1-D9B8-D983-FC44-99DBC7E22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CBF85-CCC0-E447-0A76-DD23214F0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0D2999-924A-D909-5487-4D6A86AC70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5A93F4-B2E3-B5C5-B4D5-3BA5AE429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7EC9-A3FB-4192-93B8-77825AE6A7FF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930000-D6CD-37EE-727B-5114B1975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0CE519-C644-8F87-7586-3E9A49CE5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A447-9FFF-438F-A99F-D95AA3E04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0461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6B4F8-ADE9-7881-5CB2-59303E03A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EAFB8D-5017-2893-8E26-9008CF85CE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ADD809-D135-F252-5E3C-95936F74FC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4EA22D-22DB-7624-7FE9-D4C43FB19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7EC9-A3FB-4192-93B8-77825AE6A7FF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A6A705-3D32-8843-67C0-77A4F8270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88289E-003D-63F2-326A-1DB7262B3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A447-9FFF-438F-A99F-D95AA3E04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7294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771EC-7621-65E0-2F0F-90632525C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AA7CC7-74BD-D79A-9CD6-9BBB85C67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79CA7-7EA0-D5AD-27B1-ED96CEF37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7EC9-A3FB-4192-93B8-77825AE6A7FF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A6EBB3-11BE-1828-D7FD-B7D686DFE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BDE0B-29FC-9571-6349-CCD93FAB4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A447-9FFF-438F-A99F-D95AA3E04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5275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101514-31B6-5307-B115-CF4767EC36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2CC1B1-178D-7AE8-823C-F14C4A20F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2075CE-54E1-05CE-AA79-7059FE68A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7EC9-A3FB-4192-93B8-77825AE6A7FF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8D8E6C-2132-8AB2-9B38-091458831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7ED58-3A2A-0607-B1EA-66A20EEAB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6A447-9FFF-438F-A99F-D95AA3E04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7035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1AED49-0385-5772-95F5-8F3580D4D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72FA0C-7A28-A751-90DF-CC994F6D3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13C584-69DF-4C3C-2860-F400C66471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27EC9-A3FB-4192-93B8-77825AE6A7FF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F930D3-B089-51E6-DB55-DF259B1E42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9F436-F8AB-6B51-F6C5-15E9291372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6A447-9FFF-438F-A99F-D95AA3E044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824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71F639-32AB-F49C-127F-478804D3F9AF}"/>
              </a:ext>
            </a:extLst>
          </p:cNvPr>
          <p:cNvSpPr txBox="1"/>
          <p:nvPr/>
        </p:nvSpPr>
        <p:spPr>
          <a:xfrm>
            <a:off x="547101" y="521350"/>
            <a:ext cx="981924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spc="50" dirty="0" err="1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Kalpana Unicode" panose="02000506000000020003" pitchFamily="2" charset="0"/>
                <a:cs typeface="Kalpana Unicode" panose="02000506000000020003" pitchFamily="2" charset="0"/>
              </a:rPr>
              <a:t>স্বাগতম</a:t>
            </a:r>
            <a:r>
              <a:rPr lang="en-US" sz="138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7FE717-8970-B751-4A27-96114FC5D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3944" y="2514602"/>
            <a:ext cx="7585564" cy="408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6998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1EB95F0-7805-A4F2-4BAA-93CF08C8D48B}"/>
              </a:ext>
            </a:extLst>
          </p:cNvPr>
          <p:cNvSpPr txBox="1"/>
          <p:nvPr/>
        </p:nvSpPr>
        <p:spPr>
          <a:xfrm>
            <a:off x="562709" y="1441940"/>
            <a:ext cx="500575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মোঃ</a:t>
            </a:r>
            <a:r>
              <a:rPr lang="en-US" sz="44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সাইফুল</a:t>
            </a:r>
            <a:r>
              <a:rPr lang="en-US" sz="44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ইসলাম</a:t>
            </a:r>
            <a:r>
              <a:rPr lang="en-US" sz="44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</a:p>
          <a:p>
            <a:r>
              <a:rPr lang="en-US" sz="44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সহকারি</a:t>
            </a:r>
            <a:r>
              <a:rPr lang="en-US" sz="44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শিক্ষক</a:t>
            </a:r>
            <a:r>
              <a:rPr lang="en-US" sz="44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</a:p>
          <a:p>
            <a:r>
              <a:rPr lang="en-US" sz="44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সোনাইমুড়ি</a:t>
            </a:r>
            <a:r>
              <a:rPr lang="en-US" sz="44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উচ্চ</a:t>
            </a:r>
            <a:r>
              <a:rPr lang="en-US" sz="44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বিদ্যালয়</a:t>
            </a:r>
            <a:r>
              <a:rPr lang="en-US" sz="44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</a:p>
          <a:p>
            <a:r>
              <a:rPr lang="en-US" sz="44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বরুড়া</a:t>
            </a:r>
            <a:r>
              <a:rPr lang="en-US" sz="44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, </a:t>
            </a:r>
            <a:r>
              <a:rPr lang="en-US" sz="44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কুমিল্লা</a:t>
            </a:r>
            <a:r>
              <a:rPr lang="en-US" sz="44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। </a:t>
            </a:r>
          </a:p>
          <a:p>
            <a:r>
              <a:rPr lang="en-US" sz="44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মোবাইলঃ</a:t>
            </a:r>
            <a:r>
              <a:rPr lang="en-US" sz="44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০১৬০৮২৬৪৫০৩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E1E404-9DB0-63D5-1936-E1DDD69A7EED}"/>
              </a:ext>
            </a:extLst>
          </p:cNvPr>
          <p:cNvSpPr txBox="1"/>
          <p:nvPr/>
        </p:nvSpPr>
        <p:spPr>
          <a:xfrm>
            <a:off x="6764215" y="1441940"/>
            <a:ext cx="509953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নবম</a:t>
            </a:r>
            <a:r>
              <a:rPr lang="en-US" sz="44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শ্রেণি</a:t>
            </a:r>
            <a:r>
              <a:rPr lang="en-US" sz="44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</a:p>
          <a:p>
            <a:r>
              <a:rPr lang="en-US" sz="44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বিজ্ঞান</a:t>
            </a:r>
            <a:endParaRPr lang="en-US" sz="4400" dirty="0">
              <a:solidFill>
                <a:srgbClr val="FF0000"/>
              </a:solidFill>
              <a:latin typeface="Kalpana Unicode" panose="02000506000000020003" pitchFamily="2" charset="0"/>
              <a:cs typeface="Kalpana Unicode" panose="02000506000000020003" pitchFamily="2" charset="0"/>
            </a:endParaRPr>
          </a:p>
          <a:p>
            <a:r>
              <a:rPr lang="en-US" sz="44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অধ্যায়ঃ</a:t>
            </a:r>
            <a:r>
              <a:rPr lang="en-US" sz="44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০৮, </a:t>
            </a:r>
            <a:r>
              <a:rPr lang="en-US" sz="44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মাটি</a:t>
            </a:r>
            <a:r>
              <a:rPr lang="en-US" sz="44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</a:p>
          <a:p>
            <a:r>
              <a:rPr lang="en-US" sz="44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পাঠঃ</a:t>
            </a:r>
            <a:r>
              <a:rPr lang="en-US" sz="44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মাটি</a:t>
            </a:r>
            <a:r>
              <a:rPr lang="en-US" sz="44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দূষণ</a:t>
            </a:r>
            <a:r>
              <a:rPr lang="en-US" sz="44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</a:p>
          <a:p>
            <a:r>
              <a:rPr lang="en-US" sz="44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তাং</a:t>
            </a:r>
            <a:r>
              <a:rPr lang="en-US" sz="440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- ১৬-০৯-২০২৬ইং </a:t>
            </a:r>
            <a:endParaRPr lang="en-US" sz="4400" dirty="0">
              <a:solidFill>
                <a:srgbClr val="FF0000"/>
              </a:solidFill>
              <a:latin typeface="Kalpana Unicode" panose="02000506000000020003" pitchFamily="2" charset="0"/>
              <a:cs typeface="Kalpana Unicode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2007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E70694-00F9-2915-D380-6FDB1B930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441" y="733559"/>
            <a:ext cx="9590943" cy="539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3995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4C763E-CDED-9702-59C3-20F0B1817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266700"/>
            <a:ext cx="952500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9318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3AD248-1061-4C57-1DFF-7C2F829B7549}"/>
              </a:ext>
            </a:extLst>
          </p:cNvPr>
          <p:cNvSpPr txBox="1"/>
          <p:nvPr/>
        </p:nvSpPr>
        <p:spPr>
          <a:xfrm>
            <a:off x="732692" y="1771505"/>
            <a:ext cx="1072661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dirty="0" err="1">
                <a:solidFill>
                  <a:srgbClr val="00B05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মাটি</a:t>
            </a:r>
            <a:r>
              <a:rPr lang="en-US" sz="19900" dirty="0">
                <a:solidFill>
                  <a:srgbClr val="00B05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19900" dirty="0" err="1">
                <a:solidFill>
                  <a:srgbClr val="00B05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দূষণ</a:t>
            </a:r>
            <a:r>
              <a:rPr lang="en-US" sz="19900" dirty="0">
                <a:solidFill>
                  <a:srgbClr val="00B05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6325304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6309BC-D99E-A30E-0291-C4C6685D35A7}"/>
              </a:ext>
            </a:extLst>
          </p:cNvPr>
          <p:cNvSpPr txBox="1"/>
          <p:nvPr/>
        </p:nvSpPr>
        <p:spPr>
          <a:xfrm>
            <a:off x="984739" y="656492"/>
            <a:ext cx="9038492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4000" dirty="0" err="1">
                <a:solidFill>
                  <a:srgbClr val="00B05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এই</a:t>
            </a:r>
            <a:r>
              <a:rPr lang="en-US" sz="4000" dirty="0">
                <a:solidFill>
                  <a:srgbClr val="00B05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পাঠ</a:t>
            </a:r>
            <a:r>
              <a:rPr lang="en-US" sz="4000" dirty="0">
                <a:solidFill>
                  <a:srgbClr val="00B05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শেষে</a:t>
            </a:r>
            <a:r>
              <a:rPr lang="en-US" sz="4000" dirty="0">
                <a:solidFill>
                  <a:srgbClr val="00B05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শিক্ষার্থীরা</a:t>
            </a:r>
            <a:r>
              <a:rPr lang="en-US" sz="4000" dirty="0">
                <a:solidFill>
                  <a:srgbClr val="00B05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………</a:t>
            </a:r>
          </a:p>
          <a:p>
            <a:pPr>
              <a:lnSpc>
                <a:spcPct val="200000"/>
              </a:lnSpc>
            </a:pP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১। </a:t>
            </a:r>
            <a:r>
              <a:rPr lang="en-US" sz="32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মাটি</a:t>
            </a: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দূষণ</a:t>
            </a: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কি</a:t>
            </a: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তা</a:t>
            </a: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বলতে</a:t>
            </a: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পারবে</a:t>
            </a: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। </a:t>
            </a:r>
          </a:p>
          <a:p>
            <a:pPr>
              <a:lnSpc>
                <a:spcPct val="200000"/>
              </a:lnSpc>
            </a:pP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২। </a:t>
            </a:r>
            <a:r>
              <a:rPr lang="en-US" sz="32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মাটি</a:t>
            </a: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দূষণের</a:t>
            </a: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কারন</a:t>
            </a: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বর্ণনা</a:t>
            </a: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করতে</a:t>
            </a: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পারবে</a:t>
            </a: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।</a:t>
            </a:r>
          </a:p>
          <a:p>
            <a:pPr>
              <a:lnSpc>
                <a:spcPct val="200000"/>
              </a:lnSpc>
            </a:pP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৩।  </a:t>
            </a:r>
            <a:r>
              <a:rPr lang="en-US" sz="32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মাটি</a:t>
            </a: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দূষণের</a:t>
            </a: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ক্ষতিকর</a:t>
            </a: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প্রভাব</a:t>
            </a: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বর্ণনা</a:t>
            </a: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করতে</a:t>
            </a: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পারবে</a:t>
            </a: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।</a:t>
            </a:r>
          </a:p>
          <a:p>
            <a:pPr>
              <a:lnSpc>
                <a:spcPct val="200000"/>
              </a:lnSpc>
            </a:pP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৪। </a:t>
            </a:r>
            <a:r>
              <a:rPr lang="en-US" sz="32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মাটি</a:t>
            </a: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দূষণের</a:t>
            </a: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প্রতিরোধের</a:t>
            </a: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উপায়</a:t>
            </a: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বর্ণনা</a:t>
            </a: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করতে</a:t>
            </a: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পারবে</a:t>
            </a:r>
            <a:r>
              <a:rPr lang="en-US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7855914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2B24F2-237B-161C-19C5-97247099C4FD}"/>
              </a:ext>
            </a:extLst>
          </p:cNvPr>
          <p:cNvSpPr txBox="1"/>
          <p:nvPr/>
        </p:nvSpPr>
        <p:spPr>
          <a:xfrm>
            <a:off x="492369" y="728227"/>
            <a:ext cx="1100796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4400" b="1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মাটির গুরুত্ব:</a:t>
            </a:r>
            <a:r>
              <a:rPr lang="as-IN" sz="4400" dirty="0">
                <a:solidFill>
                  <a:srgbClr val="7030A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মাটি আমাদের খাদ্য জোগায়, উদ্ভিদের আশ্রয় দেয় এবং ভূগর্ভস্থ পানির স্তর ধরে রাখতে </a:t>
            </a:r>
            <a:r>
              <a:rPr lang="as-IN" sz="4400" b="1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প্রধান ভূমিকা পালন করে</a:t>
            </a:r>
            <a:r>
              <a:rPr lang="as-IN" sz="4400" dirty="0">
                <a:solidFill>
                  <a:srgbClr val="7030A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।</a:t>
            </a:r>
            <a:endParaRPr lang="en-US" sz="4400" dirty="0">
              <a:solidFill>
                <a:srgbClr val="7030A0"/>
              </a:solidFill>
              <a:latin typeface="Kalpana Unicode" panose="02000506000000020003" pitchFamily="2" charset="0"/>
              <a:cs typeface="Kalpana Unicode" panose="02000506000000020003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E37A61-3C47-961D-1227-1ED53E3AD1D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8062" y="2465361"/>
            <a:ext cx="5076093" cy="39931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4443D07-5DBF-D473-B7DB-C588206EA5D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346" y="3191161"/>
            <a:ext cx="4481146" cy="29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6902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256FD4-2CDD-E033-4D16-8D11B6153F51}"/>
              </a:ext>
            </a:extLst>
          </p:cNvPr>
          <p:cNvSpPr txBox="1"/>
          <p:nvPr/>
        </p:nvSpPr>
        <p:spPr>
          <a:xfrm>
            <a:off x="597877" y="594919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4400" b="1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মাটি দূষণ</a:t>
            </a:r>
            <a:endParaRPr lang="en-US" sz="4400" b="1" dirty="0">
              <a:solidFill>
                <a:srgbClr val="FF0000"/>
              </a:solidFill>
              <a:latin typeface="Kalpana Unicode" panose="02000506000000020003" pitchFamily="2" charset="0"/>
              <a:cs typeface="Kalpana Unicode" panose="02000506000000020003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227EA8-B6D4-2158-DD2D-4E1EF2E4B8FF}"/>
              </a:ext>
            </a:extLst>
          </p:cNvPr>
          <p:cNvSpPr txBox="1"/>
          <p:nvPr/>
        </p:nvSpPr>
        <p:spPr>
          <a:xfrm>
            <a:off x="597877" y="1663897"/>
            <a:ext cx="1140655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4400" dirty="0">
                <a:solidFill>
                  <a:srgbClr val="7030A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মানুষের বিভিন্ন ক্ষতিকর কার্যকলাপ বা প্রাকৃতিক কারণে মাটির স্বাভাবিক গুণাগুণ নষ্ট হওয়াকে </a:t>
            </a:r>
            <a:r>
              <a:rPr lang="as-IN" sz="4400" b="1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মাটি দূষণ</a:t>
            </a:r>
            <a:r>
              <a:rPr lang="as-IN" sz="4400" dirty="0">
                <a:solidFill>
                  <a:srgbClr val="7030A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বলে।</a:t>
            </a:r>
            <a:endParaRPr lang="en-US" sz="4400" dirty="0">
              <a:solidFill>
                <a:srgbClr val="7030A0"/>
              </a:solidFill>
              <a:latin typeface="Kalpana Unicode" panose="02000506000000020003" pitchFamily="2" charset="0"/>
              <a:cs typeface="Kalpana Unicode" panose="02000506000000020003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2B8F15D-D5A2-F74C-0096-D75BCF242D9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0" y="3316200"/>
            <a:ext cx="5029200" cy="32602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2570232-1504-1ED3-320B-35A065E2849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3316200"/>
            <a:ext cx="5724380" cy="3214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7397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3E2F61-261B-9DA6-1615-4BA9B91B3D53}"/>
              </a:ext>
            </a:extLst>
          </p:cNvPr>
          <p:cNvSpPr txBox="1"/>
          <p:nvPr/>
        </p:nvSpPr>
        <p:spPr>
          <a:xfrm>
            <a:off x="621322" y="657889"/>
            <a:ext cx="1106658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3200" b="1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রাসায়নিক সার ও কীটনাশক:</a:t>
            </a:r>
            <a:r>
              <a:rPr lang="as-IN" sz="3200" dirty="0">
                <a:solidFill>
                  <a:srgbClr val="7030A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কৃষিকাজে অতিরিক্ত রাসায়নিক সার এবং কীটনাশক ব্যবহারের ফলে মাটির </a:t>
            </a:r>
            <a:r>
              <a:rPr lang="as-IN" sz="3200" b="1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প্রাকৃতিক উর্বরতা নষ্ট হয়</a:t>
            </a:r>
            <a:r>
              <a:rPr lang="as-IN" sz="3200" dirty="0">
                <a:solidFill>
                  <a:srgbClr val="7030A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।</a:t>
            </a:r>
            <a:endParaRPr lang="en-US" sz="3200" dirty="0">
              <a:solidFill>
                <a:srgbClr val="7030A0"/>
              </a:solidFill>
              <a:latin typeface="Kalpana Unicode" panose="02000506000000020003" pitchFamily="2" charset="0"/>
              <a:cs typeface="Kalpana Unicode" panose="02000506000000020003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75A44E-3F8E-831D-0CC3-0EF93D218CB9}"/>
              </a:ext>
            </a:extLst>
          </p:cNvPr>
          <p:cNvSpPr txBox="1"/>
          <p:nvPr/>
        </p:nvSpPr>
        <p:spPr>
          <a:xfrm>
            <a:off x="386860" y="2062044"/>
            <a:ext cx="1106658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3200" b="1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শিল্পকারখানার বর্জ্য:</a:t>
            </a:r>
            <a:r>
              <a:rPr lang="as-IN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কলকারখানার বিষাক্ত রাসায়নিক তরল, ভারী ধাতু (যেমন- সিসা, ক্যাডমিয়াম) সরাসরি মাটিতে মিশে </a:t>
            </a:r>
            <a:r>
              <a:rPr lang="as-IN" sz="3200" b="1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মাটিকে মারাত্মক বিষাক্ত করে</a:t>
            </a:r>
            <a:r>
              <a:rPr lang="as-IN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।</a:t>
            </a:r>
            <a:endParaRPr lang="en-US" sz="3200" dirty="0">
              <a:solidFill>
                <a:srgbClr val="FF0000"/>
              </a:solidFill>
              <a:latin typeface="Kalpana Unicode" panose="02000506000000020003" pitchFamily="2" charset="0"/>
              <a:cs typeface="Kalpana Unicode" panose="02000506000000020003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529DC7-0931-2560-75A8-B95C168B05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5640" y="3469940"/>
            <a:ext cx="4345733" cy="28971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50BC4B-3C60-0B36-330F-0C62D3C7F5E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908" y="3468069"/>
            <a:ext cx="5298831" cy="296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9614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280501D-F5F6-C961-A03F-1F741AA89B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416" y="597807"/>
            <a:ext cx="10644554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32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প্লাস্টিক ও গৃহস্থালি বর্জ্য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: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 পলিথিন ও প্লাস্টিকজাতীয় বর্জ্য মাটিতে </a:t>
            </a:r>
            <a:r>
              <a:rPr kumimoji="0" lang="bn-IN" altLang="en-US" sz="32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সহজে পচে না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ফলে বছরের পর বছর মাটির বাতাস ও পানি চলাচলের পথ বন্ধ করে রাখে।</a:t>
            </a: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Kalpana Unicode" panose="02000506000000020003" pitchFamily="2" charset="0"/>
              <a:cs typeface="Kalpana Unicode" panose="02000506000000020003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3B4596-5348-1B69-199D-B1CA7790E5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416" y="2057253"/>
            <a:ext cx="9404819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চিকিৎসা বর্জ্য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:</a:t>
            </a: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 হাসপাতাল ও ক্লিনিকের ক্ষতিকর জীবাণুযুক্ত বর্জ্য এবং ওষুধ 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Kalpana Unicode" panose="02000506000000020003" pitchFamily="2" charset="0"/>
              <a:cs typeface="Kalpana Unicode" panose="02000506000000020003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3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মাটির সংস্পর্শে এসে </a:t>
            </a:r>
            <a:r>
              <a:rPr kumimoji="0" lang="bn-IN" altLang="en-US" sz="3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জীবাণু ও রাসায়নিক দূষণ ঘটায়</a:t>
            </a:r>
            <a:r>
              <a:rPr kumimoji="0" lang="hi-IN" altLang="en-US" sz="3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Mangal" panose="02040503050203030202" pitchFamily="18" charset="0"/>
              </a:rPr>
              <a:t>।</a:t>
            </a: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Kalpana Unicode" panose="02000506000000020003" pitchFamily="2" charset="0"/>
              <a:cs typeface="Kalpana Unicode" panose="02000506000000020003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3100FDF-C240-D3B4-FA4C-F2DD0B6B1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084" y="3171458"/>
            <a:ext cx="5715000" cy="33051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016CAA-7781-129C-5441-D93B35B85FD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916" y="3198395"/>
            <a:ext cx="4914900" cy="3278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2399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00F1868-AEC3-A1EF-E351-92BC161C079E}"/>
              </a:ext>
            </a:extLst>
          </p:cNvPr>
          <p:cNvSpPr txBox="1"/>
          <p:nvPr/>
        </p:nvSpPr>
        <p:spPr>
          <a:xfrm>
            <a:off x="539261" y="634443"/>
            <a:ext cx="1128932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4000" b="1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বন উজাড় ও মাটি ক্ষয়:</a:t>
            </a:r>
            <a:r>
              <a:rPr lang="as-IN" sz="4000" dirty="0">
                <a:solidFill>
                  <a:srgbClr val="7030A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গাছ কাটার ফলে মাটির উপরিভাগের উর্বর অংশ বাতাস ও বৃষ্টির পানিতে ধুয়ে যায়, যা মাটির </a:t>
            </a:r>
            <a:r>
              <a:rPr lang="as-IN" sz="4000" b="1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স্বাভাবিক গঠন নষ্ট করে</a:t>
            </a:r>
            <a:r>
              <a:rPr lang="as-IN" sz="4000" dirty="0">
                <a:solidFill>
                  <a:srgbClr val="7030A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।</a:t>
            </a:r>
            <a:endParaRPr lang="en-US" sz="4000" dirty="0">
              <a:solidFill>
                <a:srgbClr val="7030A0"/>
              </a:solidFill>
              <a:latin typeface="Kalpana Unicode" panose="02000506000000020003" pitchFamily="2" charset="0"/>
              <a:cs typeface="Kalpana Unicode" panose="02000506000000020003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03FE6D5-FB17-2711-E9E7-0353877D0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3923" y="2689347"/>
            <a:ext cx="5676900" cy="31908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A6C507-9CA9-90AF-D51B-CA86AFA70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77" y="2689347"/>
            <a:ext cx="5495925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4679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D8C42E-3DCC-1D30-665F-6F8F1B0CDE0F}"/>
              </a:ext>
            </a:extLst>
          </p:cNvPr>
          <p:cNvSpPr txBox="1"/>
          <p:nvPr/>
        </p:nvSpPr>
        <p:spPr>
          <a:xfrm>
            <a:off x="1570892" y="2672862"/>
            <a:ext cx="839372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মাটি</a:t>
            </a:r>
            <a:r>
              <a:rPr lang="en-US" sz="115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115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দূষণের</a:t>
            </a:r>
            <a:r>
              <a:rPr lang="en-US" sz="115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115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প্রভাব</a:t>
            </a:r>
            <a:r>
              <a:rPr lang="en-US" sz="115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781919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A190942-903A-9C81-AF30-5DF7A8FAA37C}"/>
              </a:ext>
            </a:extLst>
          </p:cNvPr>
          <p:cNvSpPr txBox="1"/>
          <p:nvPr/>
        </p:nvSpPr>
        <p:spPr>
          <a:xfrm>
            <a:off x="492369" y="515036"/>
            <a:ext cx="1041009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3600" b="1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মাটির উর্বরতা হ্রাস:</a:t>
            </a:r>
            <a:r>
              <a:rPr lang="as-IN" sz="3600" dirty="0">
                <a:solidFill>
                  <a:srgbClr val="7030A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মাটিতে থাকা পুষ্টি উপাদান নষ্ট হয়, ফলে ফসলের উৎপাদন </a:t>
            </a:r>
            <a:r>
              <a:rPr lang="as-IN" sz="3600" b="1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মারাত্মকভাবে কমে যায়</a:t>
            </a:r>
            <a:r>
              <a:rPr lang="as-IN" sz="3600" dirty="0">
                <a:solidFill>
                  <a:srgbClr val="7030A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।</a:t>
            </a:r>
            <a:endParaRPr lang="en-US" sz="3600" dirty="0">
              <a:solidFill>
                <a:srgbClr val="7030A0"/>
              </a:solidFill>
              <a:latin typeface="Kalpana Unicode" panose="02000506000000020003" pitchFamily="2" charset="0"/>
              <a:cs typeface="Kalpana Unicode" panose="020005060000000200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191599-A8D7-1BCC-F0FB-C68CD33CAEBD}"/>
              </a:ext>
            </a:extLst>
          </p:cNvPr>
          <p:cNvSpPr txBox="1"/>
          <p:nvPr/>
        </p:nvSpPr>
        <p:spPr>
          <a:xfrm>
            <a:off x="492369" y="1992143"/>
            <a:ext cx="105155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3600" b="1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উপকারী অণুজীব ধ্বংস:</a:t>
            </a:r>
            <a:r>
              <a:rPr lang="as-IN" sz="36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মাটির বন্ধু হিসেবে পরিচিত কেঁচো এবং নাইট্রোজেন তৈরিকারী উপকারী ব্যাকটেরিয়া </a:t>
            </a:r>
            <a:r>
              <a:rPr lang="as-IN" sz="3600" b="1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মারা যায়</a:t>
            </a:r>
            <a:r>
              <a:rPr lang="as-IN" sz="36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।</a:t>
            </a:r>
            <a:endParaRPr lang="en-US" sz="3600" dirty="0">
              <a:solidFill>
                <a:srgbClr val="FF0000"/>
              </a:solidFill>
              <a:latin typeface="Kalpana Unicode" panose="02000506000000020003" pitchFamily="2" charset="0"/>
              <a:cs typeface="Kalpana Unicode" panose="02000506000000020003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EBC00E7-FAE0-1FB3-1E28-19F7927877A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4647" y="3192472"/>
            <a:ext cx="6119446" cy="343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377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CA4E912-08EF-8927-BF04-5DB09AB00C86}"/>
              </a:ext>
            </a:extLst>
          </p:cNvPr>
          <p:cNvSpPr txBox="1"/>
          <p:nvPr/>
        </p:nvSpPr>
        <p:spPr>
          <a:xfrm>
            <a:off x="527538" y="517212"/>
            <a:ext cx="1092590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3200" b="1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খাদ্যশৃঙ্খলে বিষাক্ততা:</a:t>
            </a:r>
            <a:r>
              <a:rPr lang="as-IN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মাটির বিষাক্ত রাসায়নিক উপাদান উদ্ভিদের মাধ্যমে ফসল, ফল ও সবজিতে প্রবেশ করে এবং তা মানুষের </a:t>
            </a:r>
            <a:r>
              <a:rPr lang="as-IN" sz="3200" b="1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শরীরে রোগ সৃষ্টি করে</a:t>
            </a:r>
            <a:r>
              <a:rPr lang="as-IN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।</a:t>
            </a:r>
            <a:endParaRPr lang="en-US" sz="3200" dirty="0">
              <a:solidFill>
                <a:srgbClr val="FF0000"/>
              </a:solidFill>
              <a:latin typeface="Kalpana Unicode" panose="02000506000000020003" pitchFamily="2" charset="0"/>
              <a:cs typeface="Kalpana Unicode" panose="02000506000000020003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154788-4603-533E-EF51-90A4DCC4FD7F}"/>
              </a:ext>
            </a:extLst>
          </p:cNvPr>
          <p:cNvSpPr txBox="1"/>
          <p:nvPr/>
        </p:nvSpPr>
        <p:spPr>
          <a:xfrm>
            <a:off x="527538" y="1877089"/>
            <a:ext cx="1092590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3200" b="1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মানুষের স্বাস্থ্যঝুঁকি:</a:t>
            </a:r>
            <a:r>
              <a:rPr lang="as-IN" sz="3200" dirty="0">
                <a:solidFill>
                  <a:srgbClr val="7030A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দূষিত মাটির ফসল খেয়ে মানুষের লিভার, কিডনি নষ্ট হওয়া এবং </a:t>
            </a:r>
            <a:r>
              <a:rPr lang="as-IN" sz="3200" b="1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ক্যান্সারের মতো জটিল রোগ</a:t>
            </a:r>
            <a:r>
              <a:rPr lang="as-IN" sz="3200" dirty="0">
                <a:solidFill>
                  <a:srgbClr val="7030A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হতে পারে।</a:t>
            </a:r>
            <a:endParaRPr lang="en-US" sz="3200" dirty="0">
              <a:solidFill>
                <a:srgbClr val="7030A0"/>
              </a:solidFill>
              <a:latin typeface="Kalpana Unicode" panose="02000506000000020003" pitchFamily="2" charset="0"/>
              <a:cs typeface="Kalpana Unicode" panose="02000506000000020003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630F062-09CD-7A82-E29D-389309CD15F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7455" y="2954307"/>
            <a:ext cx="6484914" cy="370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3227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D9164E7-8DD8-FA91-9D86-9F0994F01C0F}"/>
              </a:ext>
            </a:extLst>
          </p:cNvPr>
          <p:cNvSpPr txBox="1"/>
          <p:nvPr/>
        </p:nvSpPr>
        <p:spPr>
          <a:xfrm>
            <a:off x="328245" y="622719"/>
            <a:ext cx="1126587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4000" b="1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পানি ও বায়ু দূষণ:</a:t>
            </a:r>
            <a:r>
              <a:rPr lang="as-IN" sz="4000" dirty="0">
                <a:solidFill>
                  <a:srgbClr val="7030A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বৃষ্টির পানিতে মাটির ক্ষতিকর রাসায়নিক ধুয়ে জলাশয়ে মিশে </a:t>
            </a:r>
            <a:r>
              <a:rPr lang="as-IN" sz="4000" b="1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পানি দূষণ</a:t>
            </a:r>
            <a:r>
              <a:rPr lang="as-IN" sz="4000" dirty="0">
                <a:solidFill>
                  <a:srgbClr val="7030A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এবং শুকিয়ে ধুলার মাধ্যমে </a:t>
            </a:r>
            <a:r>
              <a:rPr lang="as-IN" sz="4000" b="1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বায়ু দূষণ</a:t>
            </a:r>
            <a:r>
              <a:rPr lang="as-IN" sz="4000" dirty="0">
                <a:solidFill>
                  <a:srgbClr val="7030A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ঘটায়।</a:t>
            </a:r>
            <a:endParaRPr lang="en-US" sz="4000" dirty="0">
              <a:solidFill>
                <a:srgbClr val="7030A0"/>
              </a:solidFill>
              <a:latin typeface="Kalpana Unicode" panose="02000506000000020003" pitchFamily="2" charset="0"/>
              <a:cs typeface="Kalpana Unicode" panose="02000506000000020003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9C4F10-017B-00E7-9F64-0D612A020A2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9428" y="2731476"/>
            <a:ext cx="4712677" cy="35345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5C810C-27F4-FADE-0E12-413D20AC665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486" y="2731476"/>
            <a:ext cx="5403607" cy="350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9410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CDC5BE-0596-344E-AEC2-EE727E6C6A07}"/>
              </a:ext>
            </a:extLst>
          </p:cNvPr>
          <p:cNvSpPr txBox="1"/>
          <p:nvPr/>
        </p:nvSpPr>
        <p:spPr>
          <a:xfrm>
            <a:off x="1113692" y="2497976"/>
            <a:ext cx="996461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মাটি</a:t>
            </a:r>
            <a:r>
              <a:rPr lang="en-US" sz="115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115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দূষণ</a:t>
            </a:r>
            <a:r>
              <a:rPr lang="en-US" sz="115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115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প্রতিরোধ</a:t>
            </a:r>
            <a:r>
              <a:rPr lang="en-US" sz="115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94680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F1A9F99-006E-3D65-48E6-DA83D9D3CF37}"/>
              </a:ext>
            </a:extLst>
          </p:cNvPr>
          <p:cNvSpPr txBox="1"/>
          <p:nvPr/>
        </p:nvSpPr>
        <p:spPr>
          <a:xfrm>
            <a:off x="304799" y="690881"/>
            <a:ext cx="1060938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3200" b="1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অধিক বৃক্ষরোপণ:</a:t>
            </a:r>
            <a:r>
              <a:rPr lang="as-IN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গাছের শিকড় মাটিকে শক্তভাবে ধরে রাখে, যা বৃষ্টি ও বাতাসের কারণে হওয়া </a:t>
            </a:r>
            <a:r>
              <a:rPr lang="as-IN" sz="3200" b="1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মাটি ক্ষয় রোধ করে</a:t>
            </a:r>
            <a:r>
              <a:rPr lang="as-IN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।</a:t>
            </a:r>
            <a:endParaRPr lang="en-US" sz="3200" dirty="0">
              <a:solidFill>
                <a:srgbClr val="FF0000"/>
              </a:solidFill>
              <a:latin typeface="Kalpana Unicode" panose="02000506000000020003" pitchFamily="2" charset="0"/>
              <a:cs typeface="Kalpana Unicode" panose="02000506000000020003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67B619-BC0D-83D0-D761-C3068B13FB8B}"/>
              </a:ext>
            </a:extLst>
          </p:cNvPr>
          <p:cNvSpPr txBox="1"/>
          <p:nvPr/>
        </p:nvSpPr>
        <p:spPr>
          <a:xfrm>
            <a:off x="304798" y="1853643"/>
            <a:ext cx="1060938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3200" b="1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জৈব সারের ব্যবহার:</a:t>
            </a:r>
            <a:r>
              <a:rPr lang="as-IN" sz="3200" dirty="0">
                <a:solidFill>
                  <a:srgbClr val="7030A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রাসায়নিক সারের বদলে গোবর, কম্পোস্ট ও সবুজ সার ব্যবহার করলে মাটির </a:t>
            </a:r>
            <a:r>
              <a:rPr lang="as-IN" sz="3200" b="1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প্রাকৃতিক পুষ্টি বজায় থাকে</a:t>
            </a:r>
            <a:r>
              <a:rPr lang="as-IN" sz="3200" dirty="0">
                <a:solidFill>
                  <a:srgbClr val="7030A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।</a:t>
            </a:r>
            <a:endParaRPr lang="en-US" sz="3200" dirty="0">
              <a:solidFill>
                <a:srgbClr val="7030A0"/>
              </a:solidFill>
              <a:latin typeface="Kalpana Unicode" panose="02000506000000020003" pitchFamily="2" charset="0"/>
              <a:cs typeface="Kalpana Unicode" panose="02000506000000020003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8AA1B4-0114-48A2-778C-306524C65CA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3877" y="3280906"/>
            <a:ext cx="5181600" cy="29146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2D8515-97E6-EF93-592D-E5994793D7A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923" y="3280905"/>
            <a:ext cx="5772428" cy="288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5860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21A8864-B73B-0FA1-5D97-B12D7CF060DD}"/>
              </a:ext>
            </a:extLst>
          </p:cNvPr>
          <p:cNvSpPr txBox="1"/>
          <p:nvPr/>
        </p:nvSpPr>
        <p:spPr>
          <a:xfrm>
            <a:off x="738553" y="716505"/>
            <a:ext cx="991772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800" b="1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৩</a:t>
            </a:r>
            <a:r>
              <a:rPr lang="en-US" sz="2800" b="1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R </a:t>
            </a:r>
            <a:r>
              <a:rPr lang="en-US" sz="2800" b="1" u="none" strike="noStrike" dirty="0">
                <a:solidFill>
                  <a:srgbClr val="FF0000"/>
                </a:solidFill>
                <a:effectLst/>
                <a:cs typeface="Kalpana Unicode" panose="02000506000000020003" pitchFamily="2" charset="0"/>
              </a:rPr>
              <a:t>(Reduce, Reuse, Recycle) </a:t>
            </a:r>
            <a:r>
              <a:rPr lang="as-IN" sz="2800" b="1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নীতি:</a:t>
            </a:r>
            <a:r>
              <a:rPr lang="as-IN" sz="28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বর্জ্য উৎপাদন </a:t>
            </a:r>
            <a:r>
              <a:rPr lang="as-IN" sz="2800" b="1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কমানো</a:t>
            </a:r>
            <a:r>
              <a:rPr lang="as-IN" sz="28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, একই জিনিস </a:t>
            </a:r>
            <a:r>
              <a:rPr lang="as-IN" sz="2800" b="1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পুনরায় ব্যবহার করা</a:t>
            </a:r>
            <a:r>
              <a:rPr lang="as-IN" sz="28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এবং প্লাস্টিক-কাঁচ গলিয়ে </a:t>
            </a:r>
            <a:r>
              <a:rPr lang="as-IN" sz="2800" b="1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নতুন জিনিস তৈরি করা</a:t>
            </a:r>
            <a:r>
              <a:rPr lang="as-IN" sz="28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।</a:t>
            </a:r>
            <a:endParaRPr lang="en-US" sz="2800" dirty="0">
              <a:solidFill>
                <a:srgbClr val="FF0000"/>
              </a:solidFill>
              <a:latin typeface="Kalpana Unicode" panose="02000506000000020003" pitchFamily="2" charset="0"/>
              <a:cs typeface="Kalpana Unicode" panose="02000506000000020003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5EA0DB-4577-9CDB-9017-0D9AD62BCD1A}"/>
              </a:ext>
            </a:extLst>
          </p:cNvPr>
          <p:cNvSpPr txBox="1"/>
          <p:nvPr/>
        </p:nvSpPr>
        <p:spPr>
          <a:xfrm>
            <a:off x="738553" y="2017766"/>
            <a:ext cx="991772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2800" b="1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ধাপ চাষ পদ্ধতি </a:t>
            </a:r>
            <a:r>
              <a:rPr lang="as-IN" sz="2800" b="1" u="none" strike="noStrike" dirty="0">
                <a:solidFill>
                  <a:srgbClr val="7030A0"/>
                </a:solidFill>
                <a:effectLst/>
                <a:cs typeface="Kalpana Unicode" panose="02000506000000020003" pitchFamily="2" charset="0"/>
              </a:rPr>
              <a:t>(</a:t>
            </a:r>
            <a:r>
              <a:rPr lang="en-US" sz="2800" b="1" u="none" strike="noStrike" dirty="0">
                <a:solidFill>
                  <a:srgbClr val="7030A0"/>
                </a:solidFill>
                <a:effectLst/>
                <a:cs typeface="Kalpana Unicode" panose="02000506000000020003" pitchFamily="2" charset="0"/>
              </a:rPr>
              <a:t>Step Farming):</a:t>
            </a:r>
            <a:r>
              <a:rPr lang="en-US" sz="2800" dirty="0">
                <a:solidFill>
                  <a:srgbClr val="7030A0"/>
                </a:solidFill>
                <a:cs typeface="Kalpana Unicode" panose="02000506000000020003" pitchFamily="2" charset="0"/>
              </a:rPr>
              <a:t> </a:t>
            </a:r>
            <a:r>
              <a:rPr lang="as-IN" sz="2800" dirty="0">
                <a:solidFill>
                  <a:srgbClr val="7030A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পাহাড়ের ঢালে সিঁড়ির মতো ধাপ তৈরি করে চাষ করলে বৃষ্টির পানিতে </a:t>
            </a:r>
            <a:r>
              <a:rPr lang="as-IN" sz="2800" b="1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পাহাড়ের মাটি ধুয়ে যায় না</a:t>
            </a:r>
            <a:r>
              <a:rPr lang="as-IN" sz="2800" dirty="0">
                <a:solidFill>
                  <a:srgbClr val="7030A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।</a:t>
            </a:r>
            <a:endParaRPr lang="en-US" sz="2800" dirty="0">
              <a:solidFill>
                <a:srgbClr val="7030A0"/>
              </a:solidFill>
              <a:latin typeface="Kalpana Unicode" panose="02000506000000020003" pitchFamily="2" charset="0"/>
              <a:cs typeface="Kalpana Unicode" panose="02000506000000020003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2F9C5A5-5DAE-8757-7AE4-E12D9A1F69D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4923" y="3664927"/>
            <a:ext cx="5509846" cy="30992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8DEE7D-AECD-A4C1-01D4-55C148C61B8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076" y="3758712"/>
            <a:ext cx="5509846" cy="309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4665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BAB422-9793-BFE7-7548-D31C36120217}"/>
              </a:ext>
            </a:extLst>
          </p:cNvPr>
          <p:cNvSpPr txBox="1"/>
          <p:nvPr/>
        </p:nvSpPr>
        <p:spPr>
          <a:xfrm>
            <a:off x="750277" y="557643"/>
            <a:ext cx="1069144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as-IN" sz="3200" b="1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ফসল আবর্তন </a:t>
            </a:r>
            <a:r>
              <a:rPr lang="as-IN" sz="3200" b="1" u="none" strike="noStrike" dirty="0">
                <a:solidFill>
                  <a:srgbClr val="7030A0"/>
                </a:solidFill>
                <a:effectLst/>
                <a:cs typeface="Kalpana Unicode" panose="02000506000000020003" pitchFamily="2" charset="0"/>
              </a:rPr>
              <a:t>(</a:t>
            </a:r>
            <a:r>
              <a:rPr lang="en-US" sz="3200" b="1" u="none" strike="noStrike" dirty="0">
                <a:solidFill>
                  <a:srgbClr val="7030A0"/>
                </a:solidFill>
                <a:effectLst/>
                <a:cs typeface="Kalpana Unicode" panose="02000506000000020003" pitchFamily="2" charset="0"/>
              </a:rPr>
              <a:t>Crop Rotation):</a:t>
            </a:r>
            <a:r>
              <a:rPr lang="en-US" sz="3200" b="0" u="none" strike="noStrike" dirty="0">
                <a:solidFill>
                  <a:srgbClr val="7030A0"/>
                </a:solidFill>
                <a:effectLst/>
                <a:cs typeface="Kalpana Unicode" panose="02000506000000020003" pitchFamily="2" charset="0"/>
              </a:rPr>
              <a:t> </a:t>
            </a:r>
            <a:r>
              <a:rPr lang="as-IN" sz="32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একই জমিতে বারবার একই ফসল না বুনে পর্যায়ক্রমে বিভিন্ন ফসল চাষ করলে মাটির </a:t>
            </a:r>
            <a:r>
              <a:rPr lang="as-IN" sz="3200" b="1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উর্বরা শক্তি ঠিক থাকে</a:t>
            </a:r>
            <a:r>
              <a:rPr lang="as-IN" sz="32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।</a:t>
            </a:r>
            <a:endParaRPr lang="as-IN" sz="3200" dirty="0">
              <a:solidFill>
                <a:srgbClr val="7030A0"/>
              </a:solidFill>
              <a:latin typeface="Kalpana Unicode" panose="02000506000000020003" pitchFamily="2" charset="0"/>
              <a:cs typeface="Kalpana Unicode" panose="02000506000000020003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528DA1-E289-FD1C-DDE4-1B3E8EDD907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6092" y="2059627"/>
            <a:ext cx="8299938" cy="462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8706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661A99-A5E3-2E92-5F90-E19BC656BB2F}"/>
              </a:ext>
            </a:extLst>
          </p:cNvPr>
          <p:cNvSpPr txBox="1"/>
          <p:nvPr/>
        </p:nvSpPr>
        <p:spPr>
          <a:xfrm>
            <a:off x="492369" y="505488"/>
            <a:ext cx="1148861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as-IN" sz="3200" b="1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প্লাস্টিক বর্জন:</a:t>
            </a:r>
            <a:r>
              <a:rPr lang="as-IN" sz="3200" dirty="0">
                <a:solidFill>
                  <a:srgbClr val="7030A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দৈনন্দিন জীবনে পলিথিন ও প্লাস্টিক ব্যাগের ব্যবহার কমিয়ে </a:t>
            </a:r>
            <a:r>
              <a:rPr lang="as-IN" sz="3200" b="1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পাটের ব্যাগ ব্যবহার করব</a:t>
            </a:r>
            <a:r>
              <a:rPr lang="as-IN" sz="3200" dirty="0">
                <a:solidFill>
                  <a:srgbClr val="7030A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।</a:t>
            </a:r>
            <a:endParaRPr lang="en-US" sz="3200" dirty="0">
              <a:solidFill>
                <a:srgbClr val="7030A0"/>
              </a:solidFill>
              <a:latin typeface="Kalpana Unicode" panose="02000506000000020003" pitchFamily="2" charset="0"/>
              <a:cs typeface="Kalpana Unicode" panose="02000506000000020003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583500-7096-807A-0DD1-0091E20DB0A2}"/>
              </a:ext>
            </a:extLst>
          </p:cNvPr>
          <p:cNvSpPr txBox="1"/>
          <p:nvPr/>
        </p:nvSpPr>
        <p:spPr>
          <a:xfrm>
            <a:off x="492369" y="1898358"/>
            <a:ext cx="1148861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3200" b="1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নির্দিষ্ট স্থানে বর্জ্য ফেলা:</a:t>
            </a:r>
            <a:r>
              <a:rPr lang="as-IN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যত্রতত্র ময়লা না ফেলে বাড়ির ও স্কুলের ডাস্টবিনে নির্দিষ্ট স্থানে </a:t>
            </a:r>
            <a:r>
              <a:rPr lang="as-IN" sz="3200" b="1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আবর্জনা জমা করব</a:t>
            </a:r>
            <a:r>
              <a:rPr lang="as-IN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।</a:t>
            </a:r>
            <a:endParaRPr lang="en-US" sz="3200" dirty="0">
              <a:solidFill>
                <a:srgbClr val="FF0000"/>
              </a:solidFill>
              <a:latin typeface="Kalpana Unicode" panose="02000506000000020003" pitchFamily="2" charset="0"/>
              <a:cs typeface="Kalpana Unicode" panose="02000506000000020003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3010A98-D1FE-20E1-0528-6D7CA54558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031" y="2975576"/>
            <a:ext cx="6324600" cy="35433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EE47E8-3D07-E960-22AF-FDB041941D0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445" y="3119183"/>
            <a:ext cx="3399693" cy="339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0995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DC967D-BAE6-7318-1991-29DD3AD1DFA8}"/>
              </a:ext>
            </a:extLst>
          </p:cNvPr>
          <p:cNvSpPr txBox="1"/>
          <p:nvPr/>
        </p:nvSpPr>
        <p:spPr>
          <a:xfrm>
            <a:off x="586152" y="726051"/>
            <a:ext cx="1062110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3200" b="1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সচেতনতা তৈরি:</a:t>
            </a:r>
            <a:r>
              <a:rPr lang="as-IN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পরিবার, প্রতিবেশী ও বন্ধুদের মাটি দূষণের ক্ষতিকর দিকগুলো সম্পর্কে </a:t>
            </a:r>
            <a:r>
              <a:rPr lang="as-IN" sz="3200" b="1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জানাব এবং সচেতন করব</a:t>
            </a:r>
            <a:r>
              <a:rPr lang="as-IN" sz="32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।</a:t>
            </a:r>
            <a:endParaRPr lang="en-US" sz="3200" dirty="0">
              <a:solidFill>
                <a:srgbClr val="FF0000"/>
              </a:solidFill>
              <a:latin typeface="Kalpana Unicode" panose="02000506000000020003" pitchFamily="2" charset="0"/>
              <a:cs typeface="Kalpana Unicode" panose="02000506000000020003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2FA6E3-DBE2-C24D-B73E-5D3F05892DAD}"/>
              </a:ext>
            </a:extLst>
          </p:cNvPr>
          <p:cNvSpPr txBox="1"/>
          <p:nvPr/>
        </p:nvSpPr>
        <p:spPr>
          <a:xfrm>
            <a:off x="668214" y="2003865"/>
            <a:ext cx="1062110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3200" b="1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স্কুল প্রাঙ্গণে বাগান:</a:t>
            </a:r>
            <a:r>
              <a:rPr lang="as-IN" sz="3200" dirty="0">
                <a:solidFill>
                  <a:srgbClr val="7030A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আমাদের স্কুলের খালি জায়গায় বা টবে গাছ লাগিয়ে মাটির </a:t>
            </a:r>
            <a:r>
              <a:rPr lang="as-IN" sz="3200" b="1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যত্ন নেব ও সুরক্ষায় অংশ নেব</a:t>
            </a:r>
            <a:r>
              <a:rPr lang="as-IN" sz="3200" dirty="0">
                <a:solidFill>
                  <a:srgbClr val="7030A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।</a:t>
            </a:r>
            <a:endParaRPr lang="en-US" sz="3200" dirty="0">
              <a:solidFill>
                <a:srgbClr val="7030A0"/>
              </a:solidFill>
              <a:latin typeface="Kalpana Unicode" panose="02000506000000020003" pitchFamily="2" charset="0"/>
              <a:cs typeface="Kalpana Unicode" panose="02000506000000020003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A4B817-0EB5-49CF-50B7-C5B21B0ECC7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3262" y="3306906"/>
            <a:ext cx="5700347" cy="32090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0360735-AFBC-5193-68F8-A6419502791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571" y="3305003"/>
            <a:ext cx="5201383" cy="321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3020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188C9D-D8D8-7906-161F-1247C7722933}"/>
              </a:ext>
            </a:extLst>
          </p:cNvPr>
          <p:cNvSpPr txBox="1"/>
          <p:nvPr/>
        </p:nvSpPr>
        <p:spPr>
          <a:xfrm>
            <a:off x="715108" y="977498"/>
            <a:ext cx="1015218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as-IN" sz="3200" b="1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স্লোগান:</a:t>
            </a:r>
            <a:r>
              <a:rPr lang="as-IN" sz="32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as-IN" sz="3200" b="0" i="1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"মাটি যদি সুস্থ থাকে, বাঁচবে দেশ সবুজ সুখে!"</a:t>
            </a:r>
            <a:r>
              <a:rPr lang="as-IN" sz="32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 — এই প্রতিজ্ঞা নিজেদের </a:t>
            </a:r>
            <a:r>
              <a:rPr lang="as-IN" sz="3200" b="1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জীবনে মেনে চলব</a:t>
            </a:r>
            <a:r>
              <a:rPr lang="as-IN" sz="32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।</a:t>
            </a:r>
            <a:endParaRPr lang="as-IN" sz="3200" dirty="0">
              <a:solidFill>
                <a:srgbClr val="7030A0"/>
              </a:solidFill>
              <a:latin typeface="Kalpana Unicode" panose="02000506000000020003" pitchFamily="2" charset="0"/>
              <a:cs typeface="Kalpana Unicode" panose="02000506000000020003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2738F2-7CCE-BEA2-8046-0400C0955AB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2938" y="2454846"/>
            <a:ext cx="7520354" cy="407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3247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6A33484-C5E5-6346-A124-394B470ADB69}"/>
              </a:ext>
            </a:extLst>
          </p:cNvPr>
          <p:cNvSpPr txBox="1"/>
          <p:nvPr/>
        </p:nvSpPr>
        <p:spPr>
          <a:xfrm>
            <a:off x="644768" y="429087"/>
            <a:ext cx="8593016" cy="62093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  <a:spcAft>
                <a:spcPts val="1200"/>
              </a:spcAft>
              <a:buNone/>
            </a:pPr>
            <a:r>
              <a:rPr lang="as-IN" sz="24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১. মাটি দূষণ </a:t>
            </a:r>
            <a:r>
              <a:rPr lang="as-IN" sz="2400" b="0" u="none" strike="noStrike" dirty="0">
                <a:solidFill>
                  <a:srgbClr val="7030A0"/>
                </a:solidFill>
                <a:effectLst/>
                <a:cs typeface="Kalpana Unicode" panose="02000506000000020003" pitchFamily="2" charset="0"/>
              </a:rPr>
              <a:t>(</a:t>
            </a:r>
            <a:r>
              <a:rPr lang="en-US" sz="2400" b="0" u="none" strike="noStrike" dirty="0">
                <a:solidFill>
                  <a:srgbClr val="7030A0"/>
                </a:solidFill>
                <a:effectLst/>
                <a:cs typeface="Kalpana Unicode" panose="02000506000000020003" pitchFamily="2" charset="0"/>
              </a:rPr>
              <a:t>Soil Pollution) </a:t>
            </a:r>
            <a:r>
              <a:rPr lang="as-IN" sz="24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কাকে বলে?</a:t>
            </a:r>
          </a:p>
          <a:p>
            <a:pPr>
              <a:spcBef>
                <a:spcPts val="900"/>
              </a:spcBef>
              <a:spcAft>
                <a:spcPts val="1200"/>
              </a:spcAft>
              <a:buNone/>
            </a:pPr>
            <a:r>
              <a:rPr lang="as-IN" sz="24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২. মাটি সংরক্ষণের প্রধান উদ্দেশ্য কী?</a:t>
            </a:r>
          </a:p>
          <a:p>
            <a:pPr>
              <a:spcBef>
                <a:spcPts val="900"/>
              </a:spcBef>
              <a:spcAft>
                <a:spcPts val="1200"/>
              </a:spcAft>
              <a:buNone/>
            </a:pPr>
            <a:r>
              <a:rPr lang="as-IN" sz="24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৩. পরিবেশ রক্ষায় ৩</a:t>
            </a:r>
            <a:r>
              <a:rPr lang="en-US" sz="2400" b="0" u="none" strike="noStrike" dirty="0">
                <a:solidFill>
                  <a:srgbClr val="7030A0"/>
                </a:solidFill>
                <a:effectLst/>
                <a:cs typeface="Kalpana Unicode" panose="02000506000000020003" pitchFamily="2" charset="0"/>
              </a:rPr>
              <a:t>R (3R) </a:t>
            </a:r>
            <a:r>
              <a:rPr lang="as-IN" sz="24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নীতি বলতে কী বোঝায়?</a:t>
            </a:r>
          </a:p>
          <a:p>
            <a:pPr>
              <a:spcBef>
                <a:spcPts val="900"/>
              </a:spcBef>
              <a:spcAft>
                <a:spcPts val="1200"/>
              </a:spcAft>
              <a:buNone/>
            </a:pPr>
            <a:r>
              <a:rPr lang="as-IN" sz="24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৪. শস্য আবর্তন </a:t>
            </a:r>
            <a:r>
              <a:rPr lang="as-IN" sz="2400" b="0" u="none" strike="noStrike" dirty="0">
                <a:solidFill>
                  <a:srgbClr val="7030A0"/>
                </a:solidFill>
                <a:effectLst/>
                <a:cs typeface="Kalpana Unicode" panose="02000506000000020003" pitchFamily="2" charset="0"/>
              </a:rPr>
              <a:t>(</a:t>
            </a:r>
            <a:r>
              <a:rPr lang="en-US" sz="2400" b="0" u="none" strike="noStrike" dirty="0">
                <a:solidFill>
                  <a:srgbClr val="7030A0"/>
                </a:solidFill>
                <a:effectLst/>
                <a:cs typeface="Kalpana Unicode" panose="02000506000000020003" pitchFamily="2" charset="0"/>
              </a:rPr>
              <a:t>Crop Rotation) </a:t>
            </a:r>
            <a:r>
              <a:rPr lang="as-IN" sz="24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কী?</a:t>
            </a:r>
          </a:p>
          <a:p>
            <a:pPr>
              <a:spcBef>
                <a:spcPts val="900"/>
              </a:spcBef>
              <a:spcAft>
                <a:spcPts val="1200"/>
              </a:spcAft>
              <a:buNone/>
            </a:pPr>
            <a:r>
              <a:rPr lang="as-IN" sz="24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৫. কম্পোস্ট সার কী এবং এটি মাটির জন্য কেন উপকারী?</a:t>
            </a:r>
          </a:p>
          <a:p>
            <a:pPr>
              <a:spcBef>
                <a:spcPts val="900"/>
              </a:spcBef>
              <a:spcAft>
                <a:spcPts val="1200"/>
              </a:spcAft>
              <a:buNone/>
            </a:pPr>
            <a:r>
              <a:rPr lang="as-IN" sz="24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৬. প্লাস্টিক বর্জ্য মাটির জন্য কেন মারাত্মক ক্ষতিকর?</a:t>
            </a:r>
          </a:p>
          <a:p>
            <a:pPr>
              <a:spcBef>
                <a:spcPts val="900"/>
              </a:spcBef>
              <a:spcAft>
                <a:spcPts val="1200"/>
              </a:spcAft>
              <a:buNone/>
            </a:pPr>
            <a:r>
              <a:rPr lang="as-IN" sz="24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৭. ধাপ চাষ </a:t>
            </a:r>
            <a:r>
              <a:rPr lang="as-IN" sz="2400" b="0" u="none" strike="noStrike" dirty="0">
                <a:solidFill>
                  <a:srgbClr val="7030A0"/>
                </a:solidFill>
                <a:effectLst/>
                <a:cs typeface="Kalpana Unicode" panose="02000506000000020003" pitchFamily="2" charset="0"/>
              </a:rPr>
              <a:t>(</a:t>
            </a:r>
            <a:r>
              <a:rPr lang="en-US" sz="2400" b="0" u="none" strike="noStrike" dirty="0">
                <a:solidFill>
                  <a:srgbClr val="7030A0"/>
                </a:solidFill>
                <a:effectLst/>
                <a:cs typeface="Kalpana Unicode" panose="02000506000000020003" pitchFamily="2" charset="0"/>
              </a:rPr>
              <a:t>Step Farming) </a:t>
            </a:r>
            <a:r>
              <a:rPr lang="as-IN" sz="24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পদ্ধতি কোথায় এবং কেন ব্যবহার করা হয়?</a:t>
            </a:r>
          </a:p>
          <a:p>
            <a:pPr>
              <a:spcBef>
                <a:spcPts val="900"/>
              </a:spcBef>
              <a:spcAft>
                <a:spcPts val="1200"/>
              </a:spcAft>
              <a:buNone/>
            </a:pPr>
            <a:r>
              <a:rPr lang="as-IN" sz="24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৮. মাটি দূষণের ফলে মানবদেহে কী ধরনের দীর্ঘমেয়াদি রোগ হতে পারে?</a:t>
            </a:r>
          </a:p>
          <a:p>
            <a:pPr>
              <a:spcBef>
                <a:spcPts val="900"/>
              </a:spcBef>
              <a:spcAft>
                <a:spcPts val="1200"/>
              </a:spcAft>
              <a:buNone/>
            </a:pPr>
            <a:r>
              <a:rPr lang="as-IN" sz="24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৯. মাটির ক্ষয়রোধে উদ্ভিদের ভূমিকা কী?</a:t>
            </a:r>
          </a:p>
          <a:p>
            <a:pPr>
              <a:spcBef>
                <a:spcPts val="900"/>
              </a:spcBef>
              <a:spcAft>
                <a:spcPts val="1200"/>
              </a:spcAft>
              <a:buNone/>
            </a:pPr>
            <a:r>
              <a:rPr lang="as-IN" sz="24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১০. শিল্পকারখানার বর্জ্যে থাকা দুটি মারাত্মক ভারী ধাতুর নাম লেখো যা মাটি দূষণ করে।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1F349F-6FD2-A7B3-4860-F28B9D0A2FBA}"/>
              </a:ext>
            </a:extLst>
          </p:cNvPr>
          <p:cNvSpPr txBox="1"/>
          <p:nvPr/>
        </p:nvSpPr>
        <p:spPr>
          <a:xfrm>
            <a:off x="7479323" y="808892"/>
            <a:ext cx="3352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একক</a:t>
            </a:r>
            <a:r>
              <a:rPr lang="en-US" sz="66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6600" dirty="0" err="1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কাজ</a:t>
            </a:r>
            <a:r>
              <a:rPr lang="en-US" sz="66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80935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2C44E90-279C-B05F-0118-FCE9DE718945}"/>
              </a:ext>
            </a:extLst>
          </p:cNvPr>
          <p:cNvSpPr txBox="1"/>
          <p:nvPr/>
        </p:nvSpPr>
        <p:spPr>
          <a:xfrm>
            <a:off x="486507" y="343540"/>
            <a:ext cx="11218985" cy="6170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  <a:spcAft>
                <a:spcPts val="1200"/>
              </a:spcAft>
              <a:buNone/>
            </a:pPr>
            <a:r>
              <a:rPr lang="as-IN" sz="2400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১. মাটিতে প্লাস্টিক ও পলিথিন বর্জ্য দীর্ঘকাল জমে থাকার ফলে মাটির কী ক্ষতি হয়?</a:t>
            </a:r>
            <a:br>
              <a:rPr lang="as-IN" sz="240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</a:br>
            <a:r>
              <a:rPr lang="as-IN" sz="240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(ক) মাটির উর্বরতা ও পুষ্টি উপাদান বহুগুণ বৃদ্ধি পায়</a:t>
            </a:r>
            <a:br>
              <a:rPr lang="as-IN" sz="240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</a:br>
            <a:r>
              <a:rPr lang="as-IN" sz="240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(খ) মাটির নিচে পানি ও বায়ু চলাচল এবং উপকারী অণুজীবের কার্যক্ষমতা বাধাগ্রস্ত হয়</a:t>
            </a:r>
            <a:br>
              <a:rPr lang="as-IN" sz="240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</a:br>
            <a:r>
              <a:rPr lang="as-IN" sz="240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(গ) মাটির অম্লত্ব বা এসিডিটি সম্পূর্ণরূপে দূর হয়ে যায়</a:t>
            </a:r>
            <a:br>
              <a:rPr lang="as-IN" sz="240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</a:br>
            <a:r>
              <a:rPr lang="as-IN" sz="240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(ঘ) মাটির তাপমাত্রা স্বাভাবিকের চেয়ে অনেক বেশি কমে যায়</a:t>
            </a:r>
          </a:p>
          <a:p>
            <a:pPr>
              <a:spcBef>
                <a:spcPts val="900"/>
              </a:spcBef>
              <a:spcAft>
                <a:spcPts val="1200"/>
              </a:spcAft>
              <a:buNone/>
            </a:pPr>
            <a:r>
              <a:rPr lang="as-IN" sz="2400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২. কৃষিজমিতে অতিরিক্ত রাসায়নিক সার ও কীটনাশক ব্যবহারের ফলে মাটির বাস্তুতন্ত্রে কী </a:t>
            </a:r>
            <a:r>
              <a:rPr lang="hi-IN" sz="2400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</a:rPr>
              <a:t>प्रभाव </a:t>
            </a:r>
            <a:r>
              <a:rPr lang="as-IN" sz="2400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পড়ে?</a:t>
            </a:r>
            <a:br>
              <a:rPr lang="as-IN" sz="240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</a:br>
            <a:r>
              <a:rPr lang="as-IN" sz="240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(ক) মাটির ক্ষারত্ব বৃদ্ধি পেয়ে জমির ফসল উৎপাদন দ্বিগুণ হয়</a:t>
            </a:r>
            <a:br>
              <a:rPr lang="as-IN" sz="240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</a:br>
            <a:r>
              <a:rPr lang="as-IN" sz="240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(খ) মাটির জল ধারণ ক্ষমতা স্থায়ীভাবে বৃদ্ধি পায়</a:t>
            </a:r>
            <a:br>
              <a:rPr lang="as-IN" sz="240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</a:br>
            <a:r>
              <a:rPr lang="as-IN" sz="240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(গ) মাটির উপকারী অণুজীব ও কেঁচো ধ্বংস হয়ে যায়, যা প্রাকৃতিক উর্বরতা নষ্ট করে</a:t>
            </a:r>
            <a:br>
              <a:rPr lang="as-IN" sz="240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</a:br>
            <a:r>
              <a:rPr lang="as-IN" sz="240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(ঘ) মাটির উপরিভাগের তাপমাত্রা স্বাভাবিকের চেয়ে অনেক বৃদ্ধি পায়</a:t>
            </a:r>
          </a:p>
          <a:p>
            <a:pPr>
              <a:spcBef>
                <a:spcPts val="900"/>
              </a:spcBef>
              <a:spcAft>
                <a:spcPts val="1200"/>
              </a:spcAft>
              <a:buNone/>
            </a:pPr>
            <a:r>
              <a:rPr lang="as-IN" sz="2400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৩. মাটিতে জমে থাকা বিষাক্ত ভারী ধাতু (যেমন- সীসা, ক্যাডমিয়াম) কীভাবে মানবদেহে প্রবেশ করে?</a:t>
            </a:r>
            <a:br>
              <a:rPr lang="as-IN" sz="240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</a:br>
            <a:r>
              <a:rPr lang="as-IN" sz="240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(ক) সরাসরি বায়ুমণ্ডলে মিশে শ্বাসপ্রশ্বাসের মাধ্যমে</a:t>
            </a:r>
            <a:br>
              <a:rPr lang="as-IN" sz="240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</a:br>
            <a:r>
              <a:rPr lang="as-IN" sz="240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(খ) উদ্ভিদের মাধ্যমে শোষিত হয়ে খাদ্যশৃঙ্খলের </a:t>
            </a:r>
            <a:r>
              <a:rPr lang="as-IN" sz="2400" u="none" strike="noStrike" dirty="0">
                <a:solidFill>
                  <a:srgbClr val="7030A0"/>
                </a:solidFill>
                <a:effectLst/>
                <a:cs typeface="Kalpana Unicode" panose="02000506000000020003" pitchFamily="2" charset="0"/>
              </a:rPr>
              <a:t>(</a:t>
            </a:r>
            <a:r>
              <a:rPr lang="en-US" sz="2400" u="none" strike="noStrike" dirty="0">
                <a:solidFill>
                  <a:srgbClr val="7030A0"/>
                </a:solidFill>
                <a:effectLst/>
                <a:cs typeface="Kalpana Unicode" panose="02000506000000020003" pitchFamily="2" charset="0"/>
              </a:rPr>
              <a:t>Food Chain) </a:t>
            </a:r>
            <a:r>
              <a:rPr lang="as-IN" sz="240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মাধ্যমে</a:t>
            </a:r>
            <a:br>
              <a:rPr lang="as-IN" sz="240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</a:br>
            <a:r>
              <a:rPr lang="as-IN" sz="240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(গ) বৃষ্টির পানির সাথে মিশে সমুদ্রের লবণাক্ততা বাড়িয়ে</a:t>
            </a:r>
            <a:br>
              <a:rPr lang="as-IN" sz="240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</a:br>
            <a:r>
              <a:rPr lang="as-IN" sz="240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(ঘ) মাটির উষ্ণতা বৃদ্ধির ফলে বাষ্পীভূত হয়ে মেঘে রূপ নেওয়ার মাধ্যমে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AE0873-74E0-07AE-FCC3-7BF2B8456AD8}"/>
              </a:ext>
            </a:extLst>
          </p:cNvPr>
          <p:cNvSpPr txBox="1"/>
          <p:nvPr/>
        </p:nvSpPr>
        <p:spPr>
          <a:xfrm rot="2554378">
            <a:off x="9249507" y="949568"/>
            <a:ext cx="25204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solidFill>
                  <a:srgbClr val="00B05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মূল্যায়ন</a:t>
            </a:r>
            <a:r>
              <a:rPr lang="en-US" sz="6600" dirty="0">
                <a:solidFill>
                  <a:srgbClr val="00B05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040010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183EEB0-2E07-8099-E76C-FDA2F0156ECD}"/>
              </a:ext>
            </a:extLst>
          </p:cNvPr>
          <p:cNvSpPr txBox="1"/>
          <p:nvPr/>
        </p:nvSpPr>
        <p:spPr>
          <a:xfrm>
            <a:off x="633045" y="791123"/>
            <a:ext cx="11195540" cy="5101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  <a:spcAft>
                <a:spcPts val="1200"/>
              </a:spcAft>
              <a:buNone/>
            </a:pPr>
            <a:r>
              <a:rPr lang="as-IN" sz="2800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৪. মাটি দূষণ রোধে ৩</a:t>
            </a:r>
            <a:r>
              <a:rPr lang="en-US" sz="2800" u="none" strike="noStrike" dirty="0">
                <a:solidFill>
                  <a:srgbClr val="FF0000"/>
                </a:solidFill>
                <a:effectLst/>
                <a:cs typeface="Kalpana Unicode" panose="02000506000000020003" pitchFamily="2" charset="0"/>
              </a:rPr>
              <a:t>R (3R) </a:t>
            </a:r>
            <a:r>
              <a:rPr lang="as-IN" sz="2800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নীতির প্রথম ধাপ '</a:t>
            </a:r>
            <a:r>
              <a:rPr lang="en-US" sz="2800" u="none" strike="noStrike" dirty="0">
                <a:solidFill>
                  <a:srgbClr val="FF0000"/>
                </a:solidFill>
                <a:effectLst/>
                <a:cs typeface="Kalpana Unicode" panose="02000506000000020003" pitchFamily="2" charset="0"/>
              </a:rPr>
              <a:t>Reduce</a:t>
            </a:r>
            <a:r>
              <a:rPr lang="en-US" sz="2800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' </a:t>
            </a:r>
            <a:r>
              <a:rPr lang="as-IN" sz="2800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বা 'হ্রাস করা' বলতে কী বোঝায়?</a:t>
            </a:r>
            <a:br>
              <a:rPr lang="as-IN" sz="28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</a:br>
            <a:r>
              <a:rPr lang="as-IN" sz="28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(ক) মাটিতে পুরোনো প্লাস্টিক ও পলিথিন পুঁতে ফেলা</a:t>
            </a:r>
            <a:br>
              <a:rPr lang="as-IN" sz="28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</a:br>
            <a:r>
              <a:rPr lang="as-IN" sz="28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(খ) উৎপাদিত বর্জ্য পদার্থ পুড়িয়ে ফেলা</a:t>
            </a:r>
            <a:br>
              <a:rPr lang="as-IN" sz="28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</a:br>
            <a:r>
              <a:rPr lang="as-IN" sz="28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(গ) প্লাস্টিক বা পলিথিনের মতো পরিবেশের ক্ষতিকর উপাদানের ব্যবহার কমিয়ে আনা</a:t>
            </a:r>
            <a:br>
              <a:rPr lang="as-IN" sz="28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</a:br>
            <a:r>
              <a:rPr lang="as-IN" sz="28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(ঘ) কৃষিকাজে অতিরিক্ত রাসায়নিক সার ব্যবহার করা</a:t>
            </a:r>
          </a:p>
          <a:p>
            <a:pPr>
              <a:spcBef>
                <a:spcPts val="900"/>
              </a:spcBef>
              <a:spcAft>
                <a:spcPts val="1200"/>
              </a:spcAft>
              <a:buNone/>
            </a:pPr>
            <a:r>
              <a:rPr lang="as-IN" sz="2800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৫. কৃষিজমিতে 'শস্য আবর্তন' </a:t>
            </a:r>
            <a:r>
              <a:rPr lang="as-IN" sz="2800" u="none" strike="noStrike" dirty="0">
                <a:solidFill>
                  <a:srgbClr val="FF0000"/>
                </a:solidFill>
                <a:effectLst/>
                <a:cs typeface="Kalpana Unicode" panose="02000506000000020003" pitchFamily="2" charset="0"/>
              </a:rPr>
              <a:t>(</a:t>
            </a:r>
            <a:r>
              <a:rPr lang="en-US" sz="2800" u="none" strike="noStrike" dirty="0">
                <a:solidFill>
                  <a:srgbClr val="FF0000"/>
                </a:solidFill>
                <a:effectLst/>
                <a:cs typeface="Kalpana Unicode" panose="02000506000000020003" pitchFamily="2" charset="0"/>
              </a:rPr>
              <a:t>Crop Rotation) </a:t>
            </a:r>
            <a:r>
              <a:rPr lang="as-IN" sz="2800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পদ্ধতি অনুসরণ করলে মাটির কী ধরনের উপকার হয়?</a:t>
            </a:r>
            <a:br>
              <a:rPr lang="as-IN" sz="28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</a:br>
            <a:r>
              <a:rPr lang="as-IN" sz="28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(ক) মাটির পুষ্টি উপাদানের ভারসাম্য রক্ষা পায় এবং উর্বরতা বজায় থাকে</a:t>
            </a:r>
            <a:br>
              <a:rPr lang="as-IN" sz="28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</a:br>
            <a:r>
              <a:rPr lang="as-IN" sz="28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(খ) মাটির অম্লত্ব মাত্রাতিরিক্ত বৃদ্ধি পায়</a:t>
            </a:r>
            <a:br>
              <a:rPr lang="as-IN" sz="28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</a:br>
            <a:r>
              <a:rPr lang="as-IN" sz="28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(গ) মাটির পানি ধারণ ক্ষমতা পুরোপুরি হ্রাস পায়</a:t>
            </a:r>
            <a:br>
              <a:rPr lang="as-IN" sz="28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</a:br>
            <a:r>
              <a:rPr lang="as-IN" sz="2800" b="0" u="none" strike="noStrike" dirty="0">
                <a:solidFill>
                  <a:srgbClr val="7030A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(ঘ) জমিতে ক্ষতিকর ব্যাকটেরিয়ার সংখ্যা বহুগুণ বেড়ে যায়</a:t>
            </a:r>
            <a:endParaRPr lang="as-IN" sz="2800" dirty="0">
              <a:solidFill>
                <a:srgbClr val="7030A0"/>
              </a:solidFill>
              <a:latin typeface="Kalpana Unicode" panose="02000506000000020003" pitchFamily="2" charset="0"/>
              <a:cs typeface="Kalpana Unicode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3111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FF531D6-F66E-6E49-13F7-ED9CF5C94A28}"/>
              </a:ext>
            </a:extLst>
          </p:cNvPr>
          <p:cNvSpPr txBox="1"/>
          <p:nvPr/>
        </p:nvSpPr>
        <p:spPr>
          <a:xfrm>
            <a:off x="720969" y="2104182"/>
            <a:ext cx="10750061" cy="3347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as-IN" sz="3600" b="1" u="none" strike="noStrike" dirty="0">
                <a:solidFill>
                  <a:srgbClr val="FF0000"/>
                </a:solidFill>
                <a:effectLst/>
                <a:latin typeface="Kalpana Unicode" panose="02000506000000020003" pitchFamily="2" charset="0"/>
                <a:cs typeface="Kalpana Unicode" panose="02000506000000020003" pitchFamily="2" charset="0"/>
              </a:rPr>
              <a:t>প্রশ্ন:</a:t>
            </a:r>
            <a:r>
              <a:rPr lang="as-IN" sz="36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মাটি সংরক্ষণে </a:t>
            </a:r>
            <a:r>
              <a:rPr lang="as-IN" sz="3600" dirty="0">
                <a:solidFill>
                  <a:srgbClr val="FF0000"/>
                </a:solidFill>
                <a:cs typeface="Kalpana Unicode" panose="02000506000000020003" pitchFamily="2" charset="0"/>
              </a:rPr>
              <a:t>"</a:t>
            </a:r>
            <a:r>
              <a:rPr lang="en-US" sz="3600" dirty="0">
                <a:solidFill>
                  <a:srgbClr val="FF0000"/>
                </a:solidFill>
                <a:cs typeface="Kalpana Unicode" panose="02000506000000020003" pitchFamily="2" charset="0"/>
              </a:rPr>
              <a:t>Reduce, Reuse, Recycle" </a:t>
            </a:r>
            <a:r>
              <a:rPr lang="as-IN" sz="36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বা ৩</a:t>
            </a:r>
            <a:r>
              <a:rPr lang="en-US" sz="3600" dirty="0">
                <a:solidFill>
                  <a:srgbClr val="FF0000"/>
                </a:solidFill>
                <a:cs typeface="Kalpana Unicode" panose="02000506000000020003" pitchFamily="2" charset="0"/>
              </a:rPr>
              <a:t>R</a:t>
            </a:r>
            <a:r>
              <a:rPr lang="en-US" sz="36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as-IN" sz="36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নীতি অত্যন্ত কার্যকরী। তোমার বাড়িতে ব্যবহৃত হয় এমন দুটি প্লাস্টিক বা পলিথিন জাতীয় বর্জ্যকে ফেলে না দিয়ে কীভাবে </a:t>
            </a:r>
            <a:r>
              <a:rPr lang="as-IN" sz="3600" dirty="0">
                <a:solidFill>
                  <a:srgbClr val="FF0000"/>
                </a:solidFill>
                <a:cs typeface="Kalpana Unicode" panose="02000506000000020003" pitchFamily="2" charset="0"/>
              </a:rPr>
              <a:t>'</a:t>
            </a:r>
            <a:r>
              <a:rPr lang="en-US" sz="3600" dirty="0">
                <a:solidFill>
                  <a:srgbClr val="FF0000"/>
                </a:solidFill>
                <a:cs typeface="Kalpana Unicode" panose="02000506000000020003" pitchFamily="2" charset="0"/>
              </a:rPr>
              <a:t>Reuse' </a:t>
            </a:r>
            <a:r>
              <a:rPr lang="en-US" sz="36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(</a:t>
            </a:r>
            <a:r>
              <a:rPr lang="as-IN" sz="36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পুনরায় ব্যবহার) বা </a:t>
            </a:r>
            <a:r>
              <a:rPr lang="as-IN" sz="3600" dirty="0">
                <a:solidFill>
                  <a:srgbClr val="FF0000"/>
                </a:solidFill>
                <a:cs typeface="Kalpana Unicode" panose="02000506000000020003" pitchFamily="2" charset="0"/>
              </a:rPr>
              <a:t>'</a:t>
            </a:r>
            <a:r>
              <a:rPr lang="en-US" sz="3600" dirty="0">
                <a:solidFill>
                  <a:srgbClr val="FF0000"/>
                </a:solidFill>
                <a:cs typeface="Kalpana Unicode" panose="02000506000000020003" pitchFamily="2" charset="0"/>
              </a:rPr>
              <a:t>Recycle</a:t>
            </a:r>
            <a:r>
              <a:rPr lang="en-US" sz="36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' </a:t>
            </a:r>
            <a:r>
              <a:rPr lang="as-IN" sz="3600" dirty="0">
                <a:solidFill>
                  <a:srgbClr val="FF000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করা যায়, তার একটি বাস্তব আইডিয়া বা পরিকল্পনা লিখে নিয়ে আসবে।</a:t>
            </a:r>
            <a:endParaRPr lang="en-US" sz="3600" dirty="0">
              <a:solidFill>
                <a:srgbClr val="FF0000"/>
              </a:solidFill>
              <a:latin typeface="Kalpana Unicode" panose="02000506000000020003" pitchFamily="2" charset="0"/>
              <a:cs typeface="Kalpana Unicode" panose="02000506000000020003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865A32-66D4-4AA5-1769-69F19227BDA5}"/>
              </a:ext>
            </a:extLst>
          </p:cNvPr>
          <p:cNvSpPr txBox="1"/>
          <p:nvPr/>
        </p:nvSpPr>
        <p:spPr>
          <a:xfrm>
            <a:off x="527539" y="575751"/>
            <a:ext cx="4536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rgbClr val="00B05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বাড়ির</a:t>
            </a:r>
            <a:r>
              <a:rPr lang="en-US" sz="4800" dirty="0">
                <a:solidFill>
                  <a:srgbClr val="00B05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  <a:r>
              <a:rPr lang="en-US" sz="4800" dirty="0" err="1">
                <a:solidFill>
                  <a:srgbClr val="00B05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কাজ</a:t>
            </a:r>
            <a:r>
              <a:rPr lang="en-US" sz="4800" dirty="0">
                <a:solidFill>
                  <a:srgbClr val="00B05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540823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4C8CFE-7377-A68B-88E0-728CB2842895}"/>
              </a:ext>
            </a:extLst>
          </p:cNvPr>
          <p:cNvSpPr txBox="1"/>
          <p:nvPr/>
        </p:nvSpPr>
        <p:spPr>
          <a:xfrm>
            <a:off x="732692" y="1771505"/>
            <a:ext cx="10726615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900" dirty="0" err="1">
                <a:solidFill>
                  <a:srgbClr val="00B05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ধন্যবাদ</a:t>
            </a:r>
            <a:r>
              <a:rPr lang="en-US" sz="23900" dirty="0">
                <a:solidFill>
                  <a:srgbClr val="00B050"/>
                </a:solidFill>
                <a:latin typeface="Kalpana Unicode" panose="02000506000000020003" pitchFamily="2" charset="0"/>
                <a:cs typeface="Kalpana Unicode" panose="02000506000000020003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505532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1070</Words>
  <Application>Microsoft Office PowerPoint</Application>
  <PresentationFormat>Widescreen</PresentationFormat>
  <Paragraphs>64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Kalpana Unicode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saiful isolam</dc:creator>
  <cp:lastModifiedBy>saiful isolam</cp:lastModifiedBy>
  <cp:revision>3</cp:revision>
  <dcterms:created xsi:type="dcterms:W3CDTF">2026-09-05T05:02:08Z</dcterms:created>
  <dcterms:modified xsi:type="dcterms:W3CDTF">2026-09-07T14:27:09Z</dcterms:modified>
</cp:coreProperties>
</file>