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4"/>
  </p:notesMasterIdLst>
  <p:sldIdLst>
    <p:sldId id="448" r:id="rId2"/>
    <p:sldId id="449" r:id="rId3"/>
    <p:sldId id="450" r:id="rId4"/>
    <p:sldId id="454" r:id="rId5"/>
    <p:sldId id="455" r:id="rId6"/>
    <p:sldId id="494" r:id="rId7"/>
    <p:sldId id="520" r:id="rId8"/>
    <p:sldId id="521" r:id="rId9"/>
    <p:sldId id="522" r:id="rId10"/>
    <p:sldId id="525" r:id="rId11"/>
    <p:sldId id="526" r:id="rId12"/>
    <p:sldId id="527" r:id="rId13"/>
    <p:sldId id="528" r:id="rId14"/>
    <p:sldId id="534" r:id="rId15"/>
    <p:sldId id="529" r:id="rId16"/>
    <p:sldId id="530" r:id="rId17"/>
    <p:sldId id="531" r:id="rId18"/>
    <p:sldId id="532" r:id="rId19"/>
    <p:sldId id="466" r:id="rId20"/>
    <p:sldId id="467" r:id="rId21"/>
    <p:sldId id="468" r:id="rId22"/>
    <p:sldId id="46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006699"/>
    <a:srgbClr val="FF9900"/>
    <a:srgbClr val="99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1350" autoAdjust="0"/>
    <p:restoredTop sz="94434" autoAdjust="0"/>
  </p:normalViewPr>
  <p:slideViewPr>
    <p:cSldViewPr>
      <p:cViewPr varScale="1">
        <p:scale>
          <a:sx n="83" d="100"/>
          <a:sy n="83" d="100"/>
        </p:scale>
        <p:origin x="-1282" y="-72"/>
      </p:cViewPr>
      <p:guideLst>
        <p:guide orient="horz" pos="2160"/>
        <p:guide pos="2880"/>
      </p:guideLst>
    </p:cSldViewPr>
  </p:slideViewPr>
  <p:notesTextViewPr>
    <p:cViewPr>
      <p:scale>
        <a:sx n="125" d="100"/>
        <a:sy n="125"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106B96-DADB-4631-8291-711235C40DE4}" type="datetimeFigureOut">
              <a:rPr lang="en-US" smtClean="0"/>
              <a:pPr/>
              <a:t>9/7/2026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F2CC45-6B04-47A7-B4E4-57F4597FD341}" type="slidenum">
              <a:rPr lang="en-US" smtClean="0"/>
              <a:pPr/>
              <a:t>‹#›</a:t>
            </a:fld>
            <a:endParaRPr lang="en-US"/>
          </a:p>
        </p:txBody>
      </p:sp>
    </p:spTree>
    <p:extLst>
      <p:ext uri="{BB962C8B-B14F-4D97-AF65-F5344CB8AC3E}">
        <p14:creationId xmlns:p14="http://schemas.microsoft.com/office/powerpoint/2010/main" xmlns="" val="3935307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পাঠ</a:t>
            </a:r>
            <a:r>
              <a:rPr lang="bn-BD" baseline="0" dirty="0" smtClean="0">
                <a:latin typeface="NikoshBAN" pitchFamily="2" charset="0"/>
                <a:cs typeface="NikoshBAN" pitchFamily="2" charset="0"/>
              </a:rPr>
              <a:t> সংশ্লিষ্ট ছবি দ্বারা শিক্ষার্থীদের স্বাগতম জানানো যেতে পারে। পাঠ যেহেতু মিথ্যাচার; তাই এ ছবিটি দেওয়া হয়েছে।</a:t>
            </a:r>
            <a:endParaRPr lang="en-US" dirty="0" smtClean="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ECF2CC45-6B04-47A7-B4E4-57F4597FD341}" type="slidenum">
              <a:rPr lang="en-US" smtClean="0"/>
              <a:pPr/>
              <a:t>1</a:t>
            </a:fld>
            <a:endParaRPr lang="en-US"/>
          </a:p>
        </p:txBody>
      </p:sp>
    </p:spTree>
    <p:extLst>
      <p:ext uri="{BB962C8B-B14F-4D97-AF65-F5344CB8AC3E}">
        <p14:creationId xmlns:p14="http://schemas.microsoft.com/office/powerpoint/2010/main" xmlns="" val="1733507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10</a:t>
            </a:fld>
            <a:endParaRPr lang="en-US"/>
          </a:p>
        </p:txBody>
      </p:sp>
    </p:spTree>
    <p:extLst>
      <p:ext uri="{BB962C8B-B14F-4D97-AF65-F5344CB8AC3E}">
        <p14:creationId xmlns:p14="http://schemas.microsoft.com/office/powerpoint/2010/main" xmlns="" val="3242183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কোন কোন পর্যায়ে</a:t>
            </a:r>
            <a:r>
              <a:rPr lang="bn-BD" sz="1200" b="0" baseline="0" dirty="0" smtClean="0">
                <a:solidFill>
                  <a:schemeClr val="tx1"/>
                </a:solidFill>
                <a:latin typeface="NikoshBAN" pitchFamily="2" charset="0"/>
                <a:cs typeface="NikoshBAN" pitchFamily="2" charset="0"/>
              </a:rPr>
              <a:t> মিথ্যাচার হয় ও </a:t>
            </a:r>
            <a:r>
              <a:rPr lang="bn-BD" sz="1200" b="0" dirty="0" smtClean="0">
                <a:solidFill>
                  <a:schemeClr val="tx1"/>
                </a:solidFill>
                <a:latin typeface="NikoshBAN" pitchFamily="2" charset="0"/>
                <a:cs typeface="NikoshBAN" pitchFamily="2" charset="0"/>
              </a:rPr>
              <a:t>এর 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11</a:t>
            </a:fld>
            <a:endParaRPr lang="en-US"/>
          </a:p>
        </p:txBody>
      </p:sp>
    </p:spTree>
    <p:extLst>
      <p:ext uri="{BB962C8B-B14F-4D97-AF65-F5344CB8AC3E}">
        <p14:creationId xmlns:p14="http://schemas.microsoft.com/office/powerpoint/2010/main" xmlns="" val="2850018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কোন কোন পর্যায়ে</a:t>
            </a:r>
            <a:r>
              <a:rPr lang="bn-BD" sz="1200" b="0" baseline="0" dirty="0" smtClean="0">
                <a:solidFill>
                  <a:schemeClr val="tx1"/>
                </a:solidFill>
                <a:latin typeface="NikoshBAN" pitchFamily="2" charset="0"/>
                <a:cs typeface="NikoshBAN" pitchFamily="2" charset="0"/>
              </a:rPr>
              <a:t> মিথ্যাচার হয় ও </a:t>
            </a:r>
            <a:r>
              <a:rPr lang="bn-BD" sz="1200" b="0" dirty="0" smtClean="0">
                <a:solidFill>
                  <a:schemeClr val="tx1"/>
                </a:solidFill>
                <a:latin typeface="NikoshBAN" pitchFamily="2" charset="0"/>
                <a:cs typeface="NikoshBAN" pitchFamily="2" charset="0"/>
              </a:rPr>
              <a:t>এর 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12</a:t>
            </a:fld>
            <a:endParaRPr lang="en-US"/>
          </a:p>
        </p:txBody>
      </p:sp>
    </p:spTree>
    <p:extLst>
      <p:ext uri="{BB962C8B-B14F-4D97-AF65-F5344CB8AC3E}">
        <p14:creationId xmlns:p14="http://schemas.microsoft.com/office/powerpoint/2010/main" xmlns="" val="4287084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কোন কোন পর্যায়ে</a:t>
            </a:r>
            <a:r>
              <a:rPr lang="bn-BD" sz="1200" b="0" baseline="0" dirty="0" smtClean="0">
                <a:solidFill>
                  <a:schemeClr val="tx1"/>
                </a:solidFill>
                <a:latin typeface="NikoshBAN" pitchFamily="2" charset="0"/>
                <a:cs typeface="NikoshBAN" pitchFamily="2" charset="0"/>
              </a:rPr>
              <a:t> মিথ্যাচার হয় ও </a:t>
            </a:r>
            <a:r>
              <a:rPr lang="bn-BD" sz="1200" b="0" dirty="0" smtClean="0">
                <a:solidFill>
                  <a:schemeClr val="tx1"/>
                </a:solidFill>
                <a:latin typeface="NikoshBAN" pitchFamily="2" charset="0"/>
                <a:cs typeface="NikoshBAN" pitchFamily="2" charset="0"/>
              </a:rPr>
              <a:t>এর 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13</a:t>
            </a:fld>
            <a:endParaRPr lang="en-US"/>
          </a:p>
        </p:txBody>
      </p:sp>
    </p:spTree>
    <p:extLst>
      <p:ext uri="{BB962C8B-B14F-4D97-AF65-F5344CB8AC3E}">
        <p14:creationId xmlns:p14="http://schemas.microsoft.com/office/powerpoint/2010/main" xmlns="" val="1066073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উত্তর হতে</a:t>
            </a:r>
            <a:r>
              <a:rPr lang="bn-BD" baseline="0" dirty="0" smtClean="0"/>
              <a:t> পারে- </a:t>
            </a:r>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14</a:t>
            </a:fld>
            <a:endParaRPr lang="en-US"/>
          </a:p>
        </p:txBody>
      </p:sp>
    </p:spTree>
    <p:extLst>
      <p:ext uri="{BB962C8B-B14F-4D97-AF65-F5344CB8AC3E}">
        <p14:creationId xmlns:p14="http://schemas.microsoft.com/office/powerpoint/2010/main" xmlns="" val="1943410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মিথ্যাচার</a:t>
            </a:r>
            <a:r>
              <a:rPr lang="bn-BD" sz="1200" b="0" baseline="0" dirty="0" smtClean="0">
                <a:solidFill>
                  <a:schemeClr val="tx1"/>
                </a:solidFill>
                <a:latin typeface="NikoshBAN" pitchFamily="2" charset="0"/>
                <a:cs typeface="NikoshBAN" pitchFamily="2" charset="0"/>
              </a:rPr>
              <a:t> এর </a:t>
            </a:r>
            <a:r>
              <a:rPr lang="bn-BD" sz="1200" b="0" dirty="0" smtClean="0">
                <a:solidFill>
                  <a:schemeClr val="tx1"/>
                </a:solidFill>
                <a:latin typeface="NikoshBAN" pitchFamily="2" charset="0"/>
                <a:cs typeface="NikoshBAN" pitchFamily="2" charset="0"/>
              </a:rPr>
              <a:t>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15</a:t>
            </a:fld>
            <a:endParaRPr lang="en-US"/>
          </a:p>
        </p:txBody>
      </p:sp>
    </p:spTree>
    <p:extLst>
      <p:ext uri="{BB962C8B-B14F-4D97-AF65-F5344CB8AC3E}">
        <p14:creationId xmlns:p14="http://schemas.microsoft.com/office/powerpoint/2010/main" xmlns="" val="3327542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হাদিসের</a:t>
            </a:r>
            <a:r>
              <a:rPr lang="bn-BD" sz="1200" b="0" baseline="0" dirty="0" smtClean="0">
                <a:solidFill>
                  <a:schemeClr val="tx1"/>
                </a:solidFill>
                <a:latin typeface="NikoshBAN" pitchFamily="2" charset="0"/>
                <a:cs typeface="NikoshBAN" pitchFamily="2" charset="0"/>
              </a:rPr>
              <a:t> আলোকে মিথ্যাচার </a:t>
            </a:r>
            <a:r>
              <a:rPr lang="bn-BD" sz="1200" b="0" dirty="0" smtClean="0">
                <a:solidFill>
                  <a:schemeClr val="tx1"/>
                </a:solidFill>
                <a:latin typeface="NikoshBAN" pitchFamily="2" charset="0"/>
                <a:cs typeface="NikoshBAN" pitchFamily="2" charset="0"/>
              </a:rPr>
              <a:t>এর 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16</a:t>
            </a:fld>
            <a:endParaRPr lang="en-US"/>
          </a:p>
        </p:txBody>
      </p:sp>
    </p:spTree>
    <p:extLst>
      <p:ext uri="{BB962C8B-B14F-4D97-AF65-F5344CB8AC3E}">
        <p14:creationId xmlns:p14="http://schemas.microsoft.com/office/powerpoint/2010/main" xmlns="" val="2836815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হাদিসের</a:t>
            </a:r>
            <a:r>
              <a:rPr lang="bn-BD" sz="1200" b="0" baseline="0" dirty="0" smtClean="0">
                <a:solidFill>
                  <a:schemeClr val="tx1"/>
                </a:solidFill>
                <a:latin typeface="NikoshBAN" pitchFamily="2" charset="0"/>
                <a:cs typeface="NikoshBAN" pitchFamily="2" charset="0"/>
              </a:rPr>
              <a:t> আলোকে মিথ্যাচার </a:t>
            </a:r>
            <a:r>
              <a:rPr lang="bn-BD" sz="1200" b="0" dirty="0" smtClean="0">
                <a:solidFill>
                  <a:schemeClr val="tx1"/>
                </a:solidFill>
                <a:latin typeface="NikoshBAN" pitchFamily="2" charset="0"/>
                <a:cs typeface="NikoshBAN" pitchFamily="2" charset="0"/>
              </a:rPr>
              <a:t>এর 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17</a:t>
            </a:fld>
            <a:endParaRPr lang="en-US"/>
          </a:p>
        </p:txBody>
      </p:sp>
    </p:spTree>
    <p:extLst>
      <p:ext uri="{BB962C8B-B14F-4D97-AF65-F5344CB8AC3E}">
        <p14:creationId xmlns:p14="http://schemas.microsoft.com/office/powerpoint/2010/main" xmlns="" val="4244694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হাদিসের</a:t>
            </a:r>
            <a:r>
              <a:rPr lang="bn-BD" sz="1200" b="0" baseline="0" dirty="0" smtClean="0">
                <a:solidFill>
                  <a:schemeClr val="tx1"/>
                </a:solidFill>
                <a:latin typeface="NikoshBAN" pitchFamily="2" charset="0"/>
                <a:cs typeface="NikoshBAN" pitchFamily="2" charset="0"/>
              </a:rPr>
              <a:t> আলোকে মিথ্যাচার </a:t>
            </a:r>
            <a:r>
              <a:rPr lang="bn-BD" sz="1200" b="0" dirty="0" smtClean="0">
                <a:solidFill>
                  <a:schemeClr val="tx1"/>
                </a:solidFill>
                <a:latin typeface="NikoshBAN" pitchFamily="2" charset="0"/>
                <a:cs typeface="NikoshBAN" pitchFamily="2" charset="0"/>
              </a:rPr>
              <a:t>এর 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18</a:t>
            </a:fld>
            <a:endParaRPr lang="en-US"/>
          </a:p>
        </p:txBody>
      </p:sp>
    </p:spTree>
    <p:extLst>
      <p:ext uri="{BB962C8B-B14F-4D97-AF65-F5344CB8AC3E}">
        <p14:creationId xmlns:p14="http://schemas.microsoft.com/office/powerpoint/2010/main" xmlns="" val="2443749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উত্তর হতে</a:t>
            </a:r>
            <a:r>
              <a:rPr lang="bn-BD" baseline="0" dirty="0" smtClean="0"/>
              <a:t> পারে- </a:t>
            </a:r>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19</a:t>
            </a:fld>
            <a:endParaRPr lang="en-US"/>
          </a:p>
        </p:txBody>
      </p:sp>
    </p:spTree>
    <p:extLst>
      <p:ext uri="{BB962C8B-B14F-4D97-AF65-F5344CB8AC3E}">
        <p14:creationId xmlns:p14="http://schemas.microsoft.com/office/powerpoint/2010/main" xmlns="" val="4112542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শিক্ষক</a:t>
            </a:r>
            <a:r>
              <a:rPr lang="bn-BD" baseline="0" dirty="0" smtClean="0">
                <a:latin typeface="NikoshBAN" pitchFamily="2" charset="0"/>
                <a:cs typeface="NikoshBAN" pitchFamily="2" charset="0"/>
              </a:rPr>
              <a:t> মহোদয় </a:t>
            </a:r>
            <a:r>
              <a:rPr lang="bn-BD" baseline="0" smtClean="0">
                <a:latin typeface="NikoshBAN" pitchFamily="2" charset="0"/>
                <a:cs typeface="NikoshBAN" pitchFamily="2" charset="0"/>
              </a:rPr>
              <a:t>নিজ বিদ্যালয়ের </a:t>
            </a:r>
            <a:r>
              <a:rPr lang="bn-BD" baseline="0" dirty="0" smtClean="0">
                <a:latin typeface="NikoshBAN" pitchFamily="2" charset="0"/>
                <a:cs typeface="NikoshBAN" pitchFamily="2" charset="0"/>
              </a:rPr>
              <a:t>ক্ষেত্রে চাইলে এ </a:t>
            </a:r>
            <a:r>
              <a:rPr lang="en-US" baseline="0" dirty="0" smtClean="0">
                <a:latin typeface="NikoshBAN" pitchFamily="2" charset="0"/>
                <a:cs typeface="NikoshBAN" pitchFamily="2" charset="0"/>
              </a:rPr>
              <a:t>Slide </a:t>
            </a:r>
            <a:r>
              <a:rPr lang="bn-BD" baseline="0" dirty="0" smtClean="0">
                <a:latin typeface="NikoshBAN" pitchFamily="2" charset="0"/>
                <a:cs typeface="NikoshBAN" pitchFamily="2" charset="0"/>
              </a:rPr>
              <a:t>টি দেখাতেও পারেন আবার </a:t>
            </a:r>
            <a:r>
              <a:rPr lang="en-US" baseline="0" dirty="0" smtClean="0">
                <a:latin typeface="NikoshBAN" pitchFamily="2" charset="0"/>
                <a:cs typeface="NikoshBAN" pitchFamily="2" charset="0"/>
              </a:rPr>
              <a:t>Hide </a:t>
            </a:r>
            <a:r>
              <a:rPr lang="bn-BD" baseline="0" dirty="0" smtClean="0">
                <a:latin typeface="NikoshBAN" pitchFamily="2" charset="0"/>
                <a:cs typeface="NikoshBAN" pitchFamily="2" charset="0"/>
              </a:rPr>
              <a:t>করেও রাখতে পারেন।</a:t>
            </a:r>
            <a:endParaRPr lang="en-US" dirty="0" smtClean="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ECF2CC45-6B04-47A7-B4E4-57F4597FD341}" type="slidenum">
              <a:rPr lang="en-US" smtClean="0"/>
              <a:pPr/>
              <a:t>2</a:t>
            </a:fld>
            <a:endParaRPr lang="en-US"/>
          </a:p>
        </p:txBody>
      </p:sp>
    </p:spTree>
    <p:extLst>
      <p:ext uri="{BB962C8B-B14F-4D97-AF65-F5344CB8AC3E}">
        <p14:creationId xmlns:p14="http://schemas.microsoft.com/office/powerpoint/2010/main" xmlns="" val="3839220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উত্তর হতে</a:t>
            </a:r>
            <a:r>
              <a:rPr lang="bn-BD" baseline="0" dirty="0" smtClean="0"/>
              <a:t> পারে- ১. মিথ্যা ২. </a:t>
            </a:r>
            <a:r>
              <a:rPr lang="bn-BD" sz="1200" dirty="0" smtClean="0">
                <a:solidFill>
                  <a:schemeClr val="tx1"/>
                </a:solidFill>
                <a:latin typeface="NikoshBAN" pitchFamily="2" charset="0"/>
                <a:cs typeface="NikoshBAN" pitchFamily="2" charset="0"/>
              </a:rPr>
              <a:t>যে ব্যক্তি মিথ্যাকথা বলে বা প্রকৃত ঘটনার বিকৃতি ঘটায় তাকে মিথ্যাবাদী বলে। ৩. জাহান্নামের</a:t>
            </a:r>
            <a:r>
              <a:rPr lang="bn-BD" sz="1200" baseline="0" dirty="0" smtClean="0">
                <a:solidFill>
                  <a:schemeClr val="tx1"/>
                </a:solidFill>
                <a:latin typeface="NikoshBAN" pitchFamily="2" charset="0"/>
                <a:cs typeface="NikoshBAN" pitchFamily="2" charset="0"/>
              </a:rPr>
              <a:t> দিকে ৪. ফেরেশতারা ৫. যে সমাজে মিথ্যাচার বৃদ্ধি পায়।</a:t>
            </a:r>
            <a:endParaRPr lang="bn-BD" sz="1200" dirty="0" smtClean="0">
              <a:solidFill>
                <a:schemeClr val="tx1"/>
              </a:solidFill>
              <a:latin typeface="NikoshBAN" pitchFamily="2" charset="0"/>
              <a:cs typeface="NikoshBAN" pitchFamily="2" charset="0"/>
            </a:endParaRPr>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20</a:t>
            </a:fld>
            <a:endParaRPr lang="en-US"/>
          </a:p>
        </p:txBody>
      </p:sp>
    </p:spTree>
    <p:extLst>
      <p:ext uri="{BB962C8B-B14F-4D97-AF65-F5344CB8AC3E}">
        <p14:creationId xmlns:p14="http://schemas.microsoft.com/office/powerpoint/2010/main" xmlns="" val="3838711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উত্তর হতে</a:t>
            </a:r>
            <a:r>
              <a:rPr lang="bn-BD" baseline="0" dirty="0" smtClean="0"/>
              <a:t> পারে- </a:t>
            </a:r>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21</a:t>
            </a:fld>
            <a:endParaRPr lang="en-US"/>
          </a:p>
        </p:txBody>
      </p:sp>
    </p:spTree>
    <p:extLst>
      <p:ext uri="{BB962C8B-B14F-4D97-AF65-F5344CB8AC3E}">
        <p14:creationId xmlns:p14="http://schemas.microsoft.com/office/powerpoint/2010/main" xmlns="" val="1095897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উপস্থিত</a:t>
            </a:r>
            <a:r>
              <a:rPr lang="bn-BD" baseline="0" dirty="0" smtClean="0"/>
              <a:t> সবাইকে ধন্যবাদ জানিয়ে আজকের মতো পাঠ উপস্থাপন সমাপ্ত করতে পারেন।</a:t>
            </a:r>
            <a:endParaRPr lang="en-US" smtClean="0"/>
          </a:p>
          <a:p>
            <a:endParaRPr lang="en-US"/>
          </a:p>
        </p:txBody>
      </p:sp>
      <p:sp>
        <p:nvSpPr>
          <p:cNvPr id="4" name="Slide Number Placeholder 3"/>
          <p:cNvSpPr>
            <a:spLocks noGrp="1"/>
          </p:cNvSpPr>
          <p:nvPr>
            <p:ph type="sldNum" sz="quarter" idx="10"/>
          </p:nvPr>
        </p:nvSpPr>
        <p:spPr/>
        <p:txBody>
          <a:bodyPr/>
          <a:lstStyle/>
          <a:p>
            <a:fld id="{ECF2CC45-6B04-47A7-B4E4-57F4597FD341}" type="slidenum">
              <a:rPr lang="en-US" smtClean="0"/>
              <a:pPr/>
              <a:t>22</a:t>
            </a:fld>
            <a:endParaRPr lang="en-US"/>
          </a:p>
        </p:txBody>
      </p:sp>
    </p:spTree>
    <p:extLst>
      <p:ext uri="{BB962C8B-B14F-4D97-AF65-F5344CB8AC3E}">
        <p14:creationId xmlns:p14="http://schemas.microsoft.com/office/powerpoint/2010/main" xmlns="" val="2982989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প্রতারণা করা এটি</a:t>
            </a:r>
            <a:r>
              <a:rPr lang="bn-BD" baseline="0" dirty="0" smtClean="0"/>
              <a:t> কোন পর্যায়ে পড়ে? তা শিক্ষার্থীদের কাছ থেকে জানতে পারেন। (মিথ্যাচার)</a:t>
            </a:r>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3</a:t>
            </a:fld>
            <a:endParaRPr lang="en-US"/>
          </a:p>
        </p:txBody>
      </p:sp>
    </p:spTree>
    <p:extLst>
      <p:ext uri="{BB962C8B-B14F-4D97-AF65-F5344CB8AC3E}">
        <p14:creationId xmlns:p14="http://schemas.microsoft.com/office/powerpoint/2010/main" xmlns="" val="196575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এই ছবিটি</a:t>
            </a:r>
            <a:r>
              <a:rPr lang="bn-BD" baseline="0" dirty="0" smtClean="0"/>
              <a:t> দেখিয়েও পাঠ ঘোষণা করতে পারেন। এক্ষেত্রে শিক্ষক মহোদয় পাঠ ঘোষণা করে তা বোর্ডে লিখে দিবেন।</a:t>
            </a:r>
            <a:endParaRPr lang="en-US"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4</a:t>
            </a:fld>
            <a:endParaRPr lang="en-US"/>
          </a:p>
        </p:txBody>
      </p:sp>
    </p:spTree>
    <p:extLst>
      <p:ext uri="{BB962C8B-B14F-4D97-AF65-F5344CB8AC3E}">
        <p14:creationId xmlns:p14="http://schemas.microsoft.com/office/powerpoint/2010/main" xmlns="" val="2527364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শিখনফল</a:t>
            </a:r>
            <a:r>
              <a:rPr lang="bn-BD" baseline="0" dirty="0" smtClean="0"/>
              <a:t> চাইলে শিক্ষার্থীদের দেখাতেও পারেন আবার নাও দেখাতে পারেন। তবে শিখনফল নিয়ে আলোচনার তেমন প্রয়োজন নেই।</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5</a:t>
            </a:fld>
            <a:endParaRPr lang="en-US"/>
          </a:p>
        </p:txBody>
      </p:sp>
    </p:spTree>
    <p:extLst>
      <p:ext uri="{BB962C8B-B14F-4D97-AF65-F5344CB8AC3E}">
        <p14:creationId xmlns:p14="http://schemas.microsoft.com/office/powerpoint/2010/main" xmlns="" val="1957971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মিথ্যাচার</a:t>
            </a:r>
            <a:r>
              <a:rPr lang="bn-BD" baseline="0" dirty="0" smtClean="0"/>
              <a:t> এর পরিচয় শিক্ষার্থীদের সামনে তুলে ধরতে পারেন।</a:t>
            </a:r>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6</a:t>
            </a:fld>
            <a:endParaRPr lang="en-US"/>
          </a:p>
        </p:txBody>
      </p:sp>
    </p:spTree>
    <p:extLst>
      <p:ext uri="{BB962C8B-B14F-4D97-AF65-F5344CB8AC3E}">
        <p14:creationId xmlns:p14="http://schemas.microsoft.com/office/powerpoint/2010/main" xmlns="" val="2033143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মিথ্যাচার</a:t>
            </a:r>
            <a:r>
              <a:rPr lang="bn-BD" baseline="0" dirty="0" smtClean="0"/>
              <a:t> এর পরিচয় শিক্ষার্থীদের সামনে তুলে ধরতে পারেন।</a:t>
            </a:r>
            <a:endParaRPr lang="en-US"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7</a:t>
            </a:fld>
            <a:endParaRPr lang="en-US"/>
          </a:p>
        </p:txBody>
      </p:sp>
    </p:spTree>
    <p:extLst>
      <p:ext uri="{BB962C8B-B14F-4D97-AF65-F5344CB8AC3E}">
        <p14:creationId xmlns:p14="http://schemas.microsoft.com/office/powerpoint/2010/main" xmlns="" val="3061460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মিথ্যাচার</a:t>
            </a:r>
            <a:r>
              <a:rPr lang="bn-BD" baseline="0" dirty="0" smtClean="0"/>
              <a:t> এর পরিচয় শিক্ষার্থীদের সামনে তুলে ধরতে পারেন।</a:t>
            </a:r>
            <a:endParaRPr lang="en-US" dirty="0" smtClean="0"/>
          </a:p>
          <a:p>
            <a:endParaRPr lang="en-US"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8</a:t>
            </a:fld>
            <a:endParaRPr lang="en-US"/>
          </a:p>
        </p:txBody>
      </p:sp>
    </p:spTree>
    <p:extLst>
      <p:ext uri="{BB962C8B-B14F-4D97-AF65-F5344CB8AC3E}">
        <p14:creationId xmlns:p14="http://schemas.microsoft.com/office/powerpoint/2010/main" xmlns="" val="2704700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0" dirty="0" smtClean="0">
                <a:solidFill>
                  <a:schemeClr val="tx1"/>
                </a:solidFill>
                <a:latin typeface="NikoshBAN" pitchFamily="2" charset="0"/>
                <a:cs typeface="NikoshBAN" pitchFamily="2" charset="0"/>
              </a:rPr>
              <a:t>কোন কোন পর্যায়ে</a:t>
            </a:r>
            <a:r>
              <a:rPr lang="bn-BD" sz="1200" b="0" baseline="0" dirty="0" smtClean="0">
                <a:solidFill>
                  <a:schemeClr val="tx1"/>
                </a:solidFill>
                <a:latin typeface="NikoshBAN" pitchFamily="2" charset="0"/>
                <a:cs typeface="NikoshBAN" pitchFamily="2" charset="0"/>
              </a:rPr>
              <a:t> মিথ্যাচার হয় ও </a:t>
            </a:r>
            <a:r>
              <a:rPr lang="bn-BD" sz="1200" b="0" dirty="0" smtClean="0">
                <a:solidFill>
                  <a:schemeClr val="tx1"/>
                </a:solidFill>
                <a:latin typeface="NikoshBAN" pitchFamily="2" charset="0"/>
                <a:cs typeface="NikoshBAN" pitchFamily="2" charset="0"/>
              </a:rPr>
              <a:t>এর অপকারিতা শিক্ষার্থীদের</a:t>
            </a:r>
            <a:r>
              <a:rPr lang="bn-BD" sz="1200" b="0" baseline="0" dirty="0" smtClean="0">
                <a:solidFill>
                  <a:schemeClr val="tx1"/>
                </a:solidFill>
                <a:latin typeface="NikoshBAN" pitchFamily="2" charset="0"/>
                <a:cs typeface="NikoshBAN" pitchFamily="2" charset="0"/>
              </a:rPr>
              <a:t> সামনে তুলে ধরতে পারেন।</a:t>
            </a:r>
            <a:endParaRPr lang="bn-BD" sz="1200" b="0" dirty="0" smtClean="0">
              <a:solidFill>
                <a:schemeClr val="tx1"/>
              </a:solidFill>
              <a:latin typeface="NikoshBAN" pitchFamily="2" charset="0"/>
              <a:cs typeface="NikoshBAN" pitchFamily="2" charset="0"/>
            </a:endParaRPr>
          </a:p>
          <a:p>
            <a:endParaRPr lang="en-US" b="0" dirty="0"/>
          </a:p>
        </p:txBody>
      </p:sp>
      <p:sp>
        <p:nvSpPr>
          <p:cNvPr id="4" name="Slide Number Placeholder 3"/>
          <p:cNvSpPr>
            <a:spLocks noGrp="1"/>
          </p:cNvSpPr>
          <p:nvPr>
            <p:ph type="sldNum" sz="quarter" idx="10"/>
          </p:nvPr>
        </p:nvSpPr>
        <p:spPr/>
        <p:txBody>
          <a:bodyPr/>
          <a:lstStyle/>
          <a:p>
            <a:fld id="{ECF2CC45-6B04-47A7-B4E4-57F4597FD341}" type="slidenum">
              <a:rPr lang="en-US" smtClean="0"/>
              <a:pPr/>
              <a:t>9</a:t>
            </a:fld>
            <a:endParaRPr lang="en-US"/>
          </a:p>
        </p:txBody>
      </p:sp>
    </p:spTree>
    <p:extLst>
      <p:ext uri="{BB962C8B-B14F-4D97-AF65-F5344CB8AC3E}">
        <p14:creationId xmlns:p14="http://schemas.microsoft.com/office/powerpoint/2010/main" xmlns="" val="2751287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44E2D9-26A3-4513-8FE3-4673A14EA972}" type="datetime1">
              <a:rPr lang="en-US" smtClean="0"/>
              <a:pPr/>
              <a:t>9/7/2026</a:t>
            </a:fld>
            <a:endParaRPr lang="en-US"/>
          </a:p>
        </p:txBody>
      </p:sp>
      <p:sp>
        <p:nvSpPr>
          <p:cNvPr id="5" name="Footer Placeholder 4"/>
          <p:cNvSpPr>
            <a:spLocks noGrp="1"/>
          </p:cNvSpPr>
          <p:nvPr>
            <p:ph type="ftr" sz="quarter" idx="11"/>
          </p:nvPr>
        </p:nvSpPr>
        <p:spPr/>
        <p:txBody>
          <a:bodyPr/>
          <a:lstStyle/>
          <a:p>
            <a:r>
              <a:rPr lang="bn-BD" smtClean="0"/>
              <a:t>মোঃ ইউনুছ আজাদ</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777241267"/>
      </p:ext>
    </p:extLst>
  </p:cSld>
  <p:clrMapOvr>
    <a:masterClrMapping/>
  </p:clrMapOvr>
  <p:transition spd="slow">
    <p:wedg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ED3C6F-A90D-4AD5-BE2E-1A5B810B449B}" type="datetime1">
              <a:rPr lang="en-US" smtClean="0"/>
              <a:pPr/>
              <a:t>9/7/2026</a:t>
            </a:fld>
            <a:endParaRPr lang="en-US"/>
          </a:p>
        </p:txBody>
      </p:sp>
      <p:sp>
        <p:nvSpPr>
          <p:cNvPr id="5" name="Footer Placeholder 4"/>
          <p:cNvSpPr>
            <a:spLocks noGrp="1"/>
          </p:cNvSpPr>
          <p:nvPr>
            <p:ph type="ftr" sz="quarter" idx="11"/>
          </p:nvPr>
        </p:nvSpPr>
        <p:spPr/>
        <p:txBody>
          <a:bodyPr/>
          <a:lstStyle/>
          <a:p>
            <a:r>
              <a:rPr lang="bn-BD" smtClean="0"/>
              <a:t>মোঃ ইউনুছ আজাদ</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454466503"/>
      </p:ext>
    </p:extLst>
  </p:cSld>
  <p:clrMapOvr>
    <a:masterClrMapping/>
  </p:clrMapOvr>
  <p:transition spd="slow">
    <p:wedg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572BD6-AE77-4CC9-8FAE-F573A3EE8B32}" type="datetime1">
              <a:rPr lang="en-US" smtClean="0"/>
              <a:pPr/>
              <a:t>9/7/2026</a:t>
            </a:fld>
            <a:endParaRPr lang="en-US"/>
          </a:p>
        </p:txBody>
      </p:sp>
      <p:sp>
        <p:nvSpPr>
          <p:cNvPr id="5" name="Footer Placeholder 4"/>
          <p:cNvSpPr>
            <a:spLocks noGrp="1"/>
          </p:cNvSpPr>
          <p:nvPr>
            <p:ph type="ftr" sz="quarter" idx="11"/>
          </p:nvPr>
        </p:nvSpPr>
        <p:spPr/>
        <p:txBody>
          <a:bodyPr/>
          <a:lstStyle/>
          <a:p>
            <a:r>
              <a:rPr lang="bn-BD" smtClean="0"/>
              <a:t>মোঃ ইউনুছ আজাদ</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997599290"/>
      </p:ext>
    </p:extLst>
  </p:cSld>
  <p:clrMapOvr>
    <a:masterClrMapping/>
  </p:clrMapOvr>
  <p:transition spd="slow">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B4D271-D591-46EA-8C4B-544BE6A12CAA}" type="datetime1">
              <a:rPr lang="en-US" smtClean="0"/>
              <a:pPr/>
              <a:t>9/7/2026</a:t>
            </a:fld>
            <a:endParaRPr lang="en-US"/>
          </a:p>
        </p:txBody>
      </p:sp>
      <p:sp>
        <p:nvSpPr>
          <p:cNvPr id="5" name="Footer Placeholder 4"/>
          <p:cNvSpPr>
            <a:spLocks noGrp="1"/>
          </p:cNvSpPr>
          <p:nvPr>
            <p:ph type="ftr" sz="quarter" idx="11"/>
          </p:nvPr>
        </p:nvSpPr>
        <p:spPr/>
        <p:txBody>
          <a:bodyPr/>
          <a:lstStyle/>
          <a:p>
            <a:r>
              <a:rPr lang="bn-BD" smtClean="0"/>
              <a:t>মোঃ ইউনুছ আজাদ</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43585277"/>
      </p:ext>
    </p:extLst>
  </p:cSld>
  <p:clrMapOvr>
    <a:masterClrMapping/>
  </p:clrMapOvr>
  <p:transition spd="slow">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79277F-9318-42C5-B8CC-CD15310E76C4}" type="datetime1">
              <a:rPr lang="en-US" smtClean="0"/>
              <a:pPr/>
              <a:t>9/7/2026</a:t>
            </a:fld>
            <a:endParaRPr lang="en-US"/>
          </a:p>
        </p:txBody>
      </p:sp>
      <p:sp>
        <p:nvSpPr>
          <p:cNvPr id="5" name="Footer Placeholder 4"/>
          <p:cNvSpPr>
            <a:spLocks noGrp="1"/>
          </p:cNvSpPr>
          <p:nvPr>
            <p:ph type="ftr" sz="quarter" idx="11"/>
          </p:nvPr>
        </p:nvSpPr>
        <p:spPr/>
        <p:txBody>
          <a:bodyPr/>
          <a:lstStyle/>
          <a:p>
            <a:r>
              <a:rPr lang="bn-BD" smtClean="0"/>
              <a:t>মোঃ ইউনুছ আজাদ</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603421197"/>
      </p:ext>
    </p:extLst>
  </p:cSld>
  <p:clrMapOvr>
    <a:masterClrMapping/>
  </p:clrMapOvr>
  <p:transition spd="slow">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16635E-538C-40BB-A3D3-E1167BD1C2D3}" type="datetime1">
              <a:rPr lang="en-US" smtClean="0"/>
              <a:pPr/>
              <a:t>9/7/2026</a:t>
            </a:fld>
            <a:endParaRPr lang="en-US"/>
          </a:p>
        </p:txBody>
      </p:sp>
      <p:sp>
        <p:nvSpPr>
          <p:cNvPr id="6" name="Footer Placeholder 5"/>
          <p:cNvSpPr>
            <a:spLocks noGrp="1"/>
          </p:cNvSpPr>
          <p:nvPr>
            <p:ph type="ftr" sz="quarter" idx="11"/>
          </p:nvPr>
        </p:nvSpPr>
        <p:spPr/>
        <p:txBody>
          <a:bodyPr/>
          <a:lstStyle/>
          <a:p>
            <a:r>
              <a:rPr lang="bn-BD" smtClean="0"/>
              <a:t>মোঃ ইউনুছ আজাদ</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794181039"/>
      </p:ext>
    </p:extLst>
  </p:cSld>
  <p:clrMapOvr>
    <a:masterClrMapping/>
  </p:clrMapOvr>
  <p:transition spd="slow">
    <p:wedg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EFB246-BCBB-42CE-AE06-9823A3EDEAAA}" type="datetime1">
              <a:rPr lang="en-US" smtClean="0"/>
              <a:pPr/>
              <a:t>9/7/2026</a:t>
            </a:fld>
            <a:endParaRPr lang="en-US"/>
          </a:p>
        </p:txBody>
      </p:sp>
      <p:sp>
        <p:nvSpPr>
          <p:cNvPr id="8" name="Footer Placeholder 7"/>
          <p:cNvSpPr>
            <a:spLocks noGrp="1"/>
          </p:cNvSpPr>
          <p:nvPr>
            <p:ph type="ftr" sz="quarter" idx="11"/>
          </p:nvPr>
        </p:nvSpPr>
        <p:spPr/>
        <p:txBody>
          <a:bodyPr/>
          <a:lstStyle/>
          <a:p>
            <a:r>
              <a:rPr lang="bn-BD" smtClean="0"/>
              <a:t>মোঃ ইউনুছ আজাদ</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145579182"/>
      </p:ext>
    </p:extLst>
  </p:cSld>
  <p:clrMapOvr>
    <a:masterClrMapping/>
  </p:clrMapOvr>
  <p:transition spd="slow">
    <p:wedg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F5487F-B051-424B-B66F-D803830AB1AE}" type="datetime1">
              <a:rPr lang="en-US" smtClean="0"/>
              <a:pPr/>
              <a:t>9/7/2026</a:t>
            </a:fld>
            <a:endParaRPr lang="en-US"/>
          </a:p>
        </p:txBody>
      </p:sp>
      <p:sp>
        <p:nvSpPr>
          <p:cNvPr id="4" name="Footer Placeholder 3"/>
          <p:cNvSpPr>
            <a:spLocks noGrp="1"/>
          </p:cNvSpPr>
          <p:nvPr>
            <p:ph type="ftr" sz="quarter" idx="11"/>
          </p:nvPr>
        </p:nvSpPr>
        <p:spPr/>
        <p:txBody>
          <a:bodyPr/>
          <a:lstStyle/>
          <a:p>
            <a:r>
              <a:rPr lang="bn-BD" smtClean="0"/>
              <a:t>মোঃ ইউনুছ আজাদ</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332477232"/>
      </p:ext>
    </p:extLst>
  </p:cSld>
  <p:clrMapOvr>
    <a:masterClrMapping/>
  </p:clrMapOvr>
  <p:transition spd="slow">
    <p:wedg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a:xfrm>
            <a:off x="0" y="6492875"/>
            <a:ext cx="2133600" cy="365125"/>
          </a:xfrm>
        </p:spPr>
        <p:txBody>
          <a:bodyPr/>
          <a:lstStyle>
            <a:lvl1pPr>
              <a:defRPr/>
            </a:lvl1pPr>
          </a:lstStyle>
          <a:p>
            <a:fld id="{12C7A548-5FD7-4612-B3CF-847FD5E389C0}" type="datetime1">
              <a:rPr lang="en-US" smtClean="0"/>
              <a:pPr/>
              <a:t>9/7/2026</a:t>
            </a:fld>
            <a:endParaRPr lang="en-US" dirty="0"/>
          </a:p>
        </p:txBody>
      </p:sp>
      <p:sp>
        <p:nvSpPr>
          <p:cNvPr id="3" name="Footer Placeholder 2"/>
          <p:cNvSpPr>
            <a:spLocks noGrp="1"/>
          </p:cNvSpPr>
          <p:nvPr>
            <p:ph type="ftr" sz="quarter" idx="11"/>
          </p:nvPr>
        </p:nvSpPr>
        <p:spPr>
          <a:xfrm>
            <a:off x="3276600" y="6492875"/>
            <a:ext cx="2895600" cy="365125"/>
          </a:xfrm>
        </p:spPr>
        <p:txBody>
          <a:bodyPr/>
          <a:lstStyle/>
          <a:p>
            <a:r>
              <a:rPr lang="bn-BD" dirty="0" smtClean="0"/>
              <a:t>মোঃ ইউনুছ আজাদ</a:t>
            </a:r>
            <a:endParaRPr lang="en-US" dirty="0"/>
          </a:p>
        </p:txBody>
      </p:sp>
      <p:sp>
        <p:nvSpPr>
          <p:cNvPr id="4" name="Slide Number Placeholder 3"/>
          <p:cNvSpPr>
            <a:spLocks noGrp="1"/>
          </p:cNvSpPr>
          <p:nvPr>
            <p:ph type="sldNum" sz="quarter" idx="12"/>
          </p:nvPr>
        </p:nvSpPr>
        <p:spPr>
          <a:xfrm>
            <a:off x="7010400" y="6492875"/>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917410277"/>
      </p:ext>
    </p:extLst>
  </p:cSld>
  <p:clrMapOvr>
    <a:masterClrMapping/>
  </p:clrMapOvr>
  <p:transition spd="slow">
    <p:wedg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62D69B-EADB-4B3B-B4C1-CBD3B5B6BE36}" type="datetime1">
              <a:rPr lang="en-US" smtClean="0"/>
              <a:pPr/>
              <a:t>9/7/2026</a:t>
            </a:fld>
            <a:endParaRPr lang="en-US"/>
          </a:p>
        </p:txBody>
      </p:sp>
      <p:sp>
        <p:nvSpPr>
          <p:cNvPr id="6" name="Footer Placeholder 5"/>
          <p:cNvSpPr>
            <a:spLocks noGrp="1"/>
          </p:cNvSpPr>
          <p:nvPr>
            <p:ph type="ftr" sz="quarter" idx="11"/>
          </p:nvPr>
        </p:nvSpPr>
        <p:spPr/>
        <p:txBody>
          <a:bodyPr/>
          <a:lstStyle/>
          <a:p>
            <a:r>
              <a:rPr lang="bn-BD" smtClean="0"/>
              <a:t>মোঃ ইউনুছ আজাদ</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728898961"/>
      </p:ext>
    </p:extLst>
  </p:cSld>
  <p:clrMapOvr>
    <a:masterClrMapping/>
  </p:clrMapOvr>
  <p:transition spd="slow">
    <p:wedg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91FAFB-6DCC-4373-9F70-BD7320019BA2}" type="datetime1">
              <a:rPr lang="en-US" smtClean="0"/>
              <a:pPr/>
              <a:t>9/7/2026</a:t>
            </a:fld>
            <a:endParaRPr lang="en-US"/>
          </a:p>
        </p:txBody>
      </p:sp>
      <p:sp>
        <p:nvSpPr>
          <p:cNvPr id="6" name="Footer Placeholder 5"/>
          <p:cNvSpPr>
            <a:spLocks noGrp="1"/>
          </p:cNvSpPr>
          <p:nvPr>
            <p:ph type="ftr" sz="quarter" idx="11"/>
          </p:nvPr>
        </p:nvSpPr>
        <p:spPr/>
        <p:txBody>
          <a:bodyPr/>
          <a:lstStyle/>
          <a:p>
            <a:r>
              <a:rPr lang="bn-BD" smtClean="0"/>
              <a:t>মোঃ ইউনুছ আজাদ</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515497586"/>
      </p:ext>
    </p:extLst>
  </p:cSld>
  <p:clrMapOvr>
    <a:masterClrMapping/>
  </p:clrMapOvr>
  <p:transition spd="slow">
    <p:wedg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905E62-0559-4D90-9724-15284D974458}" type="datetime1">
              <a:rPr lang="en-US" smtClean="0"/>
              <a:pPr/>
              <a:t>9/7/2026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bn-BD" smtClean="0"/>
              <a:t>মোঃ ইউনুছ আজাদ</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57503368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spd="slow">
    <p:wedge/>
  </p:transition>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30469" y="304800"/>
            <a:ext cx="7696200" cy="4331861"/>
          </a:xfrm>
          <a:prstGeom prst="rect">
            <a:avLst/>
          </a:prstGeom>
          <a:ln>
            <a:noFill/>
          </a:ln>
          <a:effectLst>
            <a:outerShdw blurRad="190500" algn="tl" rotWithShape="0">
              <a:srgbClr val="000000">
                <a:alpha val="70000"/>
              </a:srgbClr>
            </a:outerShdw>
          </a:effectLst>
        </p:spPr>
      </p:pic>
      <p:sp>
        <p:nvSpPr>
          <p:cNvPr id="2" name="Slide Number Placeholder 1"/>
          <p:cNvSpPr>
            <a:spLocks noGrp="1"/>
          </p:cNvSpPr>
          <p:nvPr>
            <p:ph type="sldNum" sz="quarter" idx="12"/>
          </p:nvPr>
        </p:nvSpPr>
        <p:spPr/>
        <p:txBody>
          <a:bodyPr/>
          <a:lstStyle/>
          <a:p>
            <a:endParaRPr lang="en-US" dirty="0"/>
          </a:p>
        </p:txBody>
      </p:sp>
      <p:sp>
        <p:nvSpPr>
          <p:cNvPr id="3" name="Date Placeholder 1"/>
          <p:cNvSpPr>
            <a:spLocks noGrp="1"/>
          </p:cNvSpPr>
          <p:nvPr>
            <p:ph type="dt" sz="half" idx="10"/>
          </p:nvPr>
        </p:nvSpPr>
        <p:spPr>
          <a:xfrm>
            <a:off x="457200" y="6356350"/>
            <a:ext cx="2133600" cy="365125"/>
          </a:xfrm>
        </p:spPr>
        <p:txBody>
          <a:bodyPr/>
          <a:lstStyle/>
          <a:p>
            <a:fld id="{50E6980A-7606-4D28-A62A-1321F2F0A11C}" type="datetime1">
              <a:rPr lang="en-US" smtClean="0"/>
              <a:pPr/>
              <a:t>9/7/2026</a:t>
            </a:fld>
            <a:endParaRPr lang="en-US"/>
          </a:p>
        </p:txBody>
      </p:sp>
      <p:sp>
        <p:nvSpPr>
          <p:cNvPr id="4"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5" name="Slide Number Placeholder 1"/>
          <p:cNvSpPr txBox="1">
            <a:spLocks/>
          </p:cNvSpPr>
          <p:nvPr/>
        </p:nvSpPr>
        <p:spPr>
          <a:xfrm>
            <a:off x="655320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1</a:t>
            </a:r>
            <a:endParaRPr lang="en-US" dirty="0"/>
          </a:p>
        </p:txBody>
      </p:sp>
      <p:sp>
        <p:nvSpPr>
          <p:cNvPr id="7" name="TextBox 6"/>
          <p:cNvSpPr txBox="1"/>
          <p:nvPr/>
        </p:nvSpPr>
        <p:spPr>
          <a:xfrm>
            <a:off x="1219200" y="4114800"/>
            <a:ext cx="6406055" cy="31547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19900" b="1" dirty="0" smtClean="0">
                <a:ln w="11430"/>
                <a:solidFill>
                  <a:schemeClr val="accent6">
                    <a:lumMod val="75000"/>
                  </a:schemeClr>
                </a:solidFill>
                <a:effectLst>
                  <a:outerShdw blurRad="50800" dist="39000" dir="5460000" algn="tl">
                    <a:srgbClr val="000000">
                      <a:alpha val="38000"/>
                    </a:srgbClr>
                  </a:outerShdw>
                </a:effectLst>
                <a:latin typeface="NikoshBAN" pitchFamily="2" charset="0"/>
                <a:cs typeface="NikoshBAN" pitchFamily="2" charset="0"/>
              </a:rPr>
              <a:t>স্বাগতম</a:t>
            </a:r>
          </a:p>
        </p:txBody>
      </p:sp>
      <p:sp>
        <p:nvSpPr>
          <p:cNvPr id="6" name="Footer Placeholder 5"/>
          <p:cNvSpPr>
            <a:spLocks noGrp="1"/>
          </p:cNvSpPr>
          <p:nvPr>
            <p:ph type="ftr" sz="quarter" idx="11"/>
          </p:nvPr>
        </p:nvSpPr>
        <p:spPr/>
        <p:txBody>
          <a:bodyPr/>
          <a:lstStyle/>
          <a:p>
            <a:r>
              <a:rPr lang="bn-BD" smtClean="0"/>
              <a:t>মোঃ ইউনুছ আজাদ</a:t>
            </a:r>
            <a:endParaRPr lang="en-US" dirty="0"/>
          </a:p>
        </p:txBody>
      </p:sp>
      <p:sp>
        <p:nvSpPr>
          <p:cNvPr id="9" name="TextBox 8"/>
          <p:cNvSpPr txBox="1"/>
          <p:nvPr/>
        </p:nvSpPr>
        <p:spPr>
          <a:xfrm>
            <a:off x="5410200" y="3363775"/>
            <a:ext cx="2971800" cy="1208225"/>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3600" dirty="0" smtClean="0">
                <a:solidFill>
                  <a:schemeClr val="bg1"/>
                </a:solidFill>
                <a:latin typeface="NikoshBAN" pitchFamily="2" charset="0"/>
                <a:cs typeface="NikoshBAN" pitchFamily="2" charset="0"/>
              </a:rPr>
              <a:t>শিশু খাদ্যে ভেজাল মিশ্রিত।</a:t>
            </a:r>
          </a:p>
        </p:txBody>
      </p:sp>
    </p:spTree>
    <p:extLst>
      <p:ext uri="{BB962C8B-B14F-4D97-AF65-F5344CB8AC3E}">
        <p14:creationId xmlns:p14="http://schemas.microsoft.com/office/powerpoint/2010/main" xmlns="" val="1901636149"/>
      </p:ext>
    </p:extLst>
  </p:cSld>
  <p:clrMapOvr>
    <a:masterClrMapping/>
  </p:clrMapOvr>
  <p:transition spd="slow">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7D2F5-0442-4EC3-B708-C86D4325CAC5}"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10</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01869" y="4842023"/>
            <a:ext cx="8382000" cy="145444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400" dirty="0" smtClean="0">
                <a:solidFill>
                  <a:schemeClr val="tx1"/>
                </a:solidFill>
                <a:latin typeface="NikoshBAN" pitchFamily="2" charset="0"/>
                <a:cs typeface="NikoshBAN" pitchFamily="2" charset="0"/>
              </a:rPr>
              <a:t>প্রতারণা, প্রবঞ্চনা, অপহরণ, সকল অনৈতিক ও সমাজবিরোধী কর্মের মূলে রয়েছে মিথ্যাচার।</a:t>
            </a:r>
          </a:p>
        </p:txBody>
      </p:sp>
      <p:sp>
        <p:nvSpPr>
          <p:cNvPr id="7" name="TextBox 6"/>
          <p:cNvSpPr txBox="1"/>
          <p:nvPr/>
        </p:nvSpPr>
        <p:spPr>
          <a:xfrm>
            <a:off x="1735521" y="1143000"/>
            <a:ext cx="58674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dirty="0" smtClean="0">
                <a:solidFill>
                  <a:schemeClr val="tx1"/>
                </a:solidFill>
                <a:latin typeface="NikoshBAN" pitchFamily="2" charset="0"/>
                <a:cs typeface="NikoshBAN" pitchFamily="2" charset="0"/>
              </a:rPr>
              <a:t>এসো ভিডিও ক্লীপটি দেখি</a:t>
            </a:r>
          </a:p>
        </p:txBody>
      </p:sp>
      <p:graphicFrame>
        <p:nvGraphicFramePr>
          <p:cNvPr id="8" name="Object 7">
            <a:hlinkClick r:id="" action="ppaction://ole?verb=0"/>
          </p:cNvPr>
          <p:cNvGraphicFramePr>
            <a:graphicFrameLocks noChangeAspect="1"/>
          </p:cNvGraphicFramePr>
          <p:nvPr>
            <p:extLst>
              <p:ext uri="{D42A27DB-BD31-4B8C-83A1-F6EECF244321}">
                <p14:modId xmlns:p14="http://schemas.microsoft.com/office/powerpoint/2010/main" xmlns="" val="1888018036"/>
              </p:ext>
            </p:extLst>
          </p:nvPr>
        </p:nvGraphicFramePr>
        <p:xfrm>
          <a:off x="2819400" y="2743200"/>
          <a:ext cx="3938587" cy="685800"/>
        </p:xfrm>
        <a:graphic>
          <a:graphicData uri="http://schemas.openxmlformats.org/presentationml/2006/ole">
            <p:oleObj spid="_x0000_s2146" name="Packager Shell Object" showAsIcon="1" r:id="rId4" imgW="3938040" imgH="685800" progId="Package">
              <p:embed/>
            </p:oleObj>
          </a:graphicData>
        </a:graphic>
      </p:graphicFrame>
      <p:sp>
        <p:nvSpPr>
          <p:cNvPr id="9" name="Footer Placeholder 8"/>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C1EC7B-1D0F-423B-AD54-EB89F1448B21}"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95300" y="5105400"/>
            <a:ext cx="8382000" cy="145444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400" dirty="0" smtClean="0">
                <a:solidFill>
                  <a:schemeClr val="tx1"/>
                </a:solidFill>
                <a:latin typeface="NikoshBAN" pitchFamily="2" charset="0"/>
                <a:cs typeface="NikoshBAN" pitchFamily="2" charset="0"/>
              </a:rPr>
              <a:t>যে সমাজে মিথ্যাচার বৃদ্ধি পায়, সে সমাজ ক্রমে ক্রমে ধ্বংসের দিকে অগ্রসর হয়।</a:t>
            </a:r>
          </a:p>
        </p:txBody>
      </p:sp>
      <p:pic>
        <p:nvPicPr>
          <p:cNvPr id="5122" name="Picture 2" descr="C:\Users\Yunus\Desktop\Zamima\anandabazar_60568.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71600" y="987458"/>
            <a:ext cx="6629400" cy="4041742"/>
          </a:xfrm>
          <a:prstGeom prst="rect">
            <a:avLst/>
          </a:prstGeom>
          <a:noFill/>
          <a:extLst>
            <a:ext uri="{909E8E84-426E-40DD-AFC4-6F175D3DCCD1}">
              <a14:hiddenFill xmlns:a14="http://schemas.microsoft.com/office/drawing/2010/main" xmlns="">
                <a:solidFill>
                  <a:srgbClr val="FFFFFF"/>
                </a:solidFill>
              </a14:hiddenFill>
            </a:ext>
          </a:extLst>
        </p:spPr>
      </p:pic>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B4432E-95F4-4C4C-98BB-11C4371048FC}"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02021" y="5217457"/>
            <a:ext cx="8382000" cy="1208225"/>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3600" dirty="0" smtClean="0">
                <a:solidFill>
                  <a:schemeClr val="tx1"/>
                </a:solidFill>
                <a:latin typeface="NikoshBAN" pitchFamily="2" charset="0"/>
                <a:cs typeface="NikoshBAN" pitchFamily="2" charset="0"/>
              </a:rPr>
              <a:t>মিথ্যা একটি নিন্দনীয় আচরণ। মিথ্যাবাদীকে কেউ বিশ্বাস করে না, ভালবাসে না। বিপদের সময় কেউ সাহায্য করে না।</a:t>
            </a:r>
          </a:p>
        </p:txBody>
      </p:sp>
      <p:pic>
        <p:nvPicPr>
          <p:cNvPr id="3074" name="Picture 2" descr="C:\Users\Yunus\Desktop\Engender-CEDAW-short-4.jpe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90600" y="990600"/>
            <a:ext cx="7239000" cy="407193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BB3E5E-9F30-4930-AED7-C8ABDCDAA4D6}"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95300" y="5128043"/>
            <a:ext cx="8382000" cy="1577557"/>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800" dirty="0" smtClean="0">
                <a:solidFill>
                  <a:schemeClr val="tx1"/>
                </a:solidFill>
                <a:latin typeface="NikoshBAN" pitchFamily="2" charset="0"/>
                <a:cs typeface="NikoshBAN" pitchFamily="2" charset="0"/>
              </a:rPr>
              <a:t>সকলে ঘৃণা করে, তার কথার গুরুত্ব দেয় না। ফলে তার জীবন দূর্বিষহ হয়ে উঠে।</a:t>
            </a:r>
          </a:p>
        </p:txBody>
      </p:sp>
      <p:pic>
        <p:nvPicPr>
          <p:cNvPr id="4098" name="Picture 2" descr="C:\Users\Yunus\Desktop\Zamima\52165ea489cc7-Untitled-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85509" y="990599"/>
            <a:ext cx="7244091" cy="4137443"/>
          </a:xfrm>
          <a:prstGeom prst="rect">
            <a:avLst/>
          </a:prstGeom>
          <a:noFill/>
          <a:extLst>
            <a:ext uri="{909E8E84-426E-40DD-AFC4-6F175D3DCCD1}">
              <a14:hiddenFill xmlns:a14="http://schemas.microsoft.com/office/drawing/2010/main" xmlns="">
                <a:solidFill>
                  <a:srgbClr val="FFFFFF"/>
                </a:solidFill>
              </a14:hiddenFill>
            </a:ext>
          </a:extLst>
        </p:spPr>
      </p:pic>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45A3C-122F-4FB8-8B26-277028910D38}"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14</a:t>
            </a:fld>
            <a:endParaRPr lang="en-US"/>
          </a:p>
        </p:txBody>
      </p:sp>
      <p:sp>
        <p:nvSpPr>
          <p:cNvPr id="4" name="Round Same Side Corner Rectangle 3"/>
          <p:cNvSpPr/>
          <p:nvPr/>
        </p:nvSpPr>
        <p:spPr>
          <a:xfrm>
            <a:off x="2485156" y="82529"/>
            <a:ext cx="3763244" cy="755672"/>
          </a:xfrm>
          <a:prstGeom prst="round2SameRect">
            <a:avLst/>
          </a:prstGeom>
          <a:noFill/>
          <a:ln>
            <a:noFill/>
          </a:ln>
        </p:spPr>
        <p:style>
          <a:lnRef idx="2">
            <a:schemeClr val="accent5"/>
          </a:lnRef>
          <a:fillRef idx="1">
            <a:schemeClr val="lt1"/>
          </a:fillRef>
          <a:effectRef idx="0">
            <a:schemeClr val="accent5"/>
          </a:effectRef>
          <a:fontRef idx="minor">
            <a:schemeClr val="dk1"/>
          </a:fontRef>
        </p:style>
        <p:txBody>
          <a:bodyPr lIns="101242" tIns="50621" rIns="101242" bIns="50621"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60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জোড়ায়</a:t>
            </a:r>
            <a:r>
              <a:rPr lang="bn-BD" sz="48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 </a:t>
            </a:r>
            <a:r>
              <a:rPr lang="bn-BD" sz="60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কাজ</a:t>
            </a:r>
            <a:endParaRPr lang="en-US" sz="48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5" name="Round Same Side Corner Rectangle 4"/>
          <p:cNvSpPr/>
          <p:nvPr/>
        </p:nvSpPr>
        <p:spPr>
          <a:xfrm>
            <a:off x="441536" y="2057400"/>
            <a:ext cx="8260928" cy="2433320"/>
          </a:xfrm>
          <a:prstGeom prst="round2SameRect">
            <a:avLst/>
          </a:prstGeom>
          <a:solidFill>
            <a:schemeClr val="bg1">
              <a:lumMod val="95000"/>
            </a:schemeClr>
          </a:solidFill>
          <a:ln w="57150"/>
        </p:spPr>
        <p:style>
          <a:lnRef idx="2">
            <a:schemeClr val="accent2"/>
          </a:lnRef>
          <a:fillRef idx="1">
            <a:schemeClr val="lt1"/>
          </a:fillRef>
          <a:effectRef idx="0">
            <a:schemeClr val="accent2"/>
          </a:effectRef>
          <a:fontRef idx="minor">
            <a:schemeClr val="dk1"/>
          </a:fontRef>
        </p:style>
        <p:txBody>
          <a:bodyPr lIns="101242" tIns="50621" rIns="101242" bIns="50621"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48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সমাজে মিথ্যাবাদীর পরিণাম উল্লেখ কর।</a:t>
            </a:r>
            <a:endParaRPr lang="en-US" sz="48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endParaRPr>
          </a:p>
        </p:txBody>
      </p:sp>
      <p:cxnSp>
        <p:nvCxnSpPr>
          <p:cNvPr id="6" name="Straight Connector 5"/>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3277051177"/>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06005-6D9D-4380-BBD8-A2746C841862}"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15</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44062" y="5204243"/>
            <a:ext cx="8382000" cy="1577557"/>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800" dirty="0" smtClean="0">
                <a:solidFill>
                  <a:schemeClr val="tx1"/>
                </a:solidFill>
                <a:latin typeface="NikoshBAN" pitchFamily="2" charset="0"/>
                <a:cs typeface="NikoshBAN" pitchFamily="2" charset="0"/>
              </a:rPr>
              <a:t>মহান আল্লাহ তার উপর খুব অসন্তুষ্ট হন। পরকালে তার স্থান হবে জাহান্নাম।</a:t>
            </a:r>
          </a:p>
        </p:txBody>
      </p:sp>
      <p:pic>
        <p:nvPicPr>
          <p:cNvPr id="7" name="Pictur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600200" y="957533"/>
            <a:ext cx="6019800" cy="4300267"/>
          </a:xfrm>
          <a:prstGeom prst="rect">
            <a:avLst/>
          </a:prstGeom>
          <a:ln>
            <a:noFill/>
          </a:ln>
          <a:effectLst>
            <a:outerShdw blurRad="190500" algn="tl" rotWithShape="0">
              <a:srgbClr val="000000">
                <a:alpha val="70000"/>
              </a:srgbClr>
            </a:outerShdw>
          </a:effectLst>
        </p:spPr>
      </p:pic>
      <p:sp>
        <p:nvSpPr>
          <p:cNvPr id="8" name="Footer Placeholder 7"/>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9526A0-3765-40C2-8212-4C444153937E}"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6200" y="5128043"/>
            <a:ext cx="9067800" cy="1577557"/>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3200" dirty="0" smtClean="0">
                <a:solidFill>
                  <a:schemeClr val="tx1"/>
                </a:solidFill>
                <a:latin typeface="NikoshBAN" pitchFamily="2" charset="0"/>
                <a:cs typeface="NikoshBAN" pitchFamily="2" charset="0"/>
              </a:rPr>
              <a:t>অর্থ- “আর তোমরা অবশ্যই </a:t>
            </a:r>
            <a:r>
              <a:rPr lang="bn-BD" sz="3200" smtClean="0">
                <a:solidFill>
                  <a:schemeClr val="tx1"/>
                </a:solidFill>
                <a:latin typeface="NikoshBAN" pitchFamily="2" charset="0"/>
                <a:cs typeface="NikoshBAN" pitchFamily="2" charset="0"/>
              </a:rPr>
              <a:t>মিথ্যা বলা </a:t>
            </a:r>
            <a:r>
              <a:rPr lang="bn-BD" sz="3200" dirty="0" smtClean="0">
                <a:solidFill>
                  <a:schemeClr val="tx1"/>
                </a:solidFill>
                <a:latin typeface="NikoshBAN" pitchFamily="2" charset="0"/>
                <a:cs typeface="NikoshBAN" pitchFamily="2" charset="0"/>
              </a:rPr>
              <a:t>থেকে বিরত থাকবে। কেননা মিথ্যা পাপ কাজের দিকে ধাবিত করে। আর পাপ কাজ জাহান্নামের পথে ধাবিত করে।” (বুখারি ও মুসলিম)</a:t>
            </a:r>
          </a:p>
        </p:txBody>
      </p:sp>
      <p:sp>
        <p:nvSpPr>
          <p:cNvPr id="7" name="TextBox 6"/>
          <p:cNvSpPr txBox="1"/>
          <p:nvPr/>
        </p:nvSpPr>
        <p:spPr>
          <a:xfrm>
            <a:off x="444062" y="838200"/>
            <a:ext cx="8382000" cy="838893"/>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800" dirty="0" smtClean="0">
                <a:solidFill>
                  <a:schemeClr val="tx1"/>
                </a:solidFill>
                <a:latin typeface="NikoshBAN" pitchFamily="2" charset="0"/>
                <a:cs typeface="NikoshBAN" pitchFamily="2" charset="0"/>
              </a:rPr>
              <a:t>মহানবি (সাঃ) এ বিষয়ে বলেন-</a:t>
            </a:r>
          </a:p>
        </p:txBody>
      </p:sp>
      <p:pic>
        <p:nvPicPr>
          <p:cNvPr id="8" name="Picture 7" descr="Screen Clippi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81000" y="1465276"/>
            <a:ext cx="8553484" cy="820724"/>
          </a:xfrm>
          <a:prstGeom prst="rect">
            <a:avLst/>
          </a:prstGeom>
        </p:spPr>
      </p:pic>
      <p:pic>
        <p:nvPicPr>
          <p:cNvPr id="6146" name="Picture 2" descr="C:\Users\Yunus\Desktop\Zamima\sondeho1-alaminnews24.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14600" y="2209800"/>
            <a:ext cx="4353910" cy="289535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Footer Placeholder 8"/>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barn(inVertical)">
                                      <p:cBhvr>
                                        <p:cTn id="17" dur="500"/>
                                        <p:tgtEl>
                                          <p:spTgt spid="61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Yunus\Desktop\Islamic Picture\Untitled.png"/>
          <p:cNvPicPr>
            <a:picLocks noChangeAspect="1" noChangeArrowheads="1"/>
          </p:cNvPicPr>
          <p:nvPr/>
        </p:nvPicPr>
        <p:blipFill>
          <a:blip r:embed="rId3">
            <a:extLst>
              <a:ext uri="{28A0092B-C50C-407E-A947-70E740481C1C}">
                <a14:useLocalDpi xmlns:a14="http://schemas.microsoft.com/office/drawing/2010/main" xmlns="" val="0"/>
              </a:ext>
            </a:extLst>
          </a:blip>
          <a:stretch>
            <a:fillRect/>
          </a:stretch>
        </p:blipFill>
        <p:spPr bwMode="auto">
          <a:xfrm>
            <a:off x="2133600" y="990600"/>
            <a:ext cx="4953000" cy="43125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rgbClr val="FFFFFF"/>
                </a:solidFill>
              </a14:hiddenFill>
            </a:ext>
          </a:extLst>
        </p:spPr>
      </p:pic>
      <p:sp>
        <p:nvSpPr>
          <p:cNvPr id="2" name="Date Placeholder 1"/>
          <p:cNvSpPr>
            <a:spLocks noGrp="1"/>
          </p:cNvSpPr>
          <p:nvPr>
            <p:ph type="dt" sz="half" idx="10"/>
          </p:nvPr>
        </p:nvSpPr>
        <p:spPr/>
        <p:txBody>
          <a:bodyPr/>
          <a:lstStyle/>
          <a:p>
            <a:fld id="{EE13BF39-850F-452E-9E65-610B94194292}"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17</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57200" y="5410200"/>
            <a:ext cx="8382000" cy="1085114"/>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3200" dirty="0" smtClean="0">
                <a:solidFill>
                  <a:schemeClr val="tx1"/>
                </a:solidFill>
                <a:latin typeface="NikoshBAN" pitchFamily="2" charset="0"/>
                <a:cs typeface="NikoshBAN" pitchFamily="2" charset="0"/>
              </a:rPr>
              <a:t>মহানবি (সাঃ) বলেন- “বান্দা যখন মিথ্যা কথা, ফেরেশতারা তখন এর দুর্গন্ধের কারণে তার থেকে দূরে চলে যান।” (তিরমিযি)</a:t>
            </a:r>
          </a:p>
        </p:txBody>
      </p:sp>
      <p:sp>
        <p:nvSpPr>
          <p:cNvPr id="8" name="Footer Placeholder 7"/>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627373-825D-43DA-968C-513B4753081D}"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18</a:t>
            </a:fld>
            <a:endParaRPr lang="en-US" dirty="0"/>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905000" y="1066107"/>
            <a:ext cx="5334000" cy="838893"/>
          </a:xfrm>
          <a:prstGeom prst="rect">
            <a:avLst/>
          </a:prstGeom>
          <a:ln w="38100">
            <a:solidFill>
              <a:schemeClr val="tx1"/>
            </a:solidFill>
          </a:ln>
        </p:spPr>
        <p:style>
          <a:lnRef idx="1">
            <a:schemeClr val="accent5"/>
          </a:lnRef>
          <a:fillRef idx="2">
            <a:schemeClr val="accent5"/>
          </a:fillRef>
          <a:effectRef idx="1">
            <a:schemeClr val="accent5"/>
          </a:effectRef>
          <a:fontRef idx="minor">
            <a:schemeClr val="dk1"/>
          </a:fontRef>
        </p:style>
        <p:txBody>
          <a:bodyPr wrap="square" lIns="99261" tIns="49630" rIns="99261" bIns="49630" rtlCol="0">
            <a:spAutoFit/>
          </a:bodyPr>
          <a:lstStyle/>
          <a:p>
            <a:pPr algn="ctr"/>
            <a:r>
              <a:rPr lang="bn-BD" sz="4800" dirty="0" smtClean="0">
                <a:solidFill>
                  <a:schemeClr val="tx1"/>
                </a:solidFill>
                <a:latin typeface="NikoshBAN" pitchFamily="2" charset="0"/>
                <a:cs typeface="NikoshBAN" pitchFamily="2" charset="0"/>
              </a:rPr>
              <a:t>এসো হাদিসটি পড়ি</a:t>
            </a:r>
          </a:p>
        </p:txBody>
      </p:sp>
      <p:sp>
        <p:nvSpPr>
          <p:cNvPr id="7" name="TextBox 6"/>
          <p:cNvSpPr txBox="1"/>
          <p:nvPr/>
        </p:nvSpPr>
        <p:spPr>
          <a:xfrm>
            <a:off x="444062" y="2209800"/>
            <a:ext cx="8382000" cy="3978214"/>
          </a:xfrm>
          <a:prstGeom prst="rect">
            <a:avLst/>
          </a:prstGeom>
          <a:blipFill>
            <a:blip r:embed="rId3"/>
            <a:tile tx="0" ty="0" sx="100000" sy="100000" flip="none" algn="tl"/>
          </a:blipFill>
          <a:ln w="28575">
            <a:solidFill>
              <a:schemeClr val="tx1"/>
            </a:solid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just"/>
            <a:r>
              <a:rPr lang="bn-BD" sz="3600" dirty="0" smtClean="0">
                <a:solidFill>
                  <a:schemeClr val="tx1"/>
                </a:solidFill>
                <a:latin typeface="NikoshBAN" pitchFamily="2" charset="0"/>
                <a:cs typeface="NikoshBAN" pitchFamily="2" charset="0"/>
              </a:rPr>
              <a:t>একবার এক ব্যক্তি মহানবি (সাঃ) এর কাছে এসে বলল, ‘হে আল্লাহর রাসুল! আমি চুরি করি, মিথ্যা বলি এবং আরও অনেক অন্যায় কাজ করি। এমতাবস্থায় আমি কেমন করে এসব কাজ থেকে মুক্তি পাব?’ রাসুল (সাঃ) বললেন, “তুমি মিথ্যা কথা বলা ছেড়ে দাও।” লোকটি রাসুল (সাঃ) এর কথা মেনে মিথ্যা পরিত্যাগ করার কারণে পাপ কাজ থেকে বিরত থাকতে সক্ষম হলো।</a:t>
            </a:r>
          </a:p>
        </p:txBody>
      </p:sp>
      <p:sp>
        <p:nvSpPr>
          <p:cNvPr id="8" name="Footer Placeholder 7"/>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176504465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45A3C-122F-4FB8-8B26-277028910D38}"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19</a:t>
            </a:fld>
            <a:endParaRPr lang="en-US"/>
          </a:p>
        </p:txBody>
      </p:sp>
      <p:sp>
        <p:nvSpPr>
          <p:cNvPr id="4" name="Round Same Side Corner Rectangle 3"/>
          <p:cNvSpPr/>
          <p:nvPr/>
        </p:nvSpPr>
        <p:spPr>
          <a:xfrm>
            <a:off x="2485156" y="82529"/>
            <a:ext cx="3763244" cy="755672"/>
          </a:xfrm>
          <a:prstGeom prst="round2SameRect">
            <a:avLst/>
          </a:prstGeom>
          <a:noFill/>
          <a:ln>
            <a:noFill/>
          </a:ln>
        </p:spPr>
        <p:style>
          <a:lnRef idx="2">
            <a:schemeClr val="accent5"/>
          </a:lnRef>
          <a:fillRef idx="1">
            <a:schemeClr val="lt1"/>
          </a:fillRef>
          <a:effectRef idx="0">
            <a:schemeClr val="accent5"/>
          </a:effectRef>
          <a:fontRef idx="minor">
            <a:schemeClr val="dk1"/>
          </a:fontRef>
        </p:style>
        <p:txBody>
          <a:bodyPr lIns="101242" tIns="50621" rIns="101242" bIns="50621"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60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দলীয়</a:t>
            </a:r>
            <a:r>
              <a:rPr lang="bn-BD" sz="48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 </a:t>
            </a:r>
            <a:r>
              <a:rPr lang="bn-BD" sz="60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কাজ</a:t>
            </a:r>
            <a:endParaRPr lang="en-US" sz="48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5" name="Round Same Side Corner Rectangle 4"/>
          <p:cNvSpPr/>
          <p:nvPr/>
        </p:nvSpPr>
        <p:spPr>
          <a:xfrm>
            <a:off x="441536" y="2057400"/>
            <a:ext cx="8260928" cy="2433320"/>
          </a:xfrm>
          <a:prstGeom prst="round2SameRect">
            <a:avLst/>
          </a:prstGeom>
          <a:solidFill>
            <a:schemeClr val="bg1">
              <a:lumMod val="95000"/>
            </a:schemeClr>
          </a:solidFill>
          <a:ln w="57150"/>
        </p:spPr>
        <p:style>
          <a:lnRef idx="2">
            <a:schemeClr val="accent2"/>
          </a:lnRef>
          <a:fillRef idx="1">
            <a:schemeClr val="lt1"/>
          </a:fillRef>
          <a:effectRef idx="0">
            <a:schemeClr val="accent2"/>
          </a:effectRef>
          <a:fontRef idx="minor">
            <a:schemeClr val="dk1"/>
          </a:fontRef>
        </p:style>
        <p:txBody>
          <a:bodyPr lIns="101242" tIns="50621" rIns="101242" bIns="50621"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54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মিথ্যাচার এর ক্ষতিকর দিকগুলোর একটি তালিকা তৈরি কর।</a:t>
            </a:r>
            <a:endParaRPr lang="en-US" sz="54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endParaRPr>
          </a:p>
        </p:txBody>
      </p:sp>
      <p:cxnSp>
        <p:nvCxnSpPr>
          <p:cNvPr id="6" name="Straight Connector 5"/>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2117530764"/>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r="1455"/>
          <a:stretch/>
        </p:blipFill>
        <p:spPr bwMode="auto">
          <a:xfrm>
            <a:off x="4800601" y="1175347"/>
            <a:ext cx="4134044" cy="5301652"/>
          </a:xfrm>
          <a:prstGeom prst="rect">
            <a:avLst/>
          </a:prstGeom>
          <a:ln/>
          <a:extLst/>
        </p:spPr>
        <p:style>
          <a:lnRef idx="3">
            <a:schemeClr val="lt1"/>
          </a:lnRef>
          <a:fillRef idx="1">
            <a:schemeClr val="accent3"/>
          </a:fillRef>
          <a:effectRef idx="1">
            <a:schemeClr val="accent3"/>
          </a:effectRef>
          <a:fontRef idx="minor">
            <a:schemeClr val="lt1"/>
          </a:fontRef>
        </p:style>
      </p:pic>
      <p:sp>
        <p:nvSpPr>
          <p:cNvPr id="5" name="TextBox 4"/>
          <p:cNvSpPr txBox="1"/>
          <p:nvPr/>
        </p:nvSpPr>
        <p:spPr>
          <a:xfrm>
            <a:off x="76200" y="1175347"/>
            <a:ext cx="4579779" cy="4562989"/>
          </a:xfrm>
          <a:prstGeom prst="rect">
            <a:avLst/>
          </a:prstGeom>
          <a:blipFill>
            <a:blip r:embed="rId4"/>
            <a:tile tx="0" ty="0" sx="100000" sy="100000" flip="none" algn="tl"/>
          </a:blipFill>
        </p:spPr>
        <p:style>
          <a:lnRef idx="1">
            <a:schemeClr val="accent3"/>
          </a:lnRef>
          <a:fillRef idx="2">
            <a:schemeClr val="accent3"/>
          </a:fillRef>
          <a:effectRef idx="1">
            <a:schemeClr val="accent3"/>
          </a:effectRef>
          <a:fontRef idx="minor">
            <a:schemeClr val="dk1"/>
          </a:fontRef>
        </p:style>
        <p:txBody>
          <a:bodyPr wrap="square" lIns="99261" tIns="49630" rIns="99261" bIns="49630" rtlCol="0">
            <a:spAutoFit/>
          </a:bodyPr>
          <a:lstStyle/>
          <a:p>
            <a:pPr algn="ctr"/>
            <a:endParaRPr lang="en-US" sz="5400" dirty="0">
              <a:solidFill>
                <a:srgbClr val="002060"/>
              </a:solidFill>
              <a:latin typeface="NikoshBAN" pitchFamily="2" charset="0"/>
              <a:cs typeface="NikoshBAN" pitchFamily="2" charset="0"/>
            </a:endParaRPr>
          </a:p>
          <a:p>
            <a:pPr algn="ctr"/>
            <a:endParaRPr lang="bn-BD" sz="4400" dirty="0" smtClean="0">
              <a:solidFill>
                <a:srgbClr val="002060"/>
              </a:solidFill>
              <a:latin typeface="NikoshBAN" pitchFamily="2" charset="0"/>
              <a:cs typeface="NikoshBAN" pitchFamily="2" charset="0"/>
            </a:endParaRPr>
          </a:p>
          <a:p>
            <a:pPr algn="ctr"/>
            <a:endParaRPr lang="en-US" sz="4400" dirty="0">
              <a:solidFill>
                <a:srgbClr val="002060"/>
              </a:solidFill>
              <a:latin typeface="NikoshBAN" pitchFamily="2" charset="0"/>
              <a:cs typeface="NikoshBAN" pitchFamily="2" charset="0"/>
            </a:endParaRPr>
          </a:p>
          <a:p>
            <a:pPr algn="ctr"/>
            <a:endParaRPr lang="en-US" sz="2400" dirty="0">
              <a:solidFill>
                <a:srgbClr val="002060"/>
              </a:solidFill>
              <a:latin typeface="NikoshBAN" pitchFamily="2" charset="0"/>
              <a:cs typeface="NikoshBAN" pitchFamily="2" charset="0"/>
            </a:endParaRPr>
          </a:p>
          <a:p>
            <a:pPr algn="ctr"/>
            <a:r>
              <a:rPr lang="en-US" sz="4000" dirty="0" err="1" smtClean="0">
                <a:solidFill>
                  <a:srgbClr val="002060"/>
                </a:solidFill>
                <a:latin typeface="NikoshBAN" pitchFamily="2" charset="0"/>
                <a:cs typeface="NikoshBAN" pitchFamily="2" charset="0"/>
              </a:rPr>
              <a:t>মুহাম্মদ</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নূ</a:t>
            </a:r>
            <a:r>
              <a:rPr lang="en-US" sz="4000" dirty="0" err="1" smtClean="0">
                <a:solidFill>
                  <a:srgbClr val="002060"/>
                </a:solidFill>
                <a:latin typeface="NikoshBAN" pitchFamily="2" charset="0"/>
                <a:cs typeface="NikoshBAN" pitchFamily="2" charset="0"/>
              </a:rPr>
              <a:t>রুল</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আমিন</a:t>
            </a:r>
            <a:endParaRPr lang="bn-BD" sz="2400" dirty="0">
              <a:solidFill>
                <a:srgbClr val="002060"/>
              </a:solidFill>
              <a:latin typeface="NikoshBAN" pitchFamily="2" charset="0"/>
              <a:cs typeface="NikoshBAN" pitchFamily="2" charset="0"/>
            </a:endParaRPr>
          </a:p>
          <a:p>
            <a:pPr algn="ctr"/>
            <a:r>
              <a:rPr lang="en-US" sz="2800" dirty="0" err="1" smtClean="0">
                <a:solidFill>
                  <a:schemeClr val="accent6">
                    <a:lumMod val="75000"/>
                  </a:schemeClr>
                </a:solidFill>
                <a:latin typeface="NikoshBAN" pitchFamily="2" charset="0"/>
                <a:cs typeface="NikoshBAN" pitchFamily="2" charset="0"/>
              </a:rPr>
              <a:t>সিনিয়র</a:t>
            </a:r>
            <a:r>
              <a:rPr lang="en-US" sz="2800" dirty="0">
                <a:solidFill>
                  <a:schemeClr val="accent6">
                    <a:lumMod val="75000"/>
                  </a:schemeClr>
                </a:solidFill>
                <a:latin typeface="NikoshBAN" pitchFamily="2" charset="0"/>
                <a:cs typeface="NikoshBAN" pitchFamily="2" charset="0"/>
              </a:rPr>
              <a:t> </a:t>
            </a:r>
            <a:r>
              <a:rPr lang="bn-BD" sz="2800" dirty="0" smtClean="0">
                <a:solidFill>
                  <a:schemeClr val="accent6">
                    <a:lumMod val="75000"/>
                  </a:schemeClr>
                </a:solidFill>
                <a:latin typeface="NikoshBAN" pitchFamily="2" charset="0"/>
                <a:cs typeface="NikoshBAN" pitchFamily="2" charset="0"/>
              </a:rPr>
              <a:t>শিক্ষক</a:t>
            </a:r>
            <a:r>
              <a:rPr lang="bn-BD" sz="2800" dirty="0">
                <a:solidFill>
                  <a:schemeClr val="accent6">
                    <a:lumMod val="75000"/>
                  </a:schemeClr>
                </a:solidFill>
                <a:latin typeface="NikoshBAN" pitchFamily="2" charset="0"/>
                <a:cs typeface="NikoshBAN" pitchFamily="2" charset="0"/>
              </a:rPr>
              <a:t>,</a:t>
            </a:r>
          </a:p>
          <a:p>
            <a:pPr algn="ctr"/>
            <a:r>
              <a:rPr lang="en-US" sz="2800" dirty="0" err="1" smtClean="0">
                <a:solidFill>
                  <a:schemeClr val="tx2">
                    <a:lumMod val="75000"/>
                  </a:schemeClr>
                </a:solidFill>
                <a:latin typeface="NikoshBAN" pitchFamily="2" charset="0"/>
                <a:cs typeface="NikoshBAN" pitchFamily="2" charset="0"/>
              </a:rPr>
              <a:t>চিনামূড়া</a:t>
            </a:r>
            <a:r>
              <a:rPr lang="en-US" sz="2800" dirty="0" smtClean="0">
                <a:solidFill>
                  <a:schemeClr val="tx2">
                    <a:lumMod val="75000"/>
                  </a:schemeClr>
                </a:solidFill>
                <a:latin typeface="NikoshBAN" pitchFamily="2" charset="0"/>
                <a:cs typeface="NikoshBAN" pitchFamily="2" charset="0"/>
              </a:rPr>
              <a:t> </a:t>
            </a:r>
            <a:r>
              <a:rPr lang="en-US" sz="2800" dirty="0" err="1" smtClean="0">
                <a:solidFill>
                  <a:schemeClr val="tx2">
                    <a:lumMod val="75000"/>
                  </a:schemeClr>
                </a:solidFill>
                <a:latin typeface="NikoshBAN" pitchFamily="2" charset="0"/>
                <a:cs typeface="NikoshBAN" pitchFamily="2" charset="0"/>
              </a:rPr>
              <a:t>এল.এন</a:t>
            </a:r>
            <a:r>
              <a:rPr lang="en-US" sz="2800" dirty="0" smtClean="0">
                <a:solidFill>
                  <a:schemeClr val="tx2">
                    <a:lumMod val="75000"/>
                  </a:schemeClr>
                </a:solidFill>
                <a:latin typeface="NikoshBAN" pitchFamily="2" charset="0"/>
                <a:cs typeface="NikoshBAN" pitchFamily="2" charset="0"/>
              </a:rPr>
              <a:t> </a:t>
            </a:r>
            <a:r>
              <a:rPr lang="en-US" sz="2800" dirty="0" err="1" smtClean="0">
                <a:solidFill>
                  <a:schemeClr val="tx2">
                    <a:lumMod val="75000"/>
                  </a:schemeClr>
                </a:solidFill>
                <a:latin typeface="NikoshBAN" pitchFamily="2" charset="0"/>
                <a:cs typeface="NikoshBAN" pitchFamily="2" charset="0"/>
              </a:rPr>
              <a:t>উচ্চ</a:t>
            </a:r>
            <a:r>
              <a:rPr lang="en-US" sz="2800" dirty="0" smtClean="0">
                <a:solidFill>
                  <a:schemeClr val="tx2">
                    <a:lumMod val="75000"/>
                  </a:schemeClr>
                </a:solidFill>
                <a:latin typeface="NikoshBAN" pitchFamily="2" charset="0"/>
                <a:cs typeface="NikoshBAN" pitchFamily="2" charset="0"/>
              </a:rPr>
              <a:t> </a:t>
            </a:r>
            <a:r>
              <a:rPr lang="en-US" sz="2800" dirty="0" err="1" smtClean="0">
                <a:solidFill>
                  <a:schemeClr val="tx2">
                    <a:lumMod val="75000"/>
                  </a:schemeClr>
                </a:solidFill>
                <a:latin typeface="NikoshBAN" pitchFamily="2" charset="0"/>
                <a:cs typeface="NikoshBAN" pitchFamily="2" charset="0"/>
              </a:rPr>
              <a:t>বিদ্যালয়</a:t>
            </a:r>
            <a:r>
              <a:rPr lang="en-US" sz="2800" dirty="0" smtClean="0">
                <a:solidFill>
                  <a:schemeClr val="tx2">
                    <a:lumMod val="75000"/>
                  </a:schemeClr>
                </a:solidFill>
                <a:latin typeface="NikoshBAN" pitchFamily="2" charset="0"/>
                <a:cs typeface="NikoshBAN" pitchFamily="2" charset="0"/>
              </a:rPr>
              <a:t>, </a:t>
            </a:r>
            <a:r>
              <a:rPr lang="en-US" sz="2800" dirty="0" err="1" smtClean="0">
                <a:solidFill>
                  <a:schemeClr val="tx2">
                    <a:lumMod val="75000"/>
                  </a:schemeClr>
                </a:solidFill>
                <a:latin typeface="NikoshBAN" pitchFamily="2" charset="0"/>
                <a:cs typeface="NikoshBAN" pitchFamily="2" charset="0"/>
              </a:rPr>
              <a:t>দাউদকান্দি</a:t>
            </a:r>
            <a:r>
              <a:rPr lang="en-US" sz="2800" dirty="0" smtClean="0">
                <a:solidFill>
                  <a:schemeClr val="tx2">
                    <a:lumMod val="75000"/>
                  </a:schemeClr>
                </a:solidFill>
                <a:latin typeface="NikoshBAN" pitchFamily="2" charset="0"/>
                <a:cs typeface="NikoshBAN" pitchFamily="2" charset="0"/>
              </a:rPr>
              <a:t>, </a:t>
            </a:r>
            <a:r>
              <a:rPr lang="en-US" sz="2800" dirty="0" err="1" smtClean="0">
                <a:solidFill>
                  <a:schemeClr val="tx2">
                    <a:lumMod val="75000"/>
                  </a:schemeClr>
                </a:solidFill>
                <a:latin typeface="NikoshBAN" pitchFamily="2" charset="0"/>
                <a:cs typeface="NikoshBAN" pitchFamily="2" charset="0"/>
              </a:rPr>
              <a:t>কুমিল্লা</a:t>
            </a:r>
            <a:endParaRPr lang="bn-BD" sz="2800" dirty="0">
              <a:solidFill>
                <a:schemeClr val="tx2">
                  <a:lumMod val="75000"/>
                </a:schemeClr>
              </a:solidFill>
              <a:latin typeface="NikoshBAN" pitchFamily="2" charset="0"/>
              <a:cs typeface="NikoshBAN" pitchFamily="2"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2</a:t>
            </a:fld>
            <a:endParaRPr lang="en-US"/>
          </a:p>
        </p:txBody>
      </p:sp>
      <p:sp>
        <p:nvSpPr>
          <p:cNvPr id="3" name="Date Placeholder 2"/>
          <p:cNvSpPr>
            <a:spLocks noGrp="1"/>
          </p:cNvSpPr>
          <p:nvPr>
            <p:ph type="dt" sz="half" idx="10"/>
          </p:nvPr>
        </p:nvSpPr>
        <p:spPr/>
        <p:txBody>
          <a:bodyPr/>
          <a:lstStyle/>
          <a:p>
            <a:fld id="{0ABF284D-12CB-4588-ABA4-5A7767B260FC}" type="datetime1">
              <a:rPr lang="en-US" smtClean="0"/>
              <a:pPr/>
              <a:t>9/7/2026</a:t>
            </a:fld>
            <a:endParaRPr lang="en-US"/>
          </a:p>
        </p:txBody>
      </p:sp>
      <p:sp>
        <p:nvSpPr>
          <p:cNvPr id="6" name="Rectangle 5"/>
          <p:cNvSpPr/>
          <p:nvPr/>
        </p:nvSpPr>
        <p:spPr>
          <a:xfrm>
            <a:off x="4800601" y="2362200"/>
            <a:ext cx="4134043" cy="1454446"/>
          </a:xfrm>
          <a:prstGeom prst="rect">
            <a:avLst/>
          </a:prstGeom>
          <a:noFill/>
        </p:spPr>
        <p:txBody>
          <a:bodyPr wrap="square" lIns="99261" tIns="49630" rIns="99261" bIns="4963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 পাঠ</a:t>
            </a:r>
            <a:r>
              <a:rPr lang="en-US" sz="3200" b="1" dirty="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a:t>
            </a:r>
            <a:r>
              <a:rPr lang="bn-BD" sz="3200" b="1" dirty="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 </a:t>
            </a:r>
            <a:r>
              <a:rPr lang="en-US" sz="3200" b="1" dirty="0" smtClean="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9</a:t>
            </a:r>
            <a:endParaRPr lang="bn-BD" sz="3200" b="1" dirty="0">
              <a:ln w="11430"/>
              <a:solidFill>
                <a:schemeClr val="bg1"/>
              </a:solidFill>
              <a:effectLst>
                <a:outerShdw blurRad="50800" dist="39000" dir="5460000" algn="tl">
                  <a:srgbClr val="000000">
                    <a:alpha val="38000"/>
                  </a:srgbClr>
                </a:outerShdw>
              </a:effectLst>
              <a:latin typeface="NikoshBAN" pitchFamily="2" charset="0"/>
              <a:cs typeface="NikoshBAN" pitchFamily="2" charset="0"/>
            </a:endParaRPr>
          </a:p>
          <a:p>
            <a:pPr algn="ctr"/>
            <a:r>
              <a:rPr lang="bn-BD" sz="2800" b="1" dirty="0" smtClean="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চতুর্থ </a:t>
            </a:r>
            <a:r>
              <a:rPr lang="bn-BD" sz="2800" b="1" dirty="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অধ্যায় </a:t>
            </a:r>
            <a:r>
              <a:rPr lang="bn-BD" sz="2800" b="1" dirty="0" smtClean="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(আখলাক)</a:t>
            </a:r>
            <a:endParaRPr lang="bn-BD" sz="2800" b="1" dirty="0">
              <a:ln w="11430"/>
              <a:solidFill>
                <a:schemeClr val="bg1"/>
              </a:solidFill>
              <a:effectLst>
                <a:outerShdw blurRad="50800" dist="39000" dir="5460000" algn="tl">
                  <a:srgbClr val="000000">
                    <a:alpha val="38000"/>
                  </a:srgbClr>
                </a:outerShdw>
              </a:effectLst>
              <a:latin typeface="NikoshBAN" pitchFamily="2" charset="0"/>
              <a:cs typeface="NikoshBAN" pitchFamily="2" charset="0"/>
            </a:endParaRPr>
          </a:p>
          <a:p>
            <a:pPr algn="ctr"/>
            <a:endParaRPr lang="en-US" sz="2800" b="1" dirty="0">
              <a:ln w="11430"/>
              <a:solidFill>
                <a:schemeClr val="bg1"/>
              </a:solidFill>
              <a:effectLst>
                <a:outerShdw blurRad="50800" dist="39000" dir="5460000" algn="tl">
                  <a:srgbClr val="000000">
                    <a:alpha val="38000"/>
                  </a:srgbClr>
                </a:outerShdw>
              </a:effectLst>
              <a:latin typeface="NikoshBAN" pitchFamily="2" charset="0"/>
              <a:cs typeface="NikoshBAN" pitchFamily="2" charset="0"/>
            </a:endParaRPr>
          </a:p>
        </p:txBody>
      </p:sp>
      <p:cxnSp>
        <p:nvCxnSpPr>
          <p:cNvPr id="7" name="Straight Connector 6"/>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200400" y="0"/>
            <a:ext cx="2911159" cy="1008170"/>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900" b="1" dirty="0">
                <a:solidFill>
                  <a:schemeClr val="tx1"/>
                </a:solidFill>
                <a:latin typeface="NikoshBAN" pitchFamily="2" charset="0"/>
                <a:cs typeface="NikoshBAN" pitchFamily="2" charset="0"/>
              </a:rPr>
              <a:t>পরিচিতি</a:t>
            </a:r>
            <a:endParaRPr lang="en-US" sz="5900" b="1" dirty="0">
              <a:solidFill>
                <a:schemeClr val="tx1"/>
              </a:solidFill>
              <a:latin typeface="NikoshBAN" pitchFamily="2" charset="0"/>
              <a:cs typeface="NikoshBAN" pitchFamily="2" charset="0"/>
            </a:endParaRPr>
          </a:p>
        </p:txBody>
      </p:sp>
      <p:sp>
        <p:nvSpPr>
          <p:cNvPr id="9" name="Rectangle 8"/>
          <p:cNvSpPr/>
          <p:nvPr/>
        </p:nvSpPr>
        <p:spPr>
          <a:xfrm>
            <a:off x="5410200" y="5230989"/>
            <a:ext cx="3429000" cy="636411"/>
          </a:xfrm>
          <a:prstGeom prst="rect">
            <a:avLst/>
          </a:prstGeom>
          <a:noFill/>
        </p:spPr>
        <p:txBody>
          <a:bodyPr wrap="square" lIns="112095" tIns="56048" rIns="112095" bIns="56048">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400" dirty="0" smtClean="0">
                <a:ln w="11430"/>
                <a:solidFill>
                  <a:schemeClr val="bg1"/>
                </a:solidFill>
                <a:effectLst>
                  <a:outerShdw blurRad="50800" dist="39000" dir="5460000" algn="tl">
                    <a:srgbClr val="000000">
                      <a:alpha val="38000"/>
                    </a:srgbClr>
                  </a:outerShdw>
                </a:effectLst>
                <a:latin typeface="NikoshBAN" pitchFamily="2" charset="0"/>
                <a:cs typeface="NikoshBAN" pitchFamily="2" charset="0"/>
              </a:rPr>
              <a:t>সময়ঃ ৫০ মিনিট</a:t>
            </a:r>
            <a:endParaRPr lang="en-US" sz="2400" dirty="0">
              <a:ln w="11430">
                <a:solidFill>
                  <a:schemeClr val="bg1"/>
                </a:solidFill>
              </a:ln>
              <a:solidFill>
                <a:schemeClr val="bg1"/>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4" name="Footer Placeholder 3"/>
          <p:cNvSpPr>
            <a:spLocks noGrp="1"/>
          </p:cNvSpPr>
          <p:nvPr>
            <p:ph type="ftr" sz="quarter" idx="11"/>
          </p:nvPr>
        </p:nvSpPr>
        <p:spPr/>
        <p:txBody>
          <a:bodyPr/>
          <a:lstStyle/>
          <a:p>
            <a:r>
              <a:rPr lang="bn-BD" smtClean="0"/>
              <a:t>মোঃ ইউনুছ আজাদ</a:t>
            </a:r>
            <a:endParaRPr lang="en-US" dirty="0"/>
          </a:p>
        </p:txBody>
      </p:sp>
      <p:pic>
        <p:nvPicPr>
          <p:cNvPr id="12" name="Picture 11" descr="Screenshot_20250908_151447.jpg"/>
          <p:cNvPicPr>
            <a:picLocks noChangeAspect="1"/>
          </p:cNvPicPr>
          <p:nvPr/>
        </p:nvPicPr>
        <p:blipFill>
          <a:blip r:embed="rId5" cstate="print"/>
          <a:stretch>
            <a:fillRect/>
          </a:stretch>
        </p:blipFill>
        <p:spPr>
          <a:xfrm>
            <a:off x="1295400" y="1524000"/>
            <a:ext cx="1981200"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452452316"/>
      </p:ext>
    </p:extLst>
  </p:cSld>
  <p:clrMapOvr>
    <a:masterClrMapping/>
  </p:clrMapOvr>
  <p:transition spd="slow">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DE36A3-BF1B-4D99-848E-CDEFE4F2FF00}"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20</a:t>
            </a:fld>
            <a:endParaRPr lang="en-US"/>
          </a:p>
        </p:txBody>
      </p:sp>
      <p:sp>
        <p:nvSpPr>
          <p:cNvPr id="4" name="Round Diagonal Corner Rectangle 3"/>
          <p:cNvSpPr/>
          <p:nvPr/>
        </p:nvSpPr>
        <p:spPr>
          <a:xfrm>
            <a:off x="3372645" y="81280"/>
            <a:ext cx="2875756" cy="607060"/>
          </a:xfrm>
          <a:prstGeom prst="round2DiagRect">
            <a:avLst/>
          </a:prstGeom>
          <a:noFill/>
          <a:ln>
            <a:noFill/>
          </a:ln>
          <a:effectLst>
            <a:glow rad="228600">
              <a:schemeClr val="accent6">
                <a:satMod val="175000"/>
                <a:alpha val="40000"/>
              </a:schemeClr>
            </a:glow>
            <a:outerShdw blurRad="76200" dist="50800" dir="5400000" rotWithShape="0">
              <a:srgbClr val="4E3B30">
                <a:alpha val="60000"/>
              </a:srgbClr>
            </a:outerShdw>
          </a:effectLst>
        </p:spPr>
        <p:style>
          <a:lnRef idx="3">
            <a:schemeClr val="lt1"/>
          </a:lnRef>
          <a:fillRef idx="1">
            <a:schemeClr val="accent5"/>
          </a:fillRef>
          <a:effectRef idx="1">
            <a:schemeClr val="accent5"/>
          </a:effectRef>
          <a:fontRef idx="minor">
            <a:schemeClr val="lt1"/>
          </a:fontRef>
        </p:style>
        <p:txBody>
          <a:bodyPr lIns="101242" tIns="50621" rIns="101242" bIns="50621"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6000" b="1" dirty="0" smtClean="0">
                <a:ln w="11430">
                  <a:solidFill>
                    <a:sysClr val="windowText" lastClr="000000"/>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NikoshBAN" pitchFamily="2" charset="0"/>
                <a:cs typeface="NikoshBAN" pitchFamily="2" charset="0"/>
              </a:rPr>
              <a:t>মূল্যায়ন</a:t>
            </a:r>
            <a:endParaRPr lang="en-US" sz="6000" b="1" dirty="0">
              <a:ln w="11430">
                <a:solidFill>
                  <a:sysClr val="windowText" lastClr="000000"/>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NikoshBAN" pitchFamily="2" charset="0"/>
              <a:cs typeface="NikoshBAN" pitchFamily="2" charset="0"/>
            </a:endParaRPr>
          </a:p>
        </p:txBody>
      </p:sp>
      <p:sp>
        <p:nvSpPr>
          <p:cNvPr id="5" name="TextBox 4"/>
          <p:cNvSpPr txBox="1"/>
          <p:nvPr/>
        </p:nvSpPr>
        <p:spPr>
          <a:xfrm>
            <a:off x="533400" y="1520829"/>
            <a:ext cx="8156165" cy="4041771"/>
          </a:xfrm>
          <a:prstGeom prst="rect">
            <a:avLst/>
          </a:prstGeom>
          <a:noFill/>
          <a:ln w="57150" cmpd="tri">
            <a:solidFill>
              <a:schemeClr val="tx1"/>
            </a:solidFill>
          </a:ln>
        </p:spPr>
        <p:txBody>
          <a:bodyPr wrap="square" lIns="101242" tIns="50621" rIns="101242" bIns="50621"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569488" indent="-569488">
              <a:buClr>
                <a:srgbClr val="0070C0"/>
              </a:buClr>
              <a:buFont typeface="+mj-lt"/>
              <a:buAutoNum type="arabicPeriod"/>
            </a:pPr>
            <a:r>
              <a:rPr lang="bn-BD" sz="4400" b="1" dirty="0" smtClean="0">
                <a:ln w="11430"/>
                <a:effectLst>
                  <a:outerShdw blurRad="50800" dist="39000" dir="5460000" algn="tl">
                    <a:srgbClr val="000000">
                      <a:alpha val="38000"/>
                    </a:srgbClr>
                  </a:outerShdw>
                </a:effectLst>
                <a:latin typeface="NikoshBAN" pitchFamily="2" charset="0"/>
                <a:cs typeface="NikoshBAN" pitchFamily="2" charset="0"/>
              </a:rPr>
              <a:t>সকল পাপ কাজের জননী বলা হয় কাকে?</a:t>
            </a:r>
          </a:p>
          <a:p>
            <a:pPr marL="569488" indent="-569488">
              <a:buClr>
                <a:srgbClr val="0070C0"/>
              </a:buClr>
              <a:buFont typeface="+mj-lt"/>
              <a:buAutoNum type="arabicPeriod"/>
            </a:pPr>
            <a:r>
              <a:rPr lang="bn-BD" sz="4400" b="1" dirty="0" smtClean="0">
                <a:ln w="11430"/>
                <a:effectLst>
                  <a:outerShdw blurRad="50800" dist="39000" dir="5460000" algn="tl">
                    <a:srgbClr val="000000">
                      <a:alpha val="38000"/>
                    </a:srgbClr>
                  </a:outerShdw>
                </a:effectLst>
                <a:latin typeface="NikoshBAN" pitchFamily="2" charset="0"/>
                <a:cs typeface="NikoshBAN" pitchFamily="2" charset="0"/>
              </a:rPr>
              <a:t>মিথ্যাবাদী কাকে বলে?</a:t>
            </a:r>
          </a:p>
          <a:p>
            <a:pPr marL="569488" indent="-569488">
              <a:buClr>
                <a:srgbClr val="0070C0"/>
              </a:buClr>
              <a:buFont typeface="+mj-lt"/>
              <a:buAutoNum type="arabicPeriod"/>
            </a:pPr>
            <a:r>
              <a:rPr lang="bn-BD" sz="4000" b="1" dirty="0" smtClean="0">
                <a:ln w="11430"/>
                <a:effectLst>
                  <a:outerShdw blurRad="50800" dist="39000" dir="5460000" algn="tl">
                    <a:srgbClr val="000000">
                      <a:alpha val="38000"/>
                    </a:srgbClr>
                  </a:outerShdw>
                </a:effectLst>
                <a:latin typeface="NikoshBAN" pitchFamily="2" charset="0"/>
                <a:cs typeface="NikoshBAN" pitchFamily="2" charset="0"/>
              </a:rPr>
              <a:t>পাপ কাজ মানুষকে কোন দিকে ধাবিত করে?</a:t>
            </a:r>
          </a:p>
          <a:p>
            <a:pPr marL="569488" indent="-569488">
              <a:buClr>
                <a:srgbClr val="0070C0"/>
              </a:buClr>
              <a:buFont typeface="+mj-lt"/>
              <a:buAutoNum type="arabicPeriod"/>
            </a:pPr>
            <a:r>
              <a:rPr lang="bn-BD" sz="4400" b="1" dirty="0" smtClean="0">
                <a:ln w="11430"/>
                <a:effectLst>
                  <a:outerShdw blurRad="50800" dist="39000" dir="5460000" algn="tl">
                    <a:srgbClr val="000000">
                      <a:alpha val="38000"/>
                    </a:srgbClr>
                  </a:outerShdw>
                </a:effectLst>
                <a:latin typeface="NikoshBAN" pitchFamily="2" charset="0"/>
                <a:cs typeface="NikoshBAN" pitchFamily="2" charset="0"/>
              </a:rPr>
              <a:t>মিথ্যার দুর্গন্ধের কারণে বান্দার কাছ থেকে কে পালায়?</a:t>
            </a:r>
          </a:p>
          <a:p>
            <a:pPr marL="569488" indent="-569488">
              <a:buClr>
                <a:srgbClr val="0070C0"/>
              </a:buClr>
              <a:buFont typeface="+mj-lt"/>
              <a:buAutoNum type="arabicPeriod"/>
            </a:pPr>
            <a:r>
              <a:rPr lang="bn-BD" sz="4000" b="1" dirty="0" smtClean="0">
                <a:ln w="11430"/>
                <a:effectLst>
                  <a:outerShdw blurRad="50800" dist="39000" dir="5460000" algn="tl">
                    <a:srgbClr val="000000">
                      <a:alpha val="38000"/>
                    </a:srgbClr>
                  </a:outerShdw>
                </a:effectLst>
                <a:latin typeface="NikoshBAN" pitchFamily="2" charset="0"/>
                <a:cs typeface="NikoshBAN" pitchFamily="2" charset="0"/>
              </a:rPr>
              <a:t>কোন সমাজ ক্রমেই ধ্বংসের দিকে অগ্রসর হয়?</a:t>
            </a:r>
            <a:endParaRPr lang="bn-BD" sz="4000" b="1" dirty="0">
              <a:ln w="11430"/>
              <a:effectLst>
                <a:outerShdw blurRad="50800" dist="39000" dir="5460000" algn="tl">
                  <a:srgbClr val="000000">
                    <a:alpha val="38000"/>
                  </a:srgbClr>
                </a:outerShdw>
              </a:effectLst>
              <a:latin typeface="NikoshBAN" pitchFamily="2" charset="0"/>
              <a:cs typeface="NikoshBAN" pitchFamily="2" charset="0"/>
            </a:endParaRPr>
          </a:p>
        </p:txBody>
      </p:sp>
      <p:cxnSp>
        <p:nvCxnSpPr>
          <p:cNvPr id="6" name="Straight Connector 5"/>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819974998"/>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8AA6A-8CD4-4F1B-B7F8-C741AA5ADD02}"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21</a:t>
            </a:fld>
            <a:endParaRPr lang="en-US"/>
          </a:p>
        </p:txBody>
      </p:sp>
      <p:sp>
        <p:nvSpPr>
          <p:cNvPr id="4" name="Rounded Rectangle 3"/>
          <p:cNvSpPr/>
          <p:nvPr/>
        </p:nvSpPr>
        <p:spPr>
          <a:xfrm>
            <a:off x="2909202" y="144206"/>
            <a:ext cx="3339198" cy="693994"/>
          </a:xfrm>
          <a:prstGeom prst="round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lIns="101242" tIns="50621" rIns="101242" bIns="50621"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bn-BD" sz="5400" b="1" spc="55" dirty="0">
                <a:ln w="11430"/>
                <a:solidFill>
                  <a:schemeClr val="tx1"/>
                </a:solidFill>
                <a:effectLst>
                  <a:outerShdw blurRad="76200" dist="50800" dir="5400000" algn="tl" rotWithShape="0">
                    <a:srgbClr val="000000">
                      <a:alpha val="65000"/>
                    </a:srgbClr>
                  </a:outerShdw>
                </a:effectLst>
                <a:latin typeface="NikoshBAN" pitchFamily="2" charset="0"/>
                <a:cs typeface="NikoshBAN" pitchFamily="2" charset="0"/>
              </a:rPr>
              <a:t>বাড়ির কাজ</a:t>
            </a:r>
            <a:endParaRPr lang="en-US" sz="5400" b="1" spc="55" dirty="0">
              <a:ln w="11430"/>
              <a:solidFill>
                <a:schemeClr val="tx1"/>
              </a:solidFill>
              <a:effectLst>
                <a:outerShdw blurRad="76200" dist="50800" dir="5400000" algn="tl" rotWithShape="0">
                  <a:srgbClr val="000000">
                    <a:alpha val="65000"/>
                  </a:srgbClr>
                </a:outerShdw>
              </a:effectLst>
              <a:latin typeface="NikoshBAN" pitchFamily="2" charset="0"/>
              <a:cs typeface="NikoshBAN" pitchFamily="2" charset="0"/>
            </a:endParaRPr>
          </a:p>
        </p:txBody>
      </p:sp>
      <p:sp>
        <p:nvSpPr>
          <p:cNvPr id="5" name="Rounded Rectangle 4"/>
          <p:cNvSpPr/>
          <p:nvPr/>
        </p:nvSpPr>
        <p:spPr>
          <a:xfrm>
            <a:off x="381000" y="2286000"/>
            <a:ext cx="8341539" cy="2514600"/>
          </a:xfrm>
          <a:prstGeom prst="roundRect">
            <a:avLst/>
          </a:prstGeom>
          <a:solidFill>
            <a:schemeClr val="bg1">
              <a:lumMod val="95000"/>
            </a:schemeClr>
          </a:solidFill>
          <a:ln w="38100" cap="flat" cmpd="tri">
            <a:solidFill>
              <a:srgbClr val="002060"/>
            </a:solidFill>
            <a:prstDash val="solid"/>
            <a:bevel/>
          </a:ln>
        </p:spPr>
        <p:style>
          <a:lnRef idx="2">
            <a:schemeClr val="accent2"/>
          </a:lnRef>
          <a:fillRef idx="1">
            <a:schemeClr val="lt1"/>
          </a:fillRef>
          <a:effectRef idx="0">
            <a:schemeClr val="accent2"/>
          </a:effectRef>
          <a:fontRef idx="minor">
            <a:schemeClr val="dk1"/>
          </a:fontRef>
        </p:style>
        <p:txBody>
          <a:bodyPr lIns="101242" tIns="50621" rIns="101242" bIns="50621" rtlCol="0" anchor="ctr"/>
          <a:lstStyle/>
          <a:p>
            <a:pPr algn="ctr"/>
            <a:r>
              <a:rPr lang="bn-BD" sz="4800" dirty="0" smtClean="0">
                <a:solidFill>
                  <a:schemeClr val="tx1">
                    <a:lumMod val="95000"/>
                    <a:lumOff val="5000"/>
                  </a:schemeClr>
                </a:solidFill>
                <a:latin typeface="NikoshBAN" panose="02000000000000000000" pitchFamily="2" charset="0"/>
                <a:cs typeface="NikoshBAN" panose="02000000000000000000" pitchFamily="2" charset="0"/>
              </a:rPr>
              <a:t>“সত্য মুক্তি দেয়, মিথ্যা ধ্বংস করে”- আলোচ্য হাদিসের আলোকে বিশ্লেষণ কর।</a:t>
            </a:r>
            <a:endParaRPr lang="en-US" sz="4800" dirty="0">
              <a:solidFill>
                <a:schemeClr val="tx1">
                  <a:lumMod val="95000"/>
                  <a:lumOff val="5000"/>
                </a:schemeClr>
              </a:solidFill>
              <a:latin typeface="NikoshBAN" panose="02000000000000000000" pitchFamily="2" charset="0"/>
              <a:cs typeface="NikoshBAN" panose="02000000000000000000" pitchFamily="2" charset="0"/>
            </a:endParaRPr>
          </a:p>
        </p:txBody>
      </p:sp>
      <p:cxnSp>
        <p:nvCxnSpPr>
          <p:cNvPr id="6" name="Straight Connector 5"/>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2687386004"/>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275898-D01E-4A55-B3A7-579C3C1D6191}"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22</a:t>
            </a:fld>
            <a:endParaRPr lang="en-US"/>
          </a:p>
        </p:txBody>
      </p:sp>
      <p:sp>
        <p:nvSpPr>
          <p:cNvPr id="4" name="Rectangle 3"/>
          <p:cNvSpPr/>
          <p:nvPr/>
        </p:nvSpPr>
        <p:spPr>
          <a:xfrm>
            <a:off x="457201" y="4862199"/>
            <a:ext cx="8534400" cy="2072001"/>
          </a:xfrm>
          <a:prstGeom prst="rect">
            <a:avLst/>
          </a:prstGeom>
          <a:noFill/>
        </p:spPr>
        <p:txBody>
          <a:bodyPr wrap="square" lIns="101242" tIns="50621" rIns="101242" bIns="5062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bn-BD" sz="12800" b="1" spc="50" dirty="0">
                <a:ln w="11430">
                  <a:solidFill>
                    <a:srgbClr val="002060"/>
                  </a:solidFill>
                </a:ln>
                <a:solidFill>
                  <a:srgbClr val="002060"/>
                </a:solidFill>
                <a:effectLst>
                  <a:glow rad="63500">
                    <a:schemeClr val="accent2">
                      <a:satMod val="175000"/>
                      <a:alpha val="40000"/>
                    </a:schemeClr>
                  </a:glow>
                  <a:outerShdw blurRad="76200" dist="50800" dir="5400000" algn="tl" rotWithShape="0">
                    <a:srgbClr val="000000">
                      <a:alpha val="65000"/>
                    </a:srgbClr>
                  </a:outerShdw>
                </a:effectLst>
                <a:latin typeface="NikoshBAN" panose="02000000000000000000" pitchFamily="2" charset="0"/>
                <a:cs typeface="NikoshBAN" panose="02000000000000000000" pitchFamily="2" charset="0"/>
              </a:rPr>
              <a:t>আল্লাহ হাফেজ</a:t>
            </a:r>
          </a:p>
        </p:txBody>
      </p:sp>
      <p:sp>
        <p:nvSpPr>
          <p:cNvPr id="5" name="Footer Placeholder 4"/>
          <p:cNvSpPr>
            <a:spLocks noGrp="1"/>
          </p:cNvSpPr>
          <p:nvPr>
            <p:ph type="ftr" sz="quarter" idx="11"/>
          </p:nvPr>
        </p:nvSpPr>
        <p:spPr/>
        <p:txBody>
          <a:bodyPr/>
          <a:lstStyle/>
          <a:p>
            <a:r>
              <a:rPr lang="bn-BD" smtClean="0"/>
              <a:t>মোঃ ইউনুছ আজাদ</a:t>
            </a:r>
            <a:endParaRPr lang="en-US" dirty="0"/>
          </a:p>
        </p:txBody>
      </p:sp>
      <p:pic>
        <p:nvPicPr>
          <p:cNvPr id="3076" name="Picture 4" descr="E:\Facebook\IMG_352015714480174.jpe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1" y="304800"/>
            <a:ext cx="8153399" cy="47917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6459424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a:t>
            </a:fld>
            <a:endParaRPr lang="en-US"/>
          </a:p>
        </p:txBody>
      </p:sp>
      <p:sp>
        <p:nvSpPr>
          <p:cNvPr id="3" name="Date Placeholder 2"/>
          <p:cNvSpPr>
            <a:spLocks noGrp="1"/>
          </p:cNvSpPr>
          <p:nvPr>
            <p:ph type="dt" sz="half" idx="10"/>
          </p:nvPr>
        </p:nvSpPr>
        <p:spPr/>
        <p:txBody>
          <a:bodyPr/>
          <a:lstStyle/>
          <a:p>
            <a:fld id="{4E0C9A0B-36F7-42F9-8F6F-20AA1839D2BC}" type="datetime1">
              <a:rPr lang="en-US" smtClean="0"/>
              <a:pPr/>
              <a:t>9/7/2026</a:t>
            </a:fld>
            <a:endParaRPr lang="en-US"/>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104900" y="0"/>
            <a:ext cx="7048500" cy="838893"/>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800" dirty="0" smtClean="0">
                <a:solidFill>
                  <a:schemeClr val="tx1"/>
                </a:solidFill>
                <a:latin typeface="NikoshBAN" pitchFamily="2" charset="0"/>
                <a:cs typeface="NikoshBAN" pitchFamily="2" charset="0"/>
              </a:rPr>
              <a:t>নিচের </a:t>
            </a:r>
            <a:r>
              <a:rPr lang="bn-BD" sz="4800" smtClean="0">
                <a:solidFill>
                  <a:schemeClr val="tx1"/>
                </a:solidFill>
                <a:latin typeface="NikoshBAN" pitchFamily="2" charset="0"/>
                <a:cs typeface="NikoshBAN" pitchFamily="2" charset="0"/>
              </a:rPr>
              <a:t>ছবিটি ভালোভাবে </a:t>
            </a:r>
            <a:r>
              <a:rPr lang="bn-BD" sz="4800" dirty="0" smtClean="0">
                <a:solidFill>
                  <a:schemeClr val="tx1"/>
                </a:solidFill>
                <a:latin typeface="NikoshBAN" pitchFamily="2" charset="0"/>
                <a:cs typeface="NikoshBAN" pitchFamily="2" charset="0"/>
              </a:rPr>
              <a:t>দেখ</a:t>
            </a:r>
            <a:r>
              <a:rPr lang="en-US" sz="4800" dirty="0" smtClean="0">
                <a:solidFill>
                  <a:schemeClr val="tx1"/>
                </a:solidFill>
                <a:latin typeface="NikoshBAN" pitchFamily="2" charset="0"/>
                <a:cs typeface="NikoshBAN" pitchFamily="2" charset="0"/>
              </a:rPr>
              <a:t>-</a:t>
            </a:r>
            <a:endParaRPr lang="bn-BD" sz="4800" dirty="0" smtClean="0">
              <a:solidFill>
                <a:schemeClr val="tx1"/>
              </a:solidFill>
              <a:latin typeface="NikoshBAN" pitchFamily="2" charset="0"/>
              <a:cs typeface="NikoshBAN" pitchFamily="2" charset="0"/>
            </a:endParaRPr>
          </a:p>
        </p:txBody>
      </p:sp>
      <p:sp>
        <p:nvSpPr>
          <p:cNvPr id="9" name="TextBox 8"/>
          <p:cNvSpPr txBox="1"/>
          <p:nvPr/>
        </p:nvSpPr>
        <p:spPr>
          <a:xfrm>
            <a:off x="762000" y="5832723"/>
            <a:ext cx="7772400" cy="838893"/>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800" dirty="0" smtClean="0">
                <a:solidFill>
                  <a:schemeClr val="tx1"/>
                </a:solidFill>
                <a:latin typeface="NikoshBAN" pitchFamily="2" charset="0"/>
                <a:cs typeface="NikoshBAN" pitchFamily="2" charset="0"/>
              </a:rPr>
              <a:t>চিকিৎসার নামে প্রতারণা।</a:t>
            </a:r>
          </a:p>
        </p:txBody>
      </p:sp>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90600" y="990600"/>
            <a:ext cx="7391400" cy="4878324"/>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2014182022"/>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dirty="0"/>
          </a:p>
        </p:txBody>
      </p:sp>
      <p:sp>
        <p:nvSpPr>
          <p:cNvPr id="5" name="TextBox 4"/>
          <p:cNvSpPr txBox="1"/>
          <p:nvPr/>
        </p:nvSpPr>
        <p:spPr>
          <a:xfrm>
            <a:off x="2590800" y="0"/>
            <a:ext cx="3886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আজকের পাঠ</a:t>
            </a:r>
          </a:p>
        </p:txBody>
      </p:sp>
      <p:cxnSp>
        <p:nvCxnSpPr>
          <p:cNvPr id="6" name="Straight Connector 5"/>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ln>
            <a:noFill/>
          </a:ln>
        </p:spPr>
        <p:txBody>
          <a:bodyPr/>
          <a:lstStyle/>
          <a:p>
            <a:fld id="{709A475A-2632-426E-B510-75FD1C1B3134}" type="datetime1">
              <a:rPr lang="en-US" smtClean="0"/>
              <a:pPr/>
              <a:t>9/7/2026</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95855" y="1390650"/>
            <a:ext cx="4389890" cy="4109684"/>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bn-BD" smtClean="0"/>
              <a:t>মোঃ ইউনুছ আজাদ</a:t>
            </a:r>
            <a:endParaRPr lang="en-US" dirty="0"/>
          </a:p>
        </p:txBody>
      </p:sp>
      <p:sp>
        <p:nvSpPr>
          <p:cNvPr id="8" name="6-Point Star 7"/>
          <p:cNvSpPr/>
          <p:nvPr/>
        </p:nvSpPr>
        <p:spPr>
          <a:xfrm>
            <a:off x="4785745" y="1390650"/>
            <a:ext cx="4205855" cy="4109684"/>
          </a:xfrm>
          <a:prstGeom prst="star6">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7200" b="1" dirty="0">
                <a:ln w="19050">
                  <a:solidFill>
                    <a:schemeClr val="tx1"/>
                  </a:solidFill>
                </a:ln>
                <a:solidFill>
                  <a:schemeClr val="accent6"/>
                </a:solidFill>
                <a:effectLst>
                  <a:glow rad="101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rPr>
              <a:t>মিথ্যাচার</a:t>
            </a:r>
          </a:p>
        </p:txBody>
      </p:sp>
    </p:spTree>
    <p:extLst>
      <p:ext uri="{BB962C8B-B14F-4D97-AF65-F5344CB8AC3E}">
        <p14:creationId xmlns:p14="http://schemas.microsoft.com/office/powerpoint/2010/main" xmlns="" val="1242473544"/>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FE72B-A610-4B7B-84C6-0FF31A617868}"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5</a:t>
            </a:fld>
            <a:endParaRPr lang="en-US"/>
          </a:p>
        </p:txBody>
      </p:sp>
      <p:sp>
        <p:nvSpPr>
          <p:cNvPr id="4" name="TextBox 3"/>
          <p:cNvSpPr txBox="1"/>
          <p:nvPr/>
        </p:nvSpPr>
        <p:spPr>
          <a:xfrm>
            <a:off x="477044" y="1853625"/>
            <a:ext cx="8285956" cy="3349273"/>
          </a:xfrm>
          <a:prstGeom prst="rect">
            <a:avLst/>
          </a:prstGeom>
        </p:spPr>
        <p:style>
          <a:lnRef idx="2">
            <a:schemeClr val="accent1"/>
          </a:lnRef>
          <a:fillRef idx="1">
            <a:schemeClr val="lt1"/>
          </a:fillRef>
          <a:effectRef idx="0">
            <a:schemeClr val="accent1"/>
          </a:effectRef>
          <a:fontRef idx="minor">
            <a:schemeClr val="dk1"/>
          </a:fontRef>
        </p:style>
        <p:txBody>
          <a:bodyPr wrap="square" lIns="101242" tIns="50621" rIns="101242" bIns="50621"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800" b="1" u="sng" dirty="0">
                <a:ln w="11430"/>
                <a:effectLst>
                  <a:outerShdw blurRad="50800" dist="39000" dir="5460000" algn="tl">
                    <a:srgbClr val="000000">
                      <a:alpha val="38000"/>
                    </a:srgbClr>
                  </a:outerShdw>
                </a:effectLst>
                <a:latin typeface="NikoshBAN" pitchFamily="2" charset="0"/>
                <a:cs typeface="NikoshBAN" pitchFamily="2" charset="0"/>
              </a:rPr>
              <a:t>এ পাঠ শেষে শিক্ষার্থীরা-</a:t>
            </a:r>
          </a:p>
          <a:p>
            <a:endParaRPr lang="bn-BD" sz="700" b="1" u="sng" dirty="0">
              <a:ln w="11430"/>
              <a:effectLst>
                <a:outerShdw blurRad="50800" dist="39000" dir="5460000" algn="tl">
                  <a:srgbClr val="000000">
                    <a:alpha val="38000"/>
                  </a:srgbClr>
                </a:outerShdw>
              </a:effectLst>
              <a:latin typeface="NikoshBAN" pitchFamily="2" charset="0"/>
              <a:cs typeface="NikoshBAN" pitchFamily="2" charset="0"/>
            </a:endParaRPr>
          </a:p>
          <a:p>
            <a:pPr marL="569488" indent="-569488">
              <a:buFont typeface="+mj-lt"/>
              <a:buAutoNum type="arabicPeriod"/>
            </a:pPr>
            <a:r>
              <a:rPr lang="bn-BD" sz="4000" b="1" dirty="0" smtClean="0">
                <a:ln w="11430"/>
                <a:effectLst>
                  <a:outerShdw blurRad="50800" dist="39000" dir="5460000" algn="tl">
                    <a:srgbClr val="000000">
                      <a:alpha val="38000"/>
                    </a:srgbClr>
                  </a:outerShdw>
                </a:effectLst>
                <a:latin typeface="NikoshBAN" pitchFamily="2" charset="0"/>
                <a:cs typeface="NikoshBAN" pitchFamily="2" charset="0"/>
              </a:rPr>
              <a:t>মিথ্যা এর পরিচয় বলতে পারবে।</a:t>
            </a:r>
          </a:p>
          <a:p>
            <a:pPr marL="569488" indent="-569488">
              <a:buFont typeface="+mj-lt"/>
              <a:buAutoNum type="arabicPeriod"/>
            </a:pPr>
            <a:r>
              <a:rPr lang="bn-BD" sz="4000" b="1" dirty="0" smtClean="0">
                <a:ln w="11430"/>
                <a:effectLst>
                  <a:outerShdw blurRad="50800" dist="39000" dir="5460000" algn="tl">
                    <a:srgbClr val="000000">
                      <a:alpha val="38000"/>
                    </a:srgbClr>
                  </a:outerShdw>
                </a:effectLst>
                <a:latin typeface="NikoshBAN" pitchFamily="2" charset="0"/>
                <a:cs typeface="NikoshBAN" pitchFamily="2" charset="0"/>
              </a:rPr>
              <a:t>মিথ্যাচার এর কুফল বর্ণনা করতে পারবে।</a:t>
            </a:r>
          </a:p>
          <a:p>
            <a:pPr marL="569488" indent="-569488">
              <a:buFont typeface="+mj-lt"/>
              <a:buAutoNum type="arabicPeriod"/>
            </a:pPr>
            <a:r>
              <a:rPr lang="bn-BD" sz="3600" b="1" dirty="0" smtClean="0">
                <a:ln w="11430"/>
                <a:effectLst>
                  <a:outerShdw blurRad="50800" dist="39000" dir="5460000" algn="tl">
                    <a:srgbClr val="000000">
                      <a:alpha val="38000"/>
                    </a:srgbClr>
                  </a:outerShdw>
                </a:effectLst>
                <a:latin typeface="NikoshBAN" pitchFamily="2" charset="0"/>
                <a:cs typeface="NikoshBAN" pitchFamily="2" charset="0"/>
              </a:rPr>
              <a:t>সমাজে মিথ্যাবাদীর পরিণাম ব্যাখ্যা করতে পারবে।</a:t>
            </a:r>
          </a:p>
          <a:p>
            <a:pPr marL="569488" indent="-569488">
              <a:buFont typeface="+mj-lt"/>
              <a:buAutoNum type="arabicPeriod"/>
            </a:pPr>
            <a:endParaRPr lang="bn-BD" sz="4000" b="1" dirty="0" smtClean="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5" name="TextBox 4"/>
          <p:cNvSpPr txBox="1"/>
          <p:nvPr/>
        </p:nvSpPr>
        <p:spPr>
          <a:xfrm>
            <a:off x="3200400" y="0"/>
            <a:ext cx="2667000" cy="933227"/>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101242" tIns="50621" rIns="101242" bIns="50621" rtlCol="0">
            <a:spAutoFit/>
          </a:bodyPr>
          <a:lstStyle/>
          <a:p>
            <a:pPr algn="ctr"/>
            <a:r>
              <a:rPr lang="bn-BD" sz="5400" b="1" dirty="0">
                <a:solidFill>
                  <a:schemeClr val="tx1"/>
                </a:solidFill>
                <a:latin typeface="NikoshBAN" pitchFamily="2" charset="0"/>
                <a:cs typeface="NikoshBAN" pitchFamily="2" charset="0"/>
              </a:rPr>
              <a:t>শিখনফল</a:t>
            </a:r>
            <a:endParaRPr lang="en-US" sz="5400" b="1" dirty="0">
              <a:solidFill>
                <a:schemeClr val="tx1"/>
              </a:solidFill>
              <a:latin typeface="NikoshBAN" pitchFamily="2" charset="0"/>
              <a:cs typeface="NikoshBAN" pitchFamily="2" charset="0"/>
            </a:endParaRPr>
          </a:p>
        </p:txBody>
      </p:sp>
      <p:cxnSp>
        <p:nvCxnSpPr>
          <p:cNvPr id="6" name="Straight Connector 5"/>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2588252592"/>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433A56-BC65-404F-B0AA-FDB67896CB47}"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6</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4062" y="5482112"/>
            <a:ext cx="8382000" cy="838893"/>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800" dirty="0" smtClean="0">
                <a:solidFill>
                  <a:schemeClr val="tx1"/>
                </a:solidFill>
                <a:latin typeface="NikoshBAN" pitchFamily="2" charset="0"/>
                <a:cs typeface="NikoshBAN" pitchFamily="2" charset="0"/>
              </a:rPr>
              <a:t>মিথ্যা সকল পাপ কাজের জননী।</a:t>
            </a:r>
          </a:p>
        </p:txBody>
      </p:sp>
      <p:pic>
        <p:nvPicPr>
          <p:cNvPr id="1026" name="Picture 2" descr="C:\Users\Yunus\Desktop\resize4757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1125274"/>
            <a:ext cx="7547992" cy="413252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Footer Placeholder 5"/>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2074294151"/>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107A29-04DA-43B1-B32C-84B0C0E52F56}"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7</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44062" y="5410200"/>
            <a:ext cx="8382000" cy="133133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000" dirty="0" smtClean="0">
                <a:solidFill>
                  <a:schemeClr val="tx1"/>
                </a:solidFill>
                <a:latin typeface="NikoshBAN" pitchFamily="2" charset="0"/>
                <a:cs typeface="NikoshBAN" pitchFamily="2" charset="0"/>
              </a:rPr>
              <a:t>প্রকৃত অবস্থা বা ঘটনাকে বিকৃত করে পরিবেশন করাকে মিথ্যাচার বলে।</a:t>
            </a:r>
          </a:p>
        </p:txBody>
      </p:sp>
      <p:pic>
        <p:nvPicPr>
          <p:cNvPr id="2050" name="Picture 2" descr="C:\Users\Yunus\Desktop\150815094351_bangladesh_child_rape_special_report_640x360_bbc_nocredit.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15566" y="1068112"/>
            <a:ext cx="7312868" cy="411348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788497205"/>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106BE7-47E6-4304-A202-67AE0ACFFCC3}"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81000" y="5334000"/>
            <a:ext cx="8382000" cy="133133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000" dirty="0" smtClean="0">
                <a:solidFill>
                  <a:schemeClr val="tx1"/>
                </a:solidFill>
                <a:latin typeface="NikoshBAN" pitchFamily="2" charset="0"/>
                <a:cs typeface="NikoshBAN" pitchFamily="2" charset="0"/>
              </a:rPr>
              <a:t>যে ব্যক্তি মিথ্যাকথা বলে বা প্রকৃত ঘটনার বিকৃতি ঘটায় তাকে মিথ্যাবাদী বলে।</a:t>
            </a:r>
          </a:p>
        </p:txBody>
      </p:sp>
      <p:pic>
        <p:nvPicPr>
          <p:cNvPr id="3074" name="Picture 2" descr="C:\Users\Yunus\Desktop\971254_10200969719340541_55390696_n.jpg"/>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12436"/>
          <a:stretch/>
        </p:blipFill>
        <p:spPr bwMode="auto">
          <a:xfrm>
            <a:off x="990600" y="957502"/>
            <a:ext cx="7401173" cy="430029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2036077226"/>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Yunus\Desktop\ojone-kom.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71600" y="990599"/>
            <a:ext cx="6508531" cy="433902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Date Placeholder 1"/>
          <p:cNvSpPr>
            <a:spLocks noGrp="1"/>
          </p:cNvSpPr>
          <p:nvPr>
            <p:ph type="dt" sz="half" idx="10"/>
          </p:nvPr>
        </p:nvSpPr>
        <p:spPr/>
        <p:txBody>
          <a:bodyPr/>
          <a:lstStyle/>
          <a:p>
            <a:fld id="{48E6E754-E68F-4FCA-8B66-337A688D6B07}" type="datetime1">
              <a:rPr lang="en-US" smtClean="0"/>
              <a:pPr/>
              <a:t>9/7/2026</a:t>
            </a:fld>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9</a:t>
            </a:fld>
            <a:endParaRPr lang="en-US"/>
          </a:p>
        </p:txBody>
      </p:sp>
      <p:sp>
        <p:nvSpPr>
          <p:cNvPr id="4" name="TextBox 3"/>
          <p:cNvSpPr txBox="1"/>
          <p:nvPr/>
        </p:nvSpPr>
        <p:spPr>
          <a:xfrm>
            <a:off x="1929962" y="0"/>
            <a:ext cx="5410200" cy="93122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5400" b="1" dirty="0" smtClean="0">
                <a:solidFill>
                  <a:schemeClr val="tx1"/>
                </a:solidFill>
                <a:latin typeface="NikoshBAN" pitchFamily="2" charset="0"/>
                <a:cs typeface="NikoshBAN" pitchFamily="2" charset="0"/>
              </a:rPr>
              <a:t>মিথ্যাচার এর অপকারিতা</a:t>
            </a:r>
          </a:p>
        </p:txBody>
      </p:sp>
      <p:cxnSp>
        <p:nvCxnSpPr>
          <p:cNvPr id="5" name="Straight Connector 4"/>
          <p:cNvCxnSpPr/>
          <p:nvPr/>
        </p:nvCxnSpPr>
        <p:spPr>
          <a:xfrm>
            <a:off x="0" y="838200"/>
            <a:ext cx="9144000" cy="0"/>
          </a:xfrm>
          <a:prstGeom prst="line">
            <a:avLst/>
          </a:prstGeom>
          <a:ln w="57150">
            <a:solidFill>
              <a:schemeClr val="tx2">
                <a:lumMod val="75000"/>
              </a:schemeClr>
            </a:solidFill>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250731" y="5374264"/>
            <a:ext cx="6934200" cy="1331336"/>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9261" tIns="49630" rIns="99261" bIns="49630" rtlCol="0">
            <a:spAutoFit/>
          </a:bodyPr>
          <a:lstStyle/>
          <a:p>
            <a:pPr algn="ctr"/>
            <a:r>
              <a:rPr lang="bn-BD" sz="4000" dirty="0" smtClean="0">
                <a:solidFill>
                  <a:schemeClr val="tx1"/>
                </a:solidFill>
                <a:latin typeface="NikoshBAN" pitchFamily="2" charset="0"/>
                <a:cs typeface="NikoshBAN" pitchFamily="2" charset="0"/>
              </a:rPr>
              <a:t>মিথ্যা একটি জঘন্যতম অপরাধ। </a:t>
            </a:r>
          </a:p>
          <a:p>
            <a:pPr algn="ctr"/>
            <a:r>
              <a:rPr lang="bn-BD" sz="4000" dirty="0" smtClean="0">
                <a:solidFill>
                  <a:schemeClr val="tx1"/>
                </a:solidFill>
                <a:latin typeface="NikoshBAN" pitchFamily="2" charset="0"/>
                <a:cs typeface="NikoshBAN" pitchFamily="2" charset="0"/>
              </a:rPr>
              <a:t>এটি সকল পাপ কাজের মূল।</a:t>
            </a:r>
          </a:p>
        </p:txBody>
      </p:sp>
      <p:sp>
        <p:nvSpPr>
          <p:cNvPr id="7" name="Footer Placeholder 6"/>
          <p:cNvSpPr>
            <a:spLocks noGrp="1"/>
          </p:cNvSpPr>
          <p:nvPr>
            <p:ph type="ftr" sz="quarter" idx="11"/>
          </p:nvPr>
        </p:nvSpPr>
        <p:spPr/>
        <p:txBody>
          <a:bodyPr/>
          <a:lstStyle/>
          <a:p>
            <a:r>
              <a:rPr lang="bn-BD" smtClean="0"/>
              <a:t>মোঃ ইউনুছ আজাদ</a:t>
            </a:r>
            <a:endParaRPr lang="en-US" dirty="0"/>
          </a:p>
        </p:txBody>
      </p:sp>
    </p:spTree>
    <p:extLst>
      <p:ext uri="{BB962C8B-B14F-4D97-AF65-F5344CB8AC3E}">
        <p14:creationId xmlns:p14="http://schemas.microsoft.com/office/powerpoint/2010/main" xmlns="" val="2036077226"/>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arn(inVertical)">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0">
      <a:majorFont>
        <a:latin typeface="NikoshBAN"/>
        <a:ea typeface=""/>
        <a:cs typeface="NikoshBAN"/>
      </a:majorFont>
      <a:minorFont>
        <a:latin typeface="NikoshBAN"/>
        <a:ea typeface=""/>
        <a:cs typeface="NikoshB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8537</TotalTime>
  <Words>849</Words>
  <Application>Microsoft Office PowerPoint</Application>
  <PresentationFormat>On-screen Show (4:3)</PresentationFormat>
  <Paragraphs>173</Paragraphs>
  <Slides>22</Slides>
  <Notes>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Office Theme</vt:lpstr>
      <vt:lpstr>Packager Shell Object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USER</cp:lastModifiedBy>
  <cp:revision>1116</cp:revision>
  <dcterms:created xsi:type="dcterms:W3CDTF">2006-08-16T00:00:00Z</dcterms:created>
  <dcterms:modified xsi:type="dcterms:W3CDTF">2026-09-07T03:26:24Z</dcterms:modified>
</cp:coreProperties>
</file>