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2954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as-IN" dirty="0"/>
              <a:t/>
            </a:r>
            <a:br>
              <a:rPr lang="as-IN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err="1" smtClean="0"/>
              <a:t>শ্রেনিঃ</a:t>
            </a:r>
            <a:r>
              <a:rPr lang="en-US" dirty="0" smtClean="0"/>
              <a:t>- </a:t>
            </a:r>
            <a:r>
              <a:rPr lang="en-US" dirty="0" err="1" smtClean="0"/>
              <a:t>নবম</a:t>
            </a:r>
            <a:r>
              <a:rPr lang="en-US" dirty="0" smtClean="0"/>
              <a:t> –</a:t>
            </a:r>
            <a:r>
              <a:rPr lang="en-US" dirty="0" err="1" smtClean="0"/>
              <a:t>দশম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জীববিজ্ঞান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as-IN" b="1" dirty="0"/>
              <a:t>জীবকোষ ও টিস্যু</a:t>
            </a:r>
            <a:br>
              <a:rPr lang="as-IN" b="1" dirty="0"/>
            </a:br>
            <a:r>
              <a:rPr lang="as-IN" dirty="0"/>
              <a:t>অধ্যায় ২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657600"/>
            <a:ext cx="6400800" cy="1752600"/>
          </a:xfrm>
        </p:spPr>
        <p:txBody>
          <a:bodyPr>
            <a:normAutofit/>
          </a:bodyPr>
          <a:lstStyle/>
          <a:p>
            <a:r>
              <a:rPr lang="as-IN" dirty="0" smtClean="0"/>
              <a:t>উপস্থাপক</a:t>
            </a:r>
            <a:r>
              <a:rPr lang="as-IN" dirty="0"/>
              <a:t>: মোঃ মুসা কালাম মিলন, সহকারী শিক্ষক (জীববিজ্ঞান)</a:t>
            </a:r>
          </a:p>
          <a:p>
            <a:r>
              <a:rPr lang="as-IN" dirty="0"/>
              <a:t>উইন আইডিয়াল স্কুল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2819400" cy="3276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447054"/>
            <a:ext cx="1676400" cy="151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66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10600" cy="6096000"/>
          </a:xfrm>
        </p:spPr>
        <p:txBody>
          <a:bodyPr>
            <a:normAutofit/>
          </a:bodyPr>
          <a:lstStyle/>
          <a:p>
            <a:r>
              <a:rPr lang="as-IN" b="1" dirty="0"/>
              <a:t>প্রাণি টিস্যু</a:t>
            </a:r>
          </a:p>
          <a:p>
            <a:r>
              <a:rPr lang="as-IN" sz="2600" b="1" dirty="0"/>
              <a:t>আবরণী টিস্যু (</a:t>
            </a:r>
            <a:r>
              <a:rPr lang="en-US" sz="2600" b="1" dirty="0"/>
              <a:t>Epithelial tissue):</a:t>
            </a:r>
          </a:p>
          <a:p>
            <a:r>
              <a:rPr lang="as-IN" sz="2600" dirty="0"/>
              <a:t>শরীরের বাইরের আবরণ ও ভিতরের আস্তরণ</a:t>
            </a:r>
          </a:p>
          <a:p>
            <a:r>
              <a:rPr lang="as-IN" sz="2600" dirty="0"/>
              <a:t>প্রকার: স্কোয়ামাস, কিউবয়েডাল, কলামনার</a:t>
            </a:r>
          </a:p>
          <a:p>
            <a:r>
              <a:rPr lang="as-IN" sz="2600" b="1" dirty="0"/>
              <a:t>সংযোজক টিস্যু (</a:t>
            </a:r>
            <a:r>
              <a:rPr lang="en-US" sz="2600" b="1" dirty="0"/>
              <a:t>Connective tissue):</a:t>
            </a:r>
          </a:p>
          <a:p>
            <a:r>
              <a:rPr lang="as-IN" sz="2600" dirty="0"/>
              <a:t>বিভিন্ন অঙ্গকে একসাথে ধরে রাখে</a:t>
            </a:r>
          </a:p>
          <a:p>
            <a:r>
              <a:rPr lang="as-IN" sz="2600" dirty="0"/>
              <a:t>রক্ত, অস্থি, তরুণাস্থি এর অন্তর্ভুক্ত</a:t>
            </a:r>
          </a:p>
          <a:p>
            <a:r>
              <a:rPr lang="as-IN" sz="2600" b="1" dirty="0"/>
              <a:t>পেশি টিস্যু (</a:t>
            </a:r>
            <a:r>
              <a:rPr lang="en-US" sz="2600" b="1" dirty="0"/>
              <a:t>Muscle tissue):</a:t>
            </a:r>
          </a:p>
          <a:p>
            <a:r>
              <a:rPr lang="as-IN" sz="2600" dirty="0"/>
              <a:t>সংকোচন ও প্রসারণ করে</a:t>
            </a:r>
          </a:p>
          <a:p>
            <a:r>
              <a:rPr lang="as-IN" sz="2600" dirty="0"/>
              <a:t>প্রকার: ঐচ্ছিক, অনৈচ্ছিক, হৃৎপেশি</a:t>
            </a:r>
          </a:p>
          <a:p>
            <a:r>
              <a:rPr lang="as-IN" sz="2600" b="1" dirty="0"/>
              <a:t>স্নায়ু টিস্যু (</a:t>
            </a:r>
            <a:r>
              <a:rPr lang="en-US" sz="2600" b="1" dirty="0"/>
              <a:t>Nervous tissue):</a:t>
            </a:r>
          </a:p>
          <a:p>
            <a:r>
              <a:rPr lang="as-IN" sz="2600" dirty="0"/>
              <a:t>সংবেদনশীলতা ও সমন্বয় নিয়ন্ত্রণ করে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65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00150" y="2234406"/>
            <a:ext cx="6743700" cy="301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023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457200"/>
            <a:ext cx="8382000" cy="5668963"/>
          </a:xfrm>
        </p:spPr>
        <p:txBody>
          <a:bodyPr/>
          <a:lstStyle/>
          <a:p>
            <a:r>
              <a:rPr lang="as-IN" b="1" dirty="0"/>
              <a:t>কোষ, টিস্যু ও অঙ্গের সম্পর্ক</a:t>
            </a:r>
          </a:p>
          <a:p>
            <a:r>
              <a:rPr lang="as-IN" sz="2800" b="1" dirty="0"/>
              <a:t>কোষ:</a:t>
            </a:r>
            <a:r>
              <a:rPr lang="as-IN" sz="2800" dirty="0"/>
              <a:t> জীবদেহের সবচেয়ে ছোট একক</a:t>
            </a:r>
          </a:p>
          <a:p>
            <a:r>
              <a:rPr lang="as-IN" sz="2800" b="1" dirty="0"/>
              <a:t>টিস্যু:</a:t>
            </a:r>
            <a:r>
              <a:rPr lang="as-IN" sz="2800" dirty="0"/>
              <a:t> একই ধরনের কোষের সমষ্টি</a:t>
            </a:r>
          </a:p>
          <a:p>
            <a:r>
              <a:rPr lang="as-IN" sz="2800" b="1" dirty="0"/>
              <a:t>অঙ্গ:</a:t>
            </a:r>
            <a:r>
              <a:rPr lang="as-IN" sz="2800" dirty="0"/>
              <a:t> বিভিন্ন টিস্যুর সমন্বয়ে গঠিত</a:t>
            </a:r>
          </a:p>
          <a:p>
            <a:r>
              <a:rPr lang="as-IN" sz="2800" b="1" dirty="0"/>
              <a:t>অঙ্গতন্ত্র:</a:t>
            </a:r>
            <a:r>
              <a:rPr lang="as-IN" sz="2800" dirty="0"/>
              <a:t> বিভিন্ন অঙ্গের সমন্বয়ে গঠিত</a:t>
            </a:r>
          </a:p>
          <a:p>
            <a:r>
              <a:rPr lang="as-IN" sz="2800" b="1" dirty="0"/>
              <a:t>জীবদেহ:</a:t>
            </a:r>
            <a:r>
              <a:rPr lang="as-IN" sz="2800" dirty="0"/>
              <a:t> বিভিন্ন অঙ্গতন্ত্রের সমন্বয়ে গঠিত</a:t>
            </a:r>
          </a:p>
          <a:p>
            <a:r>
              <a:rPr lang="as-IN" sz="2800" dirty="0"/>
              <a:t>উদাহরণ: পাতা = এপিডার্মিস + মেসোফিল + ভাস্কুলার বান্ডেল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514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6600" dirty="0" err="1" smtClean="0"/>
              <a:t>ধন্যবাদ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975059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305800" cy="5105400"/>
          </a:xfrm>
        </p:spPr>
        <p:txBody>
          <a:bodyPr>
            <a:normAutofit fontScale="92500"/>
          </a:bodyPr>
          <a:lstStyle/>
          <a:p>
            <a:endParaRPr lang="en-US" b="1" dirty="0" smtClean="0"/>
          </a:p>
          <a:p>
            <a:r>
              <a:rPr lang="as-IN" b="1" dirty="0" smtClean="0"/>
              <a:t>জীবকোষ </a:t>
            </a:r>
            <a:r>
              <a:rPr lang="as-IN" b="1" dirty="0"/>
              <a:t>কী</a:t>
            </a:r>
            <a:r>
              <a:rPr lang="as-IN" dirty="0"/>
              <a:t> - কোষের সংজ্ঞা ও বৈশিষ্ট্য</a:t>
            </a:r>
          </a:p>
          <a:p>
            <a:r>
              <a:rPr lang="as-IN" b="1" dirty="0"/>
              <a:t>কোষের প্রকারভেদ</a:t>
            </a:r>
            <a:r>
              <a:rPr lang="as-IN" dirty="0"/>
              <a:t> - আদিকোষ ও প্রকৃত কোষ</a:t>
            </a:r>
          </a:p>
          <a:p>
            <a:r>
              <a:rPr lang="as-IN" b="1" dirty="0"/>
              <a:t>উদ্ভিদ ও প্রাণিকোষের প্রধান অঙ্গাণু</a:t>
            </a:r>
            <a:r>
              <a:rPr lang="as-IN" dirty="0"/>
              <a:t> - উভয় কোষে থাকা অঙ্গাণু</a:t>
            </a:r>
          </a:p>
          <a:p>
            <a:r>
              <a:rPr lang="as-IN" b="1" dirty="0"/>
              <a:t>উদ্ভিদকোষের বিশেষ অঙ্গাণু</a:t>
            </a:r>
            <a:r>
              <a:rPr lang="as-IN" dirty="0"/>
              <a:t> - কোষপ্রাচীর, ক্লোরোপ্লাস্ট</a:t>
            </a:r>
          </a:p>
          <a:p>
            <a:r>
              <a:rPr lang="as-IN" b="1" dirty="0"/>
              <a:t>প্রাণিকোষের বিশেষ অঙ্গাণু</a:t>
            </a:r>
            <a:r>
              <a:rPr lang="as-IN" dirty="0"/>
              <a:t> - সেন্ট্রোসোম, লাইসোসোম</a:t>
            </a:r>
          </a:p>
          <a:p>
            <a:r>
              <a:rPr lang="as-IN" b="1" dirty="0"/>
              <a:t>টিস্যু কী</a:t>
            </a:r>
            <a:r>
              <a:rPr lang="as-IN" dirty="0"/>
              <a:t> - টিস্যুর সংজ্ঞা ও প্রকার</a:t>
            </a:r>
          </a:p>
          <a:p>
            <a:r>
              <a:rPr lang="as-IN" b="1" dirty="0"/>
              <a:t>উদ্ভিদ টিস্যু</a:t>
            </a:r>
            <a:r>
              <a:rPr lang="as-IN" dirty="0"/>
              <a:t> - সরল ও জটিল টিস্যু</a:t>
            </a:r>
          </a:p>
          <a:p>
            <a:r>
              <a:rPr lang="as-IN" b="1" dirty="0"/>
              <a:t>প্রাণি টিস্যু</a:t>
            </a:r>
            <a:r>
              <a:rPr lang="as-IN" dirty="0"/>
              <a:t> - আবরণী, সংযোজক, পেশি ও স্নায়ু টিস্যু</a:t>
            </a:r>
          </a:p>
          <a:p>
            <a:r>
              <a:rPr lang="as-IN" b="1" dirty="0"/>
              <a:t>কোষ, টিস্যু ও অঙ্গের সম্পর্ক</a:t>
            </a:r>
            <a:r>
              <a:rPr lang="as-IN" dirty="0"/>
              <a:t> - জীবদেহের সংগঠন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আমরা</a:t>
            </a:r>
            <a:r>
              <a:rPr lang="en-US" dirty="0" smtClean="0"/>
              <a:t> </a:t>
            </a:r>
            <a:r>
              <a:rPr lang="en-US" dirty="0" err="1" smtClean="0"/>
              <a:t>যা</a:t>
            </a:r>
            <a:r>
              <a:rPr lang="en-US" dirty="0" smtClean="0"/>
              <a:t> </a:t>
            </a:r>
            <a:r>
              <a:rPr lang="en-US" dirty="0" err="1" smtClean="0"/>
              <a:t>যা</a:t>
            </a:r>
            <a:r>
              <a:rPr lang="en-US" dirty="0" smtClean="0"/>
              <a:t> </a:t>
            </a:r>
            <a:r>
              <a:rPr lang="en-US" dirty="0" err="1" smtClean="0"/>
              <a:t>জানব</a:t>
            </a:r>
            <a:r>
              <a:rPr lang="en-US" dirty="0" smtClean="0"/>
              <a:t> ও </a:t>
            </a:r>
            <a:r>
              <a:rPr lang="en-US" dirty="0" err="1" smtClean="0"/>
              <a:t>শিখব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845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0480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as-IN" b="1" dirty="0"/>
              <a:t>জীবকোষ কী?</a:t>
            </a:r>
          </a:p>
          <a:p>
            <a:r>
              <a:rPr lang="as-IN" sz="2800" dirty="0"/>
              <a:t>জীবদেহের গঠন ও জীবজ ক্রিয়াকলাপের একক</a:t>
            </a:r>
          </a:p>
          <a:p>
            <a:r>
              <a:rPr lang="as-IN" sz="2800" dirty="0"/>
              <a:t>বৈষম্য ভেদ্য পর্দা দিয়ে আবৃত</a:t>
            </a:r>
          </a:p>
          <a:p>
            <a:r>
              <a:rPr lang="as-IN" sz="2800" dirty="0"/>
              <a:t>অন্য সজীব মাধ্যম ছাড়াই নিজের প্রতিরূপ তৈরি করতে পারে</a:t>
            </a:r>
          </a:p>
          <a:p>
            <a:r>
              <a:rPr lang="as-IN" sz="2800" dirty="0"/>
              <a:t>সকল জীবকোষ এক রকম নয় - গঠন, আকৃতি ও কাজে পার্থক্য </a:t>
            </a:r>
            <a:r>
              <a:rPr lang="as-IN" sz="2800" dirty="0" smtClean="0"/>
              <a:t>রয়েছে</a:t>
            </a:r>
            <a:endParaRPr lang="en-US" sz="2800" dirty="0" smtClean="0"/>
          </a:p>
          <a:p>
            <a:r>
              <a:rPr lang="as-IN" dirty="0"/>
              <a:t>বৈষম্য ভেদ্য পর্দা দিয়ে আবৃত</a:t>
            </a:r>
          </a:p>
          <a:p>
            <a:r>
              <a:rPr lang="as-IN" dirty="0"/>
              <a:t>অন্য সজীব মাধ্যম ছাড়াই নিজের প্রতিরূপ তৈরি করতে পারে</a:t>
            </a:r>
          </a:p>
          <a:p>
            <a:r>
              <a:rPr lang="as-IN" dirty="0"/>
              <a:t>সকল জীবকোষ এক রকম নয় - গঠন, আকৃতি ও কাজে পার্থক্য রয়েছে</a:t>
            </a:r>
          </a:p>
          <a:p>
            <a:endParaRPr lang="as-IN" dirty="0"/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4572000"/>
            <a:ext cx="40386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955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"/>
            <a:ext cx="8458200" cy="5973763"/>
          </a:xfrm>
        </p:spPr>
        <p:txBody>
          <a:bodyPr>
            <a:normAutofit/>
          </a:bodyPr>
          <a:lstStyle/>
          <a:p>
            <a:r>
              <a:rPr lang="as-IN" b="1" dirty="0" smtClean="0"/>
              <a:t>কোষের </a:t>
            </a:r>
            <a:r>
              <a:rPr lang="as-IN" b="1" dirty="0"/>
              <a:t>প্রকারভেদ</a:t>
            </a:r>
          </a:p>
          <a:p>
            <a:r>
              <a:rPr lang="as-IN" b="1" dirty="0"/>
              <a:t>আদিকোষ (</a:t>
            </a:r>
            <a:r>
              <a:rPr lang="en-US" b="1" dirty="0"/>
              <a:t>Prokaryotic cell)</a:t>
            </a:r>
          </a:p>
          <a:p>
            <a:r>
              <a:rPr lang="as-IN" sz="2800" dirty="0"/>
              <a:t>সুগঠিত নিউক্লিয়াস নেই</a:t>
            </a:r>
          </a:p>
          <a:p>
            <a:r>
              <a:rPr lang="as-IN" sz="2800" dirty="0"/>
              <a:t>নিউক্লিও-বস্তু সাইটোপ্লাজমে ছড়ানো থাকে</a:t>
            </a:r>
          </a:p>
          <a:p>
            <a:r>
              <a:rPr lang="as-IN" sz="2800" dirty="0"/>
              <a:t>মাইটোকন্ড্রিয়া, প্লাস্টিড নেই</a:t>
            </a:r>
          </a:p>
          <a:p>
            <a:r>
              <a:rPr lang="as-IN" sz="2800" dirty="0"/>
              <a:t>ব্যাকটেরিয়া ও নীলাভ সবুজ শৈবালে পাওয়া যায়</a:t>
            </a:r>
          </a:p>
          <a:p>
            <a:r>
              <a:rPr lang="as-IN" b="1" dirty="0"/>
              <a:t>প্রকৃত কোষ (</a:t>
            </a:r>
            <a:r>
              <a:rPr lang="en-US" b="1" dirty="0"/>
              <a:t>Eukaryotic cell)</a:t>
            </a:r>
          </a:p>
          <a:p>
            <a:r>
              <a:rPr lang="as-IN" sz="2800" dirty="0"/>
              <a:t>সুগঠিত নিউক্লিয়াস আছে</a:t>
            </a:r>
          </a:p>
          <a:p>
            <a:r>
              <a:rPr lang="as-IN" sz="2800" dirty="0"/>
              <a:t>সকল অঙ্গাণু উপস্থিত থাকে</a:t>
            </a:r>
          </a:p>
          <a:p>
            <a:r>
              <a:rPr lang="as-IN" sz="2800" dirty="0"/>
              <a:t>অধিকাংশ জীবকোষ এ ধরনের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32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763000" cy="6400800"/>
          </a:xfrm>
        </p:spPr>
        <p:txBody>
          <a:bodyPr/>
          <a:lstStyle/>
          <a:p>
            <a:pPr algn="ctr"/>
            <a:r>
              <a:rPr lang="as-IN" b="1" dirty="0"/>
              <a:t>উদ্ভিদ ও প্রাণিকোষের প্রধান অঙ্গাণু</a:t>
            </a:r>
          </a:p>
          <a:p>
            <a:r>
              <a:rPr lang="as-IN" b="1" dirty="0"/>
              <a:t>উভয় কোষে থাকে:</a:t>
            </a:r>
          </a:p>
          <a:p>
            <a:r>
              <a:rPr lang="as-IN" sz="2800" dirty="0"/>
              <a:t>কোষঝিল্লি (</a:t>
            </a:r>
            <a:r>
              <a:rPr lang="en-US" sz="2800" dirty="0"/>
              <a:t>Plasma membrane)</a:t>
            </a:r>
          </a:p>
          <a:p>
            <a:r>
              <a:rPr lang="as-IN" sz="2800" dirty="0"/>
              <a:t>সাইটোপ্লাজম</a:t>
            </a:r>
          </a:p>
          <a:p>
            <a:r>
              <a:rPr lang="as-IN" sz="2800" dirty="0"/>
              <a:t>নিউক্লিয়াস</a:t>
            </a:r>
          </a:p>
          <a:p>
            <a:r>
              <a:rPr lang="as-IN" sz="2800" dirty="0"/>
              <a:t>মাইটোকন্ড্রিয়া</a:t>
            </a:r>
          </a:p>
          <a:p>
            <a:r>
              <a:rPr lang="as-IN" sz="2800" dirty="0"/>
              <a:t>এন্ডোপ্লাজমিক রেটিকুলাম</a:t>
            </a:r>
          </a:p>
          <a:p>
            <a:r>
              <a:rPr lang="as-IN" sz="2800" dirty="0"/>
              <a:t>গলজি বস্তু</a:t>
            </a:r>
          </a:p>
          <a:p>
            <a:r>
              <a:rPr lang="as-IN" sz="2800" dirty="0" smtClean="0"/>
              <a:t>রাইবোজোম</a:t>
            </a:r>
            <a:r>
              <a:rPr lang="en-US" sz="2800" dirty="0" smtClean="0"/>
              <a:t>   </a:t>
            </a:r>
            <a:endParaRPr lang="as-IN" sz="2800" dirty="0"/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6255" y="3581400"/>
            <a:ext cx="4343400" cy="2800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895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"/>
            <a:ext cx="8610600" cy="6477000"/>
          </a:xfrm>
        </p:spPr>
        <p:txBody>
          <a:bodyPr/>
          <a:lstStyle/>
          <a:p>
            <a:r>
              <a:rPr lang="as-IN" b="1" dirty="0"/>
              <a:t>উদ্ভিদকোষের বিশেষ অঙ্গাণু</a:t>
            </a:r>
          </a:p>
          <a:p>
            <a:r>
              <a:rPr lang="as-IN" sz="2800" b="1" dirty="0"/>
              <a:t>কোষপ্রাচীর:</a:t>
            </a:r>
            <a:r>
              <a:rPr lang="as-IN" sz="2800" dirty="0"/>
              <a:t> সেলুলোজ দিয়ে তৈরি, কোষকে দৃঢ়তা প্রদান করে</a:t>
            </a:r>
          </a:p>
          <a:p>
            <a:r>
              <a:rPr lang="as-IN" sz="2800" b="1" dirty="0"/>
              <a:t>বড় কেন্দ্রীয় শূন্যস্থান:</a:t>
            </a:r>
            <a:r>
              <a:rPr lang="as-IN" sz="2800" dirty="0"/>
              <a:t> পানি ও পুষ্টি সংরক্ষণ করে</a:t>
            </a:r>
          </a:p>
          <a:p>
            <a:r>
              <a:rPr lang="as-IN" sz="2800" b="1" dirty="0"/>
              <a:t>ক্লোরোপ্লাস্ট:</a:t>
            </a:r>
            <a:r>
              <a:rPr lang="as-IN" sz="2800" dirty="0"/>
              <a:t> সবুজ রঙের অঙ্গাণু, সালোকসংশ্লেষণ ঘটায়</a:t>
            </a:r>
          </a:p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276600"/>
            <a:ext cx="817245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102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763000" cy="6400800"/>
          </a:xfrm>
        </p:spPr>
        <p:txBody>
          <a:bodyPr/>
          <a:lstStyle/>
          <a:p>
            <a:r>
              <a:rPr lang="as-IN" b="1" dirty="0"/>
              <a:t>প্রাণিকোষের বিশেষ অঙ্গাণু</a:t>
            </a:r>
          </a:p>
          <a:p>
            <a:r>
              <a:rPr lang="as-IN" sz="2800" b="1" dirty="0"/>
              <a:t>সেন্ট্রোসোম:</a:t>
            </a:r>
            <a:r>
              <a:rPr lang="as-IN" sz="2800" dirty="0"/>
              <a:t> কোষ বিভাজনে গুরুত্বপূর্ণ ভূমিকা পালন করে</a:t>
            </a:r>
          </a:p>
          <a:p>
            <a:r>
              <a:rPr lang="as-IN" sz="2800" b="1" dirty="0"/>
              <a:t>লাইসোসোম:</a:t>
            </a:r>
            <a:r>
              <a:rPr lang="as-IN" sz="2800" dirty="0"/>
              <a:t> হজমকারী এনজাইম ধারণ করে, বর্জ্য পদার্থ ভেঙে ফেলে</a:t>
            </a:r>
          </a:p>
          <a:p>
            <a:r>
              <a:rPr lang="as-IN" sz="2800" b="1" dirty="0"/>
              <a:t>কোষপ্রাচীর নেই:</a:t>
            </a:r>
            <a:r>
              <a:rPr lang="as-IN" sz="2800" dirty="0"/>
              <a:t> শুধুমাত্র কোষঝিল্লি থাকে</a:t>
            </a:r>
          </a:p>
          <a:p>
            <a:r>
              <a:rPr lang="as-IN" sz="2800" b="1" dirty="0"/>
              <a:t>ক্লোরোপ্লাস্ট নেই</a:t>
            </a:r>
            <a:endParaRPr lang="as-IN" sz="2800" dirty="0"/>
          </a:p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276600"/>
            <a:ext cx="4724400" cy="3117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227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10600" cy="6248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  </a:t>
            </a:r>
            <a:r>
              <a:rPr lang="as-IN" b="1" dirty="0" smtClean="0"/>
              <a:t>টিস্যু </a:t>
            </a:r>
            <a:r>
              <a:rPr lang="as-IN" b="1" dirty="0"/>
              <a:t>কী</a:t>
            </a:r>
            <a:r>
              <a:rPr lang="as-IN" b="1" dirty="0" smtClean="0"/>
              <a:t>?</a:t>
            </a:r>
            <a:endParaRPr lang="en-US" dirty="0" smtClean="0"/>
          </a:p>
          <a:p>
            <a:r>
              <a:rPr lang="as-IN" dirty="0" smtClean="0"/>
              <a:t>একই </a:t>
            </a:r>
            <a:r>
              <a:rPr lang="as-IN" dirty="0"/>
              <a:t>ধরনের কোষের সমষ্টি যা একই কাজ সম্পন্ন করে</a:t>
            </a:r>
          </a:p>
          <a:p>
            <a:r>
              <a:rPr lang="as-IN" dirty="0"/>
              <a:t>টিস্যু → অঙ্গ → অঙ্গতন্ত্র → জীবদেহ</a:t>
            </a:r>
          </a:p>
          <a:p>
            <a:r>
              <a:rPr lang="as-IN" dirty="0"/>
              <a:t>দুই ধরনের টিস্যু: উদ্ভিদ টিস্যু ও প্রাণি টিস্যু</a:t>
            </a:r>
          </a:p>
          <a:p>
            <a:endParaRPr lang="en-US" dirty="0" smtClean="0"/>
          </a:p>
          <a:p>
            <a:r>
              <a:rPr lang="as-IN" b="1" dirty="0"/>
              <a:t>উদ্ভিদ টিস্যু</a:t>
            </a:r>
          </a:p>
          <a:p>
            <a:r>
              <a:rPr lang="as-IN" b="1" dirty="0"/>
              <a:t>সরল টিস্যু:</a:t>
            </a:r>
          </a:p>
          <a:p>
            <a:r>
              <a:rPr lang="as-IN" b="1" dirty="0"/>
              <a:t>প্যারেনকাইমা:</a:t>
            </a:r>
            <a:r>
              <a:rPr lang="as-IN" dirty="0"/>
              <a:t> জীবন্ত কোষ, খাদ্য সংরক্ষণ করে</a:t>
            </a:r>
          </a:p>
          <a:p>
            <a:r>
              <a:rPr lang="as-IN" b="1" dirty="0"/>
              <a:t>কোলেনকাইমা:</a:t>
            </a:r>
            <a:r>
              <a:rPr lang="as-IN" dirty="0"/>
              <a:t> জীবন্ত কোষ, কোণে পুরু প্রাচীর, সহায়ক টিস্যু</a:t>
            </a:r>
          </a:p>
          <a:p>
            <a:r>
              <a:rPr lang="as-IN" b="1" dirty="0"/>
              <a:t>স্ক্লেরেনকাইমা:</a:t>
            </a:r>
            <a:r>
              <a:rPr lang="as-IN" dirty="0"/>
              <a:t> মৃত কোষ, শক্ত প্রাচীর, দৃঢ়তা প্রদান করে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503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"/>
            <a:ext cx="8382000" cy="5897563"/>
          </a:xfrm>
        </p:spPr>
        <p:txBody>
          <a:bodyPr/>
          <a:lstStyle/>
          <a:p>
            <a:r>
              <a:rPr lang="as-IN" b="1" dirty="0"/>
              <a:t>জটিল টিস্যু:</a:t>
            </a:r>
          </a:p>
          <a:p>
            <a:r>
              <a:rPr lang="as-IN" b="1" dirty="0"/>
              <a:t>জাইলেম:</a:t>
            </a:r>
            <a:r>
              <a:rPr lang="as-IN" dirty="0"/>
              <a:t> পানি ও খনিজ পরিবহন করে</a:t>
            </a:r>
          </a:p>
          <a:p>
            <a:r>
              <a:rPr lang="as-IN" b="1" dirty="0"/>
              <a:t>ফ্লোয়েম:</a:t>
            </a:r>
            <a:r>
              <a:rPr lang="as-IN" dirty="0"/>
              <a:t> খাদ্য পরিবহন </a:t>
            </a:r>
            <a:r>
              <a:rPr lang="as-IN" dirty="0" smtClean="0"/>
              <a:t>করে</a:t>
            </a:r>
            <a:endParaRPr lang="en-US" dirty="0" smtClean="0"/>
          </a:p>
          <a:p>
            <a:endParaRPr lang="en-US" dirty="0"/>
          </a:p>
          <a:p>
            <a:endParaRPr lang="as-IN" dirty="0"/>
          </a:p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0"/>
            <a:ext cx="7984292" cy="3512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5221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</TotalTime>
  <Words>403</Words>
  <Application>Microsoft Office PowerPoint</Application>
  <PresentationFormat>On-screen Show (4:3)</PresentationFormat>
  <Paragraphs>84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Concourse</vt:lpstr>
      <vt:lpstr>       শ্রেনিঃ- নবম –দশম জীববিজ্ঞান জীবকোষ ও টিস্যু অধ্যায় ২</vt:lpstr>
      <vt:lpstr>আমরা যা যা জানব ও শিখব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শ্রেনিঃ- নবম –দশম জীববিজ্ঞান জীবকোষ ও টিস্যু অধ্যায় ২</dc:title>
  <dc:creator>Win Ideal School</dc:creator>
  <cp:lastModifiedBy>Win Ideal School</cp:lastModifiedBy>
  <cp:revision>4</cp:revision>
  <dcterms:created xsi:type="dcterms:W3CDTF">2006-08-16T00:00:00Z</dcterms:created>
  <dcterms:modified xsi:type="dcterms:W3CDTF">2026-09-07T04:45:55Z</dcterms:modified>
</cp:coreProperties>
</file>