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594360" y="457200"/>
            <a:ext cx="1920240" cy="402336"/>
          </a:xfrm>
          <a:prstGeom prst="roundRect">
            <a:avLst>
              <a:gd name="adj" fmla="val 50000"/>
            </a:avLst>
          </a:prstGeom>
          <a:solidFill>
            <a:srgbClr val="F5B041"/>
          </a:solidFill>
          <a:ln/>
        </p:spPr>
      </p:sp>
      <p:sp>
        <p:nvSpPr>
          <p:cNvPr id="4" name="Text 1"/>
          <p:cNvSpPr/>
          <p:nvPr/>
        </p:nvSpPr>
        <p:spPr>
          <a:xfrm>
            <a:off x="594360" y="457200"/>
            <a:ext cx="1920240" cy="402336"/>
          </a:xfrm>
          <a:prstGeom prst="rect">
            <a:avLst/>
          </a:prstGeom>
          <a:noFill/>
          <a:ln/>
        </p:spPr>
        <p:txBody>
          <a:bodyPr wrap="square" lIns="0" tIns="0" rIns="0" bIns="0" rtlCol="0" anchor="ctr"/>
          <a:lstStyle/>
          <a:p>
            <a:pPr algn="ctr" indent="0" marL="0">
              <a:buNone/>
            </a:pPr>
            <a:r>
              <a:rPr lang="en-US" sz="1300" b="1" dirty="0">
                <a:solidFill>
                  <a:srgbClr val="04070F"/>
                </a:solidFill>
                <a:latin typeface="Nirmala UI" pitchFamily="34" charset="0"/>
                <a:ea typeface="Nirmala UI" pitchFamily="34" charset="-122"/>
                <a:cs typeface="Nirmala UI" pitchFamily="34" charset="-120"/>
              </a:rPr>
              <a:t>● দিন ৬</a:t>
            </a:r>
            <a:endParaRPr lang="en-US" sz="1300" dirty="0"/>
          </a:p>
        </p:txBody>
      </p:sp>
      <p:sp>
        <p:nvSpPr>
          <p:cNvPr id="5" name="Text 2"/>
          <p:cNvSpPr/>
          <p:nvPr/>
        </p:nvSpPr>
        <p:spPr>
          <a:xfrm>
            <a:off x="621792" y="1170432"/>
            <a:ext cx="7315200" cy="411480"/>
          </a:xfrm>
          <a:prstGeom prst="rect">
            <a:avLst/>
          </a:prstGeom>
          <a:noFill/>
          <a:ln/>
        </p:spPr>
        <p:txBody>
          <a:bodyPr wrap="square" lIns="0" tIns="0" rIns="0" bIns="0" rtlCol="0" anchor="ctr"/>
          <a:lstStyle/>
          <a:p>
            <a:pPr indent="0" marL="0">
              <a:buNone/>
            </a:pPr>
            <a:r>
              <a:rPr lang="en-US" sz="1700" b="1" spc="100" kern="0" dirty="0">
                <a:solidFill>
                  <a:srgbClr val="CFE3F5"/>
                </a:solidFill>
                <a:latin typeface="Nirmala UI" pitchFamily="34" charset="0"/>
                <a:ea typeface="Nirmala UI" pitchFamily="34" charset="-122"/>
                <a:cs typeface="Nirmala UI" pitchFamily="34" charset="-120"/>
              </a:rPr>
              <a:t>অধ্যায় ৩  ▪  বল</a:t>
            </a:r>
            <a:endParaRPr lang="en-US" sz="1700" dirty="0"/>
          </a:p>
        </p:txBody>
      </p:sp>
      <p:sp>
        <p:nvSpPr>
          <p:cNvPr id="6" name="Text 3"/>
          <p:cNvSpPr/>
          <p:nvPr/>
        </p:nvSpPr>
        <p:spPr>
          <a:xfrm>
            <a:off x="566928" y="1627632"/>
            <a:ext cx="8686800" cy="1188720"/>
          </a:xfrm>
          <a:prstGeom prst="rect">
            <a:avLst/>
          </a:prstGeom>
          <a:noFill/>
          <a:ln/>
        </p:spPr>
        <p:txBody>
          <a:bodyPr wrap="square" lIns="0" tIns="0" rIns="0" bIns="0" rtlCol="0" anchor="ctr"/>
          <a:lstStyle/>
          <a:p>
            <a:pPr indent="0" marL="0">
              <a:buNone/>
            </a:pPr>
            <a:r>
              <a:rPr lang="en-US" sz="4200" b="1" dirty="0">
                <a:solidFill>
                  <a:srgbClr val="FFFFFF"/>
                </a:solidFill>
                <a:latin typeface="Nirmala UI" pitchFamily="34" charset="0"/>
                <a:ea typeface="Nirmala UI" pitchFamily="34" charset="-122"/>
                <a:cs typeface="Nirmala UI" pitchFamily="34" charset="-120"/>
              </a:rPr>
              <a:t>বল ও নিউটনের সূত্র</a:t>
            </a:r>
            <a:endParaRPr lang="en-US" sz="4200" dirty="0"/>
          </a:p>
        </p:txBody>
      </p:sp>
      <p:sp>
        <p:nvSpPr>
          <p:cNvPr id="7" name="Text 4"/>
          <p:cNvSpPr/>
          <p:nvPr/>
        </p:nvSpPr>
        <p:spPr>
          <a:xfrm>
            <a:off x="621792" y="2834640"/>
            <a:ext cx="7315200" cy="365760"/>
          </a:xfrm>
          <a:prstGeom prst="rect">
            <a:avLst/>
          </a:prstGeom>
          <a:noFill/>
          <a:ln/>
        </p:spPr>
        <p:txBody>
          <a:bodyPr wrap="square" lIns="0" tIns="0" rIns="0" bIns="0" rtlCol="0" anchor="ctr"/>
          <a:lstStyle/>
          <a:p>
            <a:pPr indent="0" marL="0">
              <a:buNone/>
            </a:pPr>
            <a:r>
              <a:rPr lang="en-US" sz="1600" dirty="0">
                <a:solidFill>
                  <a:srgbClr val="CFE3F5"/>
                </a:solidFill>
                <a:latin typeface="Nirmala UI" pitchFamily="34" charset="0"/>
                <a:ea typeface="Nirmala UI" pitchFamily="34" charset="-122"/>
                <a:cs typeface="Nirmala UI" pitchFamily="34" charset="-120"/>
              </a:rPr>
              <a:t>নবম–দশম শ্রেণি  |  পদার্থবিজ্ঞান  |  NCTB পাঠ্যক্রম  |  দিন ৬</a:t>
            </a:r>
            <a:endParaRPr lang="en-US" sz="1600" dirty="0"/>
          </a:p>
        </p:txBody>
      </p:sp>
      <p:pic>
        <p:nvPicPr>
          <p:cNvPr id="8" name="Image 1" descr="/home/claude/day6_final_assets/hero_force.png">    </p:cNvPr>
          <p:cNvPicPr>
            <a:picLocks noChangeAspect="1"/>
          </p:cNvPicPr>
          <p:nvPr/>
        </p:nvPicPr>
        <p:blipFill>
          <a:blip r:embed="rId2"/>
          <a:stretch>
            <a:fillRect/>
          </a:stretch>
        </p:blipFill>
        <p:spPr>
          <a:xfrm>
            <a:off x="6949440" y="640080"/>
            <a:ext cx="5029200" cy="5029200"/>
          </a:xfrm>
          <a:prstGeom prst="rect">
            <a:avLst/>
          </a:prstGeom>
        </p:spPr>
      </p:pic>
      <p:sp>
        <p:nvSpPr>
          <p:cNvPr id="9" name="Shape 5"/>
          <p:cNvSpPr/>
          <p:nvPr/>
        </p:nvSpPr>
        <p:spPr>
          <a:xfrm>
            <a:off x="566928" y="5349240"/>
            <a:ext cx="7955280" cy="1143000"/>
          </a:xfrm>
          <a:prstGeom prst="roundRect">
            <a:avLst>
              <a:gd name="adj" fmla="val 11200"/>
            </a:avLst>
          </a:prstGeom>
          <a:solidFill>
            <a:srgbClr val="FFFFFF">
              <a:alpha val="10000"/>
            </a:srgbClr>
          </a:solidFill>
          <a:ln w="12700">
            <a:solidFill>
              <a:srgbClr val="FFFFFF">
                <a:alpha val="32000"/>
              </a:srgbClr>
            </a:solidFill>
            <a:prstDash val="solid"/>
          </a:ln>
        </p:spPr>
      </p:sp>
      <p:pic>
        <p:nvPicPr>
          <p:cNvPr id="10" name="Image 2" descr="/home/claude/day6_final_assets/teacher_circle.png">    </p:cNvPr>
          <p:cNvPicPr>
            <a:picLocks noChangeAspect="1"/>
          </p:cNvPicPr>
          <p:nvPr/>
        </p:nvPicPr>
        <p:blipFill>
          <a:blip r:embed="rId3"/>
          <a:stretch>
            <a:fillRect/>
          </a:stretch>
        </p:blipFill>
        <p:spPr>
          <a:xfrm>
            <a:off x="777240" y="5522976"/>
            <a:ext cx="822960" cy="822960"/>
          </a:xfrm>
          <a:prstGeom prst="rect">
            <a:avLst/>
          </a:prstGeom>
        </p:spPr>
      </p:pic>
      <p:sp>
        <p:nvSpPr>
          <p:cNvPr id="11" name="Text 6"/>
          <p:cNvSpPr/>
          <p:nvPr/>
        </p:nvSpPr>
        <p:spPr>
          <a:xfrm>
            <a:off x="1783080" y="5486400"/>
            <a:ext cx="5486400" cy="914400"/>
          </a:xfrm>
          <a:prstGeom prst="rect">
            <a:avLst/>
          </a:prstGeom>
          <a:noFill/>
          <a:ln/>
        </p:spPr>
        <p:txBody>
          <a:bodyPr wrap="square" lIns="0" tIns="0" rIns="0" bIns="0" rtlCol="0" anchor="ctr"/>
          <a:lstStyle/>
          <a:p>
            <a:pPr indent="0" marL="0">
              <a:lnSpc>
                <a:spcPct val="125000"/>
              </a:lnSpc>
              <a:buNone/>
            </a:pPr>
            <a:r>
              <a:rPr lang="en-US" sz="1800" b="1" dirty="0">
                <a:solidFill>
                  <a:srgbClr val="FFFFFF"/>
                </a:solidFill>
                <a:latin typeface="Nirmala UI" pitchFamily="34" charset="0"/>
                <a:ea typeface="Nirmala UI" pitchFamily="34" charset="-122"/>
                <a:cs typeface="Nirmala UI" pitchFamily="34" charset="-120"/>
              </a:rPr>
              <a:t>মোঃ মিশন
</a:t>
            </a:r>
            <a:pPr indent="0" marL="0">
              <a:lnSpc>
                <a:spcPct val="125000"/>
              </a:lnSpc>
              <a:buNone/>
            </a:pPr>
            <a:r>
              <a:rPr lang="en-US" sz="1150" dirty="0">
                <a:solidFill>
                  <a:srgbClr val="CFE3F5"/>
                </a:solidFill>
                <a:latin typeface="Nirmala UI" pitchFamily="34" charset="0"/>
                <a:ea typeface="Nirmala UI" pitchFamily="34" charset="-122"/>
                <a:cs typeface="Nirmala UI" pitchFamily="34" charset="-120"/>
              </a:rPr>
              <a:t>বিএসসি অনার্স, এমএসসি (গণিত) | সহকারী শিক্ষক (গণিত ও পদার্থবিজ্ঞান)
</a:t>
            </a:r>
            <a:pPr indent="0" marL="0">
              <a:lnSpc>
                <a:spcPct val="125000"/>
              </a:lnSpc>
              <a:buNone/>
            </a:pPr>
            <a:r>
              <a:rPr lang="en-US" sz="1200" b="1" dirty="0">
                <a:solidFill>
                  <a:srgbClr val="F5B041"/>
                </a:solidFill>
                <a:latin typeface="Nirmala UI" pitchFamily="34" charset="0"/>
                <a:ea typeface="Nirmala UI" pitchFamily="34" charset="-122"/>
                <a:cs typeface="Nirmala UI" pitchFamily="34" charset="-120"/>
              </a:rPr>
              <a:t>উইন আইডিয়াল স্কুল</a:t>
            </a:r>
            <a:endParaRPr lang="en-US" sz="1800" dirty="0"/>
          </a:p>
        </p:txBody>
      </p:sp>
      <p:pic>
        <p:nvPicPr>
          <p:cNvPr id="12" name="Image 3" descr="/home/claude/day6_final_assets/logo_transparent.png">    </p:cNvPr>
          <p:cNvPicPr>
            <a:picLocks noChangeAspect="1"/>
          </p:cNvPicPr>
          <p:nvPr/>
        </p:nvPicPr>
        <p:blipFill>
          <a:blip r:embed="rId4"/>
          <a:stretch>
            <a:fillRect/>
          </a:stretch>
        </p:blipFill>
        <p:spPr>
          <a:xfrm>
            <a:off x="7818120" y="5577840"/>
            <a:ext cx="713232" cy="7132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2/১২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পুনরালোচনা (দিন ৫)</a:t>
            </a:r>
            <a:endParaRPr lang="en-US" sz="1500" dirty="0"/>
          </a:p>
        </p:txBody>
      </p:sp>
      <p:sp>
        <p:nvSpPr>
          <p:cNvPr id="6" name="Text 3"/>
          <p:cNvSpPr/>
          <p:nvPr/>
        </p:nvSpPr>
        <p:spPr>
          <a:xfrm>
            <a:off x="548640" y="768096"/>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Nirmala UI" pitchFamily="34" charset="0"/>
                <a:ea typeface="Nirmala UI" pitchFamily="34" charset="-122"/>
                <a:cs typeface="Nirmala UI" pitchFamily="34" charset="-120"/>
              </a:rPr>
              <a:t>গতির লেখচিত্র কী ছিল?</a:t>
            </a:r>
            <a:endParaRPr lang="en-US" sz="3000" dirty="0"/>
          </a:p>
        </p:txBody>
      </p:sp>
      <p:sp>
        <p:nvSpPr>
          <p:cNvPr id="7" name="Shape 4"/>
          <p:cNvSpPr/>
          <p:nvPr/>
        </p:nvSpPr>
        <p:spPr>
          <a:xfrm>
            <a:off x="548640" y="1600200"/>
            <a:ext cx="6858000" cy="2194560"/>
          </a:xfrm>
          <a:prstGeom prst="roundRect">
            <a:avLst>
              <a:gd name="adj" fmla="val 5000"/>
            </a:avLst>
          </a:prstGeom>
          <a:solidFill>
            <a:srgbClr val="FFFFFF"/>
          </a:solidFill>
          <a:ln/>
          <a:effectLst>
            <a:outerShdw sx="100000" sy="100000" kx="0" ky="0" algn="bl" rotWithShape="0" blurRad="203200" dist="50800" dir="5400000">
              <a:srgbClr val="000000">
                <a:alpha val="25000"/>
              </a:srgbClr>
            </a:outerShdw>
          </a:effectLst>
        </p:spPr>
      </p:sp>
      <p:sp>
        <p:nvSpPr>
          <p:cNvPr id="8" name="Text 5"/>
          <p:cNvSpPr/>
          <p:nvPr/>
        </p:nvSpPr>
        <p:spPr>
          <a:xfrm>
            <a:off x="749808" y="1572768"/>
            <a:ext cx="548640" cy="548640"/>
          </a:xfrm>
          <a:prstGeom prst="rect">
            <a:avLst/>
          </a:prstGeom>
          <a:noFill/>
          <a:ln/>
        </p:spPr>
        <p:txBody>
          <a:bodyPr wrap="square" lIns="0" tIns="0" rIns="0" bIns="0" rtlCol="0" anchor="ctr"/>
          <a:lstStyle/>
          <a:p>
            <a:pPr indent="0" marL="0">
              <a:buNone/>
            </a:pPr>
            <a:r>
              <a:rPr lang="en-US" sz="4400" b="1" dirty="0">
                <a:solidFill>
                  <a:srgbClr val="E8930C"/>
                </a:solidFill>
                <a:latin typeface="Cambria" pitchFamily="34" charset="0"/>
                <a:ea typeface="Cambria" pitchFamily="34" charset="-122"/>
                <a:cs typeface="Cambria" pitchFamily="34" charset="-120"/>
              </a:rPr>
              <a:t>“</a:t>
            </a:r>
            <a:endParaRPr lang="en-US" sz="4400" dirty="0"/>
          </a:p>
        </p:txBody>
      </p:sp>
      <p:sp>
        <p:nvSpPr>
          <p:cNvPr id="9" name="Text 6"/>
          <p:cNvSpPr/>
          <p:nvPr/>
        </p:nvSpPr>
        <p:spPr>
          <a:xfrm>
            <a:off x="1005840" y="1828800"/>
            <a:ext cx="6035040" cy="1737360"/>
          </a:xfrm>
          <a:prstGeom prst="rect">
            <a:avLst/>
          </a:prstGeom>
          <a:noFill/>
          <a:ln/>
        </p:spPr>
        <p:txBody>
          <a:bodyPr wrap="square" lIns="0" tIns="0" rIns="0" bIns="0" rtlCol="0" anchor="ctr"/>
          <a:lstStyle/>
          <a:p>
            <a:pPr indent="0" marL="0">
              <a:lnSpc>
                <a:spcPct val="130000"/>
              </a:lnSpc>
              <a:buNone/>
            </a:pPr>
            <a:r>
              <a:rPr lang="en-US" sz="1650" dirty="0">
                <a:solidFill>
                  <a:srgbClr val="0F1D3D"/>
                </a:solidFill>
                <a:latin typeface="Nirmala UI" pitchFamily="34" charset="0"/>
                <a:ea typeface="Nirmala UI" pitchFamily="34" charset="-122"/>
                <a:cs typeface="Nirmala UI" pitchFamily="34" charset="-120"/>
              </a:rPr>
              <a:t>গতকাল আমরা শিখেছি দূরত্ব-সময় ও বেগ-সময় লেখচিত্র থেকে কীভাবে দ্রুতি, ত্বরণ ও সরণ নির্ণয় করা যায়। আজ থেকে আমরা নতুন অধ্যায় শুরু করছি — বল (Force)। এই অধ্যায়ে আমরা জানব কেন বস্তু গতিশীল হয় এবং নিউটনের তিনটি সূত্র নিয়ে আলোচনা করব।</a:t>
            </a:r>
            <a:endParaRPr lang="en-US" sz="1650" dirty="0"/>
          </a:p>
        </p:txBody>
      </p:sp>
      <p:pic>
        <p:nvPicPr>
          <p:cNvPr id="10" name="Image 1" descr="/home/claude/day6_final_assets/hero_formula.png">    </p:cNvPr>
          <p:cNvPicPr>
            <a:picLocks noChangeAspect="1"/>
          </p:cNvPicPr>
          <p:nvPr/>
        </p:nvPicPr>
        <p:blipFill>
          <a:blip r:embed="rId2"/>
          <a:stretch>
            <a:fillRect/>
          </a:stretch>
        </p:blipFill>
        <p:spPr>
          <a:xfrm>
            <a:off x="7863840" y="1783080"/>
            <a:ext cx="3566160" cy="3566160"/>
          </a:xfrm>
          <a:prstGeom prst="rect">
            <a:avLst/>
          </a:prstGeom>
        </p:spPr>
      </p:pic>
      <p:sp>
        <p:nvSpPr>
          <p:cNvPr id="11" name="Shape 7"/>
          <p:cNvSpPr/>
          <p:nvPr/>
        </p:nvSpPr>
        <p:spPr>
          <a:xfrm>
            <a:off x="54864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2" name="Text 8"/>
          <p:cNvSpPr/>
          <p:nvPr/>
        </p:nvSpPr>
        <p:spPr>
          <a:xfrm>
            <a:off x="77724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স্মরণ করি</a:t>
            </a:r>
            <a:endParaRPr lang="en-US" sz="1400" dirty="0"/>
          </a:p>
        </p:txBody>
      </p:sp>
      <p:sp>
        <p:nvSpPr>
          <p:cNvPr id="13" name="Text 9"/>
          <p:cNvSpPr/>
          <p:nvPr/>
        </p:nvSpPr>
        <p:spPr>
          <a:xfrm>
            <a:off x="77724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বেগ-সময় লেখের ঢাল = ত্বরণ, ক্ষেত্রফল = সরণ।</a:t>
            </a:r>
            <a:endParaRPr lang="en-US" sz="1250" dirty="0"/>
          </a:p>
        </p:txBody>
      </p:sp>
      <p:sp>
        <p:nvSpPr>
          <p:cNvPr id="14" name="Shape 10"/>
          <p:cNvSpPr/>
          <p:nvPr/>
        </p:nvSpPr>
        <p:spPr>
          <a:xfrm>
            <a:off x="402336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5" name="Text 11"/>
          <p:cNvSpPr/>
          <p:nvPr/>
        </p:nvSpPr>
        <p:spPr>
          <a:xfrm>
            <a:off x="425196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আজকের বিষয়</a:t>
            </a:r>
            <a:endParaRPr lang="en-US" sz="1400" dirty="0"/>
          </a:p>
        </p:txBody>
      </p:sp>
      <p:sp>
        <p:nvSpPr>
          <p:cNvPr id="16" name="Text 12"/>
          <p:cNvSpPr/>
          <p:nvPr/>
        </p:nvSpPr>
        <p:spPr>
          <a:xfrm>
            <a:off x="425196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বল কী, নিউটনের ৩টি সূত্র, এবং F = ma সমীকরণ শিখব।</a:t>
            </a:r>
            <a:endParaRPr lang="en-US" sz="1250" dirty="0"/>
          </a:p>
        </p:txBody>
      </p:sp>
      <p:sp>
        <p:nvSpPr>
          <p:cNvPr id="17" name="Text 13"/>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18" name="Image 2" descr="/home/claude/day6_final_assets/logo_transparent.png">    </p:cNvPr>
          <p:cNvPicPr>
            <a:picLocks noChangeAspect="1"/>
          </p:cNvPicPr>
          <p:nvPr/>
        </p:nvPicPr>
        <p:blipFill>
          <a:blip r:embed="rId3"/>
          <a:stretch>
            <a:fillRect/>
          </a:stretch>
        </p:blipFill>
        <p:spPr>
          <a:xfrm>
            <a:off x="11503152" y="6382512"/>
            <a:ext cx="457200" cy="4572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3/১২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মূল ধারণা</a:t>
            </a:r>
            <a:endParaRPr lang="en-US" sz="1500" dirty="0"/>
          </a:p>
        </p:txBody>
      </p:sp>
      <p:sp>
        <p:nvSpPr>
          <p:cNvPr id="6" name="Text 3"/>
          <p:cNvSpPr/>
          <p:nvPr/>
        </p:nvSpPr>
        <p:spPr>
          <a:xfrm>
            <a:off x="548640" y="768096"/>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Nirmala UI" pitchFamily="34" charset="0"/>
                <a:ea typeface="Nirmala UI" pitchFamily="34" charset="-122"/>
                <a:cs typeface="Nirmala UI" pitchFamily="34" charset="-120"/>
              </a:rPr>
              <a:t>বল (Force) কী?</a:t>
            </a:r>
            <a:endParaRPr lang="en-US" sz="3000" dirty="0"/>
          </a:p>
        </p:txBody>
      </p:sp>
      <p:sp>
        <p:nvSpPr>
          <p:cNvPr id="7" name="Shape 4"/>
          <p:cNvSpPr/>
          <p:nvPr/>
        </p:nvSpPr>
        <p:spPr>
          <a:xfrm>
            <a:off x="548640" y="1600200"/>
            <a:ext cx="6858000" cy="2194560"/>
          </a:xfrm>
          <a:prstGeom prst="roundRect">
            <a:avLst>
              <a:gd name="adj" fmla="val 5000"/>
            </a:avLst>
          </a:prstGeom>
          <a:solidFill>
            <a:srgbClr val="FFFFFF"/>
          </a:solidFill>
          <a:ln/>
          <a:effectLst>
            <a:outerShdw sx="100000" sy="100000" kx="0" ky="0" algn="bl" rotWithShape="0" blurRad="203200" dist="50800" dir="5400000">
              <a:srgbClr val="000000">
                <a:alpha val="25000"/>
              </a:srgbClr>
            </a:outerShdw>
          </a:effectLst>
        </p:spPr>
      </p:sp>
      <p:sp>
        <p:nvSpPr>
          <p:cNvPr id="8" name="Text 5"/>
          <p:cNvSpPr/>
          <p:nvPr/>
        </p:nvSpPr>
        <p:spPr>
          <a:xfrm>
            <a:off x="749808" y="1572768"/>
            <a:ext cx="548640" cy="548640"/>
          </a:xfrm>
          <a:prstGeom prst="rect">
            <a:avLst/>
          </a:prstGeom>
          <a:noFill/>
          <a:ln/>
        </p:spPr>
        <p:txBody>
          <a:bodyPr wrap="square" lIns="0" tIns="0" rIns="0" bIns="0" rtlCol="0" anchor="ctr"/>
          <a:lstStyle/>
          <a:p>
            <a:pPr indent="0" marL="0">
              <a:buNone/>
            </a:pPr>
            <a:r>
              <a:rPr lang="en-US" sz="4400" b="1" dirty="0">
                <a:solidFill>
                  <a:srgbClr val="E8930C"/>
                </a:solidFill>
                <a:latin typeface="Cambria" pitchFamily="34" charset="0"/>
                <a:ea typeface="Cambria" pitchFamily="34" charset="-122"/>
                <a:cs typeface="Cambria" pitchFamily="34" charset="-120"/>
              </a:rPr>
              <a:t>“</a:t>
            </a:r>
            <a:endParaRPr lang="en-US" sz="4400" dirty="0"/>
          </a:p>
        </p:txBody>
      </p:sp>
      <p:sp>
        <p:nvSpPr>
          <p:cNvPr id="9" name="Text 6"/>
          <p:cNvSpPr/>
          <p:nvPr/>
        </p:nvSpPr>
        <p:spPr>
          <a:xfrm>
            <a:off x="1005840" y="1828800"/>
            <a:ext cx="6035040" cy="1737360"/>
          </a:xfrm>
          <a:prstGeom prst="rect">
            <a:avLst/>
          </a:prstGeom>
          <a:noFill/>
          <a:ln/>
        </p:spPr>
        <p:txBody>
          <a:bodyPr wrap="square" lIns="0" tIns="0" rIns="0" bIns="0" rtlCol="0" anchor="ctr"/>
          <a:lstStyle/>
          <a:p>
            <a:pPr indent="0" marL="0">
              <a:lnSpc>
                <a:spcPct val="130000"/>
              </a:lnSpc>
              <a:buNone/>
            </a:pPr>
            <a:r>
              <a:rPr lang="en-US" sz="1650" dirty="0">
                <a:solidFill>
                  <a:srgbClr val="0F1D3D"/>
                </a:solidFill>
                <a:latin typeface="Nirmala UI" pitchFamily="34" charset="0"/>
                <a:ea typeface="Nirmala UI" pitchFamily="34" charset="-122"/>
                <a:cs typeface="Nirmala UI" pitchFamily="34" charset="-120"/>
              </a:rPr>
              <a:t>যে বাহ্যিক প্রভাব কোনো স্থির বস্তুকে গতিশীল করতে পারে, গতিশীল বস্তুর বেগ বা দিক পরিবর্তন করতে পারে, অথবা বস্তুর আকৃতির পরিবর্তন ঘটাতে পারে, তাকে বল বলে। বল একটি ভেক্টর রাশি — এর মান ও দিক উভয়ই আছে। বলের SI একক নিউটন (N)।</a:t>
            </a:r>
            <a:endParaRPr lang="en-US" sz="1650" dirty="0"/>
          </a:p>
        </p:txBody>
      </p:sp>
      <p:pic>
        <p:nvPicPr>
          <p:cNvPr id="10" name="Image 1" descr="/home/claude/day6_final_assets/hero_force.png">    </p:cNvPr>
          <p:cNvPicPr>
            <a:picLocks noChangeAspect="1"/>
          </p:cNvPicPr>
          <p:nvPr/>
        </p:nvPicPr>
        <p:blipFill>
          <a:blip r:embed="rId2"/>
          <a:stretch>
            <a:fillRect/>
          </a:stretch>
        </p:blipFill>
        <p:spPr>
          <a:xfrm>
            <a:off x="7863840" y="1783080"/>
            <a:ext cx="3566160" cy="3566160"/>
          </a:xfrm>
          <a:prstGeom prst="rect">
            <a:avLst/>
          </a:prstGeom>
        </p:spPr>
      </p:pic>
      <p:sp>
        <p:nvSpPr>
          <p:cNvPr id="11" name="Shape 7"/>
          <p:cNvSpPr/>
          <p:nvPr/>
        </p:nvSpPr>
        <p:spPr>
          <a:xfrm>
            <a:off x="54864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2" name="Text 8"/>
          <p:cNvSpPr/>
          <p:nvPr/>
        </p:nvSpPr>
        <p:spPr>
          <a:xfrm>
            <a:off x="77724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বলের প্রভাব</a:t>
            </a:r>
            <a:endParaRPr lang="en-US" sz="1400" dirty="0"/>
          </a:p>
        </p:txBody>
      </p:sp>
      <p:sp>
        <p:nvSpPr>
          <p:cNvPr id="13" name="Text 9"/>
          <p:cNvSpPr/>
          <p:nvPr/>
        </p:nvSpPr>
        <p:spPr>
          <a:xfrm>
            <a:off x="77724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গতির অবস্থা পরিবর্তন, দিক পরিবর্তন, অথবা আকৃতির পরিবর্তন।</a:t>
            </a:r>
            <a:endParaRPr lang="en-US" sz="1250" dirty="0"/>
          </a:p>
        </p:txBody>
      </p:sp>
      <p:sp>
        <p:nvSpPr>
          <p:cNvPr id="14" name="Shape 10"/>
          <p:cNvSpPr/>
          <p:nvPr/>
        </p:nvSpPr>
        <p:spPr>
          <a:xfrm>
            <a:off x="402336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5" name="Text 11"/>
          <p:cNvSpPr/>
          <p:nvPr/>
        </p:nvSpPr>
        <p:spPr>
          <a:xfrm>
            <a:off x="425196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একক</a:t>
            </a:r>
            <a:endParaRPr lang="en-US" sz="1400" dirty="0"/>
          </a:p>
        </p:txBody>
      </p:sp>
      <p:sp>
        <p:nvSpPr>
          <p:cNvPr id="16" name="Text 12"/>
          <p:cNvSpPr/>
          <p:nvPr/>
        </p:nvSpPr>
        <p:spPr>
          <a:xfrm>
            <a:off x="425196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১ নিউটন (N) = ১ kg ভরের বস্তুতে ১ m/s² ত্বরণ সৃষ্টিকারী বল।</a:t>
            </a:r>
            <a:endParaRPr lang="en-US" sz="1250" dirty="0"/>
          </a:p>
        </p:txBody>
      </p:sp>
      <p:sp>
        <p:nvSpPr>
          <p:cNvPr id="17" name="Text 13"/>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18" name="Image 2" descr="/home/claude/day6_final_assets/logo_transparent.png">    </p:cNvPr>
          <p:cNvPicPr>
            <a:picLocks noChangeAspect="1"/>
          </p:cNvPicPr>
          <p:nvPr/>
        </p:nvPicPr>
        <p:blipFill>
          <a:blip r:embed="rId3"/>
          <a:stretch>
            <a:fillRect/>
          </a:stretch>
        </p:blipFill>
        <p:spPr>
          <a:xfrm>
            <a:off x="11503152" y="6382512"/>
            <a:ext cx="457200" cy="457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4/১২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নিউটনের ১ম সূত্র</a:t>
            </a:r>
            <a:endParaRPr lang="en-US" sz="1500" dirty="0"/>
          </a:p>
        </p:txBody>
      </p:sp>
      <p:sp>
        <p:nvSpPr>
          <p:cNvPr id="6" name="Text 3"/>
          <p:cNvSpPr/>
          <p:nvPr/>
        </p:nvSpPr>
        <p:spPr>
          <a:xfrm>
            <a:off x="548640" y="768096"/>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Nirmala UI" pitchFamily="34" charset="0"/>
                <a:ea typeface="Nirmala UI" pitchFamily="34" charset="-122"/>
                <a:cs typeface="Nirmala UI" pitchFamily="34" charset="-120"/>
              </a:rPr>
              <a:t>জড়তার সূত্র</a:t>
            </a:r>
            <a:endParaRPr lang="en-US" sz="3000" dirty="0"/>
          </a:p>
        </p:txBody>
      </p:sp>
      <p:sp>
        <p:nvSpPr>
          <p:cNvPr id="7" name="Shape 4"/>
          <p:cNvSpPr/>
          <p:nvPr/>
        </p:nvSpPr>
        <p:spPr>
          <a:xfrm>
            <a:off x="548640" y="1600200"/>
            <a:ext cx="6858000" cy="2194560"/>
          </a:xfrm>
          <a:prstGeom prst="roundRect">
            <a:avLst>
              <a:gd name="adj" fmla="val 5000"/>
            </a:avLst>
          </a:prstGeom>
          <a:solidFill>
            <a:srgbClr val="FFFFFF"/>
          </a:solidFill>
          <a:ln/>
          <a:effectLst>
            <a:outerShdw sx="100000" sy="100000" kx="0" ky="0" algn="bl" rotWithShape="0" blurRad="203200" dist="50800" dir="5400000">
              <a:srgbClr val="000000">
                <a:alpha val="25000"/>
              </a:srgbClr>
            </a:outerShdw>
          </a:effectLst>
        </p:spPr>
      </p:sp>
      <p:sp>
        <p:nvSpPr>
          <p:cNvPr id="8" name="Text 5"/>
          <p:cNvSpPr/>
          <p:nvPr/>
        </p:nvSpPr>
        <p:spPr>
          <a:xfrm>
            <a:off x="749808" y="1572768"/>
            <a:ext cx="548640" cy="548640"/>
          </a:xfrm>
          <a:prstGeom prst="rect">
            <a:avLst/>
          </a:prstGeom>
          <a:noFill/>
          <a:ln/>
        </p:spPr>
        <p:txBody>
          <a:bodyPr wrap="square" lIns="0" tIns="0" rIns="0" bIns="0" rtlCol="0" anchor="ctr"/>
          <a:lstStyle/>
          <a:p>
            <a:pPr indent="0" marL="0">
              <a:buNone/>
            </a:pPr>
            <a:r>
              <a:rPr lang="en-US" sz="4400" b="1" dirty="0">
                <a:solidFill>
                  <a:srgbClr val="E8930C"/>
                </a:solidFill>
                <a:latin typeface="Cambria" pitchFamily="34" charset="0"/>
                <a:ea typeface="Cambria" pitchFamily="34" charset="-122"/>
                <a:cs typeface="Cambria" pitchFamily="34" charset="-120"/>
              </a:rPr>
              <a:t>“</a:t>
            </a:r>
            <a:endParaRPr lang="en-US" sz="4400" dirty="0"/>
          </a:p>
        </p:txBody>
      </p:sp>
      <p:sp>
        <p:nvSpPr>
          <p:cNvPr id="9" name="Text 6"/>
          <p:cNvSpPr/>
          <p:nvPr/>
        </p:nvSpPr>
        <p:spPr>
          <a:xfrm>
            <a:off x="1005840" y="1828800"/>
            <a:ext cx="6035040" cy="1737360"/>
          </a:xfrm>
          <a:prstGeom prst="rect">
            <a:avLst/>
          </a:prstGeom>
          <a:noFill/>
          <a:ln/>
        </p:spPr>
        <p:txBody>
          <a:bodyPr wrap="square" lIns="0" tIns="0" rIns="0" bIns="0" rtlCol="0" anchor="ctr"/>
          <a:lstStyle/>
          <a:p>
            <a:pPr indent="0" marL="0">
              <a:lnSpc>
                <a:spcPct val="130000"/>
              </a:lnSpc>
              <a:buNone/>
            </a:pPr>
            <a:r>
              <a:rPr lang="en-US" sz="1650" dirty="0">
                <a:solidFill>
                  <a:srgbClr val="0F1D3D"/>
                </a:solidFill>
                <a:latin typeface="Nirmala UI" pitchFamily="34" charset="0"/>
                <a:ea typeface="Nirmala UI" pitchFamily="34" charset="-122"/>
                <a:cs typeface="Nirmala UI" pitchFamily="34" charset="-120"/>
              </a:rPr>
              <a:t>কোনো বস্তুর উপর বাহ্যিক বল প্রযুক্ত না হলে, স্থির বস্তু স্থিরই থাকবে এবং গতিশীল বস্তু সমবেগে সরলরেখায় চলতে থাকবে। বস্তুর এই ধর্মকে জড়তা বলে, তাই এই সূত্রকে জড়তার সূত্রও বলা হয়। ভর হলো জড়তার পরিমাপ — ভর যত বেশি, জড়তা তত বেশি।</a:t>
            </a:r>
            <a:endParaRPr lang="en-US" sz="1650" dirty="0"/>
          </a:p>
        </p:txBody>
      </p:sp>
      <p:pic>
        <p:nvPicPr>
          <p:cNvPr id="10" name="Image 1" descr="/home/claude/day6_final_assets/hero_inertia.png">    </p:cNvPr>
          <p:cNvPicPr>
            <a:picLocks noChangeAspect="1"/>
          </p:cNvPicPr>
          <p:nvPr/>
        </p:nvPicPr>
        <p:blipFill>
          <a:blip r:embed="rId2"/>
          <a:stretch>
            <a:fillRect/>
          </a:stretch>
        </p:blipFill>
        <p:spPr>
          <a:xfrm>
            <a:off x="7863840" y="1783080"/>
            <a:ext cx="3566160" cy="3566160"/>
          </a:xfrm>
          <a:prstGeom prst="rect">
            <a:avLst/>
          </a:prstGeom>
        </p:spPr>
      </p:pic>
      <p:sp>
        <p:nvSpPr>
          <p:cNvPr id="11" name="Shape 7"/>
          <p:cNvSpPr/>
          <p:nvPr/>
        </p:nvSpPr>
        <p:spPr>
          <a:xfrm>
            <a:off x="54864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2" name="Text 8"/>
          <p:cNvSpPr/>
          <p:nvPr/>
        </p:nvSpPr>
        <p:spPr>
          <a:xfrm>
            <a:off x="77724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উদাহরণ</a:t>
            </a:r>
            <a:endParaRPr lang="en-US" sz="1400" dirty="0"/>
          </a:p>
        </p:txBody>
      </p:sp>
      <p:sp>
        <p:nvSpPr>
          <p:cNvPr id="13" name="Text 9"/>
          <p:cNvSpPr/>
          <p:nvPr/>
        </p:nvSpPr>
        <p:spPr>
          <a:xfrm>
            <a:off x="77724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হঠাৎ বাস ব্রেক করলে যাত্রীরা সামনের দিকে ঝুঁকে পড়ে।</a:t>
            </a:r>
            <a:endParaRPr lang="en-US" sz="1250" dirty="0"/>
          </a:p>
        </p:txBody>
      </p:sp>
      <p:sp>
        <p:nvSpPr>
          <p:cNvPr id="14" name="Shape 10"/>
          <p:cNvSpPr/>
          <p:nvPr/>
        </p:nvSpPr>
        <p:spPr>
          <a:xfrm>
            <a:off x="402336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5" name="Text 11"/>
          <p:cNvSpPr/>
          <p:nvPr/>
        </p:nvSpPr>
        <p:spPr>
          <a:xfrm>
            <a:off x="425196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মনে রাখো</a:t>
            </a:r>
            <a:endParaRPr lang="en-US" sz="1400" dirty="0"/>
          </a:p>
        </p:txBody>
      </p:sp>
      <p:sp>
        <p:nvSpPr>
          <p:cNvPr id="16" name="Text 12"/>
          <p:cNvSpPr/>
          <p:nvPr/>
        </p:nvSpPr>
        <p:spPr>
          <a:xfrm>
            <a:off x="425196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ভর বেশি মানে জড়তাও বেশি — বস্তুর গতির পরিবর্তন তত কঠিন।</a:t>
            </a:r>
            <a:endParaRPr lang="en-US" sz="1250" dirty="0"/>
          </a:p>
        </p:txBody>
      </p:sp>
      <p:sp>
        <p:nvSpPr>
          <p:cNvPr id="17" name="Text 13"/>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18" name="Image 2" descr="/home/claude/day6_final_assets/logo_transparent.png">    </p:cNvPr>
          <p:cNvPicPr>
            <a:picLocks noChangeAspect="1"/>
          </p:cNvPicPr>
          <p:nvPr/>
        </p:nvPicPr>
        <p:blipFill>
          <a:blip r:embed="rId3"/>
          <a:stretch>
            <a:fillRect/>
          </a:stretch>
        </p:blipFill>
        <p:spPr>
          <a:xfrm>
            <a:off x="11503152" y="6382512"/>
            <a:ext cx="457200" cy="457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5/১২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নিউটনের ২য় সূত্র</a:t>
            </a:r>
            <a:endParaRPr lang="en-US" sz="1500" dirty="0"/>
          </a:p>
        </p:txBody>
      </p:sp>
      <p:sp>
        <p:nvSpPr>
          <p:cNvPr id="6" name="Text 3"/>
          <p:cNvSpPr/>
          <p:nvPr/>
        </p:nvSpPr>
        <p:spPr>
          <a:xfrm>
            <a:off x="548640" y="768096"/>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Nirmala UI" pitchFamily="34" charset="0"/>
                <a:ea typeface="Nirmala UI" pitchFamily="34" charset="-122"/>
                <a:cs typeface="Nirmala UI" pitchFamily="34" charset="-120"/>
              </a:rPr>
              <a:t>F = ma</a:t>
            </a:r>
            <a:endParaRPr lang="en-US" sz="3000" dirty="0"/>
          </a:p>
        </p:txBody>
      </p:sp>
      <p:sp>
        <p:nvSpPr>
          <p:cNvPr id="7" name="Shape 4"/>
          <p:cNvSpPr/>
          <p:nvPr/>
        </p:nvSpPr>
        <p:spPr>
          <a:xfrm>
            <a:off x="548640" y="1600200"/>
            <a:ext cx="6858000" cy="2194560"/>
          </a:xfrm>
          <a:prstGeom prst="roundRect">
            <a:avLst>
              <a:gd name="adj" fmla="val 5000"/>
            </a:avLst>
          </a:prstGeom>
          <a:solidFill>
            <a:srgbClr val="FFFFFF"/>
          </a:solidFill>
          <a:ln/>
          <a:effectLst>
            <a:outerShdw sx="100000" sy="100000" kx="0" ky="0" algn="bl" rotWithShape="0" blurRad="203200" dist="50800" dir="5400000">
              <a:srgbClr val="000000">
                <a:alpha val="25000"/>
              </a:srgbClr>
            </a:outerShdw>
          </a:effectLst>
        </p:spPr>
      </p:sp>
      <p:sp>
        <p:nvSpPr>
          <p:cNvPr id="8" name="Text 5"/>
          <p:cNvSpPr/>
          <p:nvPr/>
        </p:nvSpPr>
        <p:spPr>
          <a:xfrm>
            <a:off x="749808" y="1572768"/>
            <a:ext cx="548640" cy="548640"/>
          </a:xfrm>
          <a:prstGeom prst="rect">
            <a:avLst/>
          </a:prstGeom>
          <a:noFill/>
          <a:ln/>
        </p:spPr>
        <p:txBody>
          <a:bodyPr wrap="square" lIns="0" tIns="0" rIns="0" bIns="0" rtlCol="0" anchor="ctr"/>
          <a:lstStyle/>
          <a:p>
            <a:pPr indent="0" marL="0">
              <a:buNone/>
            </a:pPr>
            <a:r>
              <a:rPr lang="en-US" sz="4400" b="1" dirty="0">
                <a:solidFill>
                  <a:srgbClr val="E8930C"/>
                </a:solidFill>
                <a:latin typeface="Cambria" pitchFamily="34" charset="0"/>
                <a:ea typeface="Cambria" pitchFamily="34" charset="-122"/>
                <a:cs typeface="Cambria" pitchFamily="34" charset="-120"/>
              </a:rPr>
              <a:t>“</a:t>
            </a:r>
            <a:endParaRPr lang="en-US" sz="4400" dirty="0"/>
          </a:p>
        </p:txBody>
      </p:sp>
      <p:sp>
        <p:nvSpPr>
          <p:cNvPr id="9" name="Text 6"/>
          <p:cNvSpPr/>
          <p:nvPr/>
        </p:nvSpPr>
        <p:spPr>
          <a:xfrm>
            <a:off x="1005840" y="1828800"/>
            <a:ext cx="6035040" cy="1737360"/>
          </a:xfrm>
          <a:prstGeom prst="rect">
            <a:avLst/>
          </a:prstGeom>
          <a:noFill/>
          <a:ln/>
        </p:spPr>
        <p:txBody>
          <a:bodyPr wrap="square" lIns="0" tIns="0" rIns="0" bIns="0" rtlCol="0" anchor="ctr"/>
          <a:lstStyle/>
          <a:p>
            <a:pPr indent="0" marL="0">
              <a:lnSpc>
                <a:spcPct val="130000"/>
              </a:lnSpc>
              <a:buNone/>
            </a:pPr>
            <a:r>
              <a:rPr lang="en-US" sz="1650" dirty="0">
                <a:solidFill>
                  <a:srgbClr val="0F1D3D"/>
                </a:solidFill>
                <a:latin typeface="Nirmala UI" pitchFamily="34" charset="0"/>
                <a:ea typeface="Nirmala UI" pitchFamily="34" charset="-122"/>
                <a:cs typeface="Nirmala UI" pitchFamily="34" charset="-120"/>
              </a:rPr>
              <a:t>কোনো বস্তুর উপর প্রযুক্ত বল সেই বস্তুর ভরবেগের পরিবর্তনের হারের সমানুপাতিক, এবং এই পরিবর্তন বলের দিকে ঘটে। এখান থেকে পাওয়া যায় বিখ্যাত সমীকরণ F = ma। এখানে F = বল, m = ভর, a = ত্বরণ।</a:t>
            </a:r>
            <a:endParaRPr lang="en-US" sz="1650" dirty="0"/>
          </a:p>
        </p:txBody>
      </p:sp>
      <p:pic>
        <p:nvPicPr>
          <p:cNvPr id="10" name="Image 1" descr="/home/claude/day6_final_assets/hero_formula.png">    </p:cNvPr>
          <p:cNvPicPr>
            <a:picLocks noChangeAspect="1"/>
          </p:cNvPicPr>
          <p:nvPr/>
        </p:nvPicPr>
        <p:blipFill>
          <a:blip r:embed="rId2"/>
          <a:stretch>
            <a:fillRect/>
          </a:stretch>
        </p:blipFill>
        <p:spPr>
          <a:xfrm>
            <a:off x="7863840" y="1783080"/>
            <a:ext cx="3566160" cy="3566160"/>
          </a:xfrm>
          <a:prstGeom prst="rect">
            <a:avLst/>
          </a:prstGeom>
        </p:spPr>
      </p:pic>
      <p:sp>
        <p:nvSpPr>
          <p:cNvPr id="11" name="Shape 7"/>
          <p:cNvSpPr/>
          <p:nvPr/>
        </p:nvSpPr>
        <p:spPr>
          <a:xfrm>
            <a:off x="54864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2" name="Text 8"/>
          <p:cNvSpPr/>
          <p:nvPr/>
        </p:nvSpPr>
        <p:spPr>
          <a:xfrm>
            <a:off x="77724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সূত্র</a:t>
            </a:r>
            <a:endParaRPr lang="en-US" sz="1400" dirty="0"/>
          </a:p>
        </p:txBody>
      </p:sp>
      <p:sp>
        <p:nvSpPr>
          <p:cNvPr id="13" name="Text 9"/>
          <p:cNvSpPr/>
          <p:nvPr/>
        </p:nvSpPr>
        <p:spPr>
          <a:xfrm>
            <a:off x="77724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F = ma, বলের একক নিউটন (N) = kg·m/s²।</a:t>
            </a:r>
            <a:endParaRPr lang="en-US" sz="1250" dirty="0"/>
          </a:p>
        </p:txBody>
      </p:sp>
      <p:sp>
        <p:nvSpPr>
          <p:cNvPr id="14" name="Shape 10"/>
          <p:cNvSpPr/>
          <p:nvPr/>
        </p:nvSpPr>
        <p:spPr>
          <a:xfrm>
            <a:off x="402336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5" name="Text 11"/>
          <p:cNvSpPr/>
          <p:nvPr/>
        </p:nvSpPr>
        <p:spPr>
          <a:xfrm>
            <a:off x="425196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মনে রাখো</a:t>
            </a:r>
            <a:endParaRPr lang="en-US" sz="1400" dirty="0"/>
          </a:p>
        </p:txBody>
      </p:sp>
      <p:sp>
        <p:nvSpPr>
          <p:cNvPr id="16" name="Text 12"/>
          <p:cNvSpPr/>
          <p:nvPr/>
        </p:nvSpPr>
        <p:spPr>
          <a:xfrm>
            <a:off x="425196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একই বলে ভর বেশি হলে ত্বরণ কম হয় (a = F ÷ m)।</a:t>
            </a:r>
            <a:endParaRPr lang="en-US" sz="1250" dirty="0"/>
          </a:p>
        </p:txBody>
      </p:sp>
      <p:sp>
        <p:nvSpPr>
          <p:cNvPr id="17" name="Text 13"/>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18" name="Image 2" descr="/home/claude/day6_final_assets/logo_transparent.png">    </p:cNvPr>
          <p:cNvPicPr>
            <a:picLocks noChangeAspect="1"/>
          </p:cNvPicPr>
          <p:nvPr/>
        </p:nvPicPr>
        <p:blipFill>
          <a:blip r:embed="rId3"/>
          <a:stretch>
            <a:fillRect/>
          </a:stretch>
        </p:blipFill>
        <p:spPr>
          <a:xfrm>
            <a:off x="11503152" y="6382512"/>
            <a:ext cx="457200" cy="457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6/১২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নিউটনের ৩য় সূত্র</a:t>
            </a:r>
            <a:endParaRPr lang="en-US" sz="1500" dirty="0"/>
          </a:p>
        </p:txBody>
      </p:sp>
      <p:sp>
        <p:nvSpPr>
          <p:cNvPr id="6" name="Text 3"/>
          <p:cNvSpPr/>
          <p:nvPr/>
        </p:nvSpPr>
        <p:spPr>
          <a:xfrm>
            <a:off x="548640" y="768096"/>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Nirmala UI" pitchFamily="34" charset="0"/>
                <a:ea typeface="Nirmala UI" pitchFamily="34" charset="-122"/>
                <a:cs typeface="Nirmala UI" pitchFamily="34" charset="-120"/>
              </a:rPr>
              <a:t>ক্রিয়া-প্রতিক্রিয়া</a:t>
            </a:r>
            <a:endParaRPr lang="en-US" sz="3000" dirty="0"/>
          </a:p>
        </p:txBody>
      </p:sp>
      <p:sp>
        <p:nvSpPr>
          <p:cNvPr id="7" name="Shape 4"/>
          <p:cNvSpPr/>
          <p:nvPr/>
        </p:nvSpPr>
        <p:spPr>
          <a:xfrm>
            <a:off x="548640" y="1600200"/>
            <a:ext cx="6858000" cy="2194560"/>
          </a:xfrm>
          <a:prstGeom prst="roundRect">
            <a:avLst>
              <a:gd name="adj" fmla="val 5000"/>
            </a:avLst>
          </a:prstGeom>
          <a:solidFill>
            <a:srgbClr val="FFFFFF"/>
          </a:solidFill>
          <a:ln/>
          <a:effectLst>
            <a:outerShdw sx="100000" sy="100000" kx="0" ky="0" algn="bl" rotWithShape="0" blurRad="203200" dist="50800" dir="5400000">
              <a:srgbClr val="000000">
                <a:alpha val="25000"/>
              </a:srgbClr>
            </a:outerShdw>
          </a:effectLst>
        </p:spPr>
      </p:sp>
      <p:sp>
        <p:nvSpPr>
          <p:cNvPr id="8" name="Text 5"/>
          <p:cNvSpPr/>
          <p:nvPr/>
        </p:nvSpPr>
        <p:spPr>
          <a:xfrm>
            <a:off x="749808" y="1572768"/>
            <a:ext cx="548640" cy="548640"/>
          </a:xfrm>
          <a:prstGeom prst="rect">
            <a:avLst/>
          </a:prstGeom>
          <a:noFill/>
          <a:ln/>
        </p:spPr>
        <p:txBody>
          <a:bodyPr wrap="square" lIns="0" tIns="0" rIns="0" bIns="0" rtlCol="0" anchor="ctr"/>
          <a:lstStyle/>
          <a:p>
            <a:pPr indent="0" marL="0">
              <a:buNone/>
            </a:pPr>
            <a:r>
              <a:rPr lang="en-US" sz="4400" b="1" dirty="0">
                <a:solidFill>
                  <a:srgbClr val="E8930C"/>
                </a:solidFill>
                <a:latin typeface="Cambria" pitchFamily="34" charset="0"/>
                <a:ea typeface="Cambria" pitchFamily="34" charset="-122"/>
                <a:cs typeface="Cambria" pitchFamily="34" charset="-120"/>
              </a:rPr>
              <a:t>“</a:t>
            </a:r>
            <a:endParaRPr lang="en-US" sz="4400" dirty="0"/>
          </a:p>
        </p:txBody>
      </p:sp>
      <p:sp>
        <p:nvSpPr>
          <p:cNvPr id="9" name="Text 6"/>
          <p:cNvSpPr/>
          <p:nvPr/>
        </p:nvSpPr>
        <p:spPr>
          <a:xfrm>
            <a:off x="1005840" y="1828800"/>
            <a:ext cx="6035040" cy="1737360"/>
          </a:xfrm>
          <a:prstGeom prst="rect">
            <a:avLst/>
          </a:prstGeom>
          <a:noFill/>
          <a:ln/>
        </p:spPr>
        <p:txBody>
          <a:bodyPr wrap="square" lIns="0" tIns="0" rIns="0" bIns="0" rtlCol="0" anchor="ctr"/>
          <a:lstStyle/>
          <a:p>
            <a:pPr indent="0" marL="0">
              <a:lnSpc>
                <a:spcPct val="130000"/>
              </a:lnSpc>
              <a:buNone/>
            </a:pPr>
            <a:r>
              <a:rPr lang="en-US" sz="1650" dirty="0">
                <a:solidFill>
                  <a:srgbClr val="0F1D3D"/>
                </a:solidFill>
                <a:latin typeface="Nirmala UI" pitchFamily="34" charset="0"/>
                <a:ea typeface="Nirmala UI" pitchFamily="34" charset="-122"/>
                <a:cs typeface="Nirmala UI" pitchFamily="34" charset="-120"/>
              </a:rPr>
              <a:t>প্রত্যেক ক্রিয়ার একটি সমান ও বিপরীতমুখী প্রতিক্রিয়া আছে। বস্তু A বস্তু B-এর উপর যে বল প্রয়োগ করে, বস্তু B ঠিক ততটাই বল বিপরীত দিকে বস্তু A-এর উপর প্রয়োগ করে। ক্রিয়া ও প্রতিক্রিয়া বল সবসময় দুটি ভিন্ন বস্তুর উপর কাজ করে, তাই এরা একে অপরকে নাকচ করে না।</a:t>
            </a:r>
            <a:endParaRPr lang="en-US" sz="1650" dirty="0"/>
          </a:p>
        </p:txBody>
      </p:sp>
      <p:pic>
        <p:nvPicPr>
          <p:cNvPr id="10" name="Image 1" descr="/home/claude/day6_final_assets/hero_reaction.png">    </p:cNvPr>
          <p:cNvPicPr>
            <a:picLocks noChangeAspect="1"/>
          </p:cNvPicPr>
          <p:nvPr/>
        </p:nvPicPr>
        <p:blipFill>
          <a:blip r:embed="rId2"/>
          <a:stretch>
            <a:fillRect/>
          </a:stretch>
        </p:blipFill>
        <p:spPr>
          <a:xfrm>
            <a:off x="7863840" y="1783080"/>
            <a:ext cx="3566160" cy="3566160"/>
          </a:xfrm>
          <a:prstGeom prst="rect">
            <a:avLst/>
          </a:prstGeom>
        </p:spPr>
      </p:pic>
      <p:sp>
        <p:nvSpPr>
          <p:cNvPr id="11" name="Shape 7"/>
          <p:cNvSpPr/>
          <p:nvPr/>
        </p:nvSpPr>
        <p:spPr>
          <a:xfrm>
            <a:off x="54864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2" name="Text 8"/>
          <p:cNvSpPr/>
          <p:nvPr/>
        </p:nvSpPr>
        <p:spPr>
          <a:xfrm>
            <a:off x="77724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উদাহরণ</a:t>
            </a:r>
            <a:endParaRPr lang="en-US" sz="1400" dirty="0"/>
          </a:p>
        </p:txBody>
      </p:sp>
      <p:sp>
        <p:nvSpPr>
          <p:cNvPr id="13" name="Text 9"/>
          <p:cNvSpPr/>
          <p:nvPr/>
        </p:nvSpPr>
        <p:spPr>
          <a:xfrm>
            <a:off x="77724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রকেট জ্বালানি নিচের দিকে ঠেলে দিয়ে উপরের দিকে ওঠে।</a:t>
            </a:r>
            <a:endParaRPr lang="en-US" sz="1250" dirty="0"/>
          </a:p>
        </p:txBody>
      </p:sp>
      <p:sp>
        <p:nvSpPr>
          <p:cNvPr id="14" name="Shape 10"/>
          <p:cNvSpPr/>
          <p:nvPr/>
        </p:nvSpPr>
        <p:spPr>
          <a:xfrm>
            <a:off x="4023360" y="3977640"/>
            <a:ext cx="3291840" cy="1691640"/>
          </a:xfrm>
          <a:prstGeom prst="roundRect">
            <a:avLst>
              <a:gd name="adj" fmla="val 4865"/>
            </a:avLst>
          </a:prstGeom>
          <a:solidFill>
            <a:srgbClr val="FFFFFF">
              <a:alpha val="10000"/>
            </a:srgbClr>
          </a:solidFill>
          <a:ln w="12700">
            <a:solidFill>
              <a:srgbClr val="FFFFFF">
                <a:alpha val="32000"/>
              </a:srgbClr>
            </a:solidFill>
            <a:prstDash val="solid"/>
          </a:ln>
        </p:spPr>
      </p:sp>
      <p:sp>
        <p:nvSpPr>
          <p:cNvPr id="15" name="Text 11"/>
          <p:cNvSpPr/>
          <p:nvPr/>
        </p:nvSpPr>
        <p:spPr>
          <a:xfrm>
            <a:off x="4251960" y="4123944"/>
            <a:ext cx="2834640" cy="320040"/>
          </a:xfrm>
          <a:prstGeom prst="rect">
            <a:avLst/>
          </a:prstGeom>
          <a:noFill/>
          <a:ln/>
        </p:spPr>
        <p:txBody>
          <a:bodyPr wrap="square" lIns="0" tIns="0" rIns="0" bIns="0" rtlCol="0" anchor="ctr"/>
          <a:lstStyle/>
          <a:p>
            <a:pPr indent="0" marL="0">
              <a:buNone/>
            </a:pPr>
            <a:r>
              <a:rPr lang="en-US" sz="1400" b="1" dirty="0">
                <a:solidFill>
                  <a:srgbClr val="F5B041"/>
                </a:solidFill>
                <a:latin typeface="Nirmala UI" pitchFamily="34" charset="0"/>
                <a:ea typeface="Nirmala UI" pitchFamily="34" charset="-122"/>
                <a:cs typeface="Nirmala UI" pitchFamily="34" charset="-120"/>
              </a:rPr>
              <a:t>মনে রাখো</a:t>
            </a:r>
            <a:endParaRPr lang="en-US" sz="1400" dirty="0"/>
          </a:p>
        </p:txBody>
      </p:sp>
      <p:sp>
        <p:nvSpPr>
          <p:cNvPr id="16" name="Text 12"/>
          <p:cNvSpPr/>
          <p:nvPr/>
        </p:nvSpPr>
        <p:spPr>
          <a:xfrm>
            <a:off x="4251960" y="4480560"/>
            <a:ext cx="2834640" cy="1005840"/>
          </a:xfrm>
          <a:prstGeom prst="rect">
            <a:avLst/>
          </a:prstGeom>
          <a:noFill/>
          <a:ln/>
        </p:spPr>
        <p:txBody>
          <a:bodyPr wrap="square" lIns="0" tIns="0" rIns="0" bIns="0" rtlCol="0" anchor="t"/>
          <a:lstStyle/>
          <a:p>
            <a:pPr indent="0" marL="0">
              <a:lnSpc>
                <a:spcPct val="128000"/>
              </a:lnSpc>
              <a:buNone/>
            </a:pPr>
            <a:r>
              <a:rPr lang="en-US" sz="1250" dirty="0">
                <a:solidFill>
                  <a:srgbClr val="CFE3F5"/>
                </a:solidFill>
                <a:latin typeface="Nirmala UI" pitchFamily="34" charset="0"/>
                <a:ea typeface="Nirmala UI" pitchFamily="34" charset="-122"/>
                <a:cs typeface="Nirmala UI" pitchFamily="34" charset="-120"/>
              </a:rPr>
              <a:t>ক্রিয়া-প্রতিক্রিয়া বল সমান মানের, বিপরীত দিকে, ভিন্ন বস্তুর উপর।</a:t>
            </a:r>
            <a:endParaRPr lang="en-US" sz="1250" dirty="0"/>
          </a:p>
        </p:txBody>
      </p:sp>
      <p:sp>
        <p:nvSpPr>
          <p:cNvPr id="17" name="Text 13"/>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18" name="Image 2" descr="/home/claude/day6_final_assets/logo_transparent.png">    </p:cNvPr>
          <p:cNvPicPr>
            <a:picLocks noChangeAspect="1"/>
          </p:cNvPicPr>
          <p:nvPr/>
        </p:nvPicPr>
        <p:blipFill>
          <a:blip r:embed="rId3"/>
          <a:stretch>
            <a:fillRect/>
          </a:stretch>
        </p:blipFill>
        <p:spPr>
          <a:xfrm>
            <a:off x="11503152" y="6382512"/>
            <a:ext cx="457200" cy="4572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7/১২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একনজরে</a:t>
            </a:r>
            <a:endParaRPr lang="en-US" sz="1500" dirty="0"/>
          </a:p>
        </p:txBody>
      </p:sp>
      <p:sp>
        <p:nvSpPr>
          <p:cNvPr id="6" name="Text 3"/>
          <p:cNvSpPr/>
          <p:nvPr/>
        </p:nvSpPr>
        <p:spPr>
          <a:xfrm>
            <a:off x="548640" y="768096"/>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Nirmala UI" pitchFamily="34" charset="0"/>
                <a:ea typeface="Nirmala UI" pitchFamily="34" charset="-122"/>
                <a:cs typeface="Nirmala UI" pitchFamily="34" charset="-120"/>
              </a:rPr>
              <a:t>নিউটনের তিনটি সূত্র</a:t>
            </a:r>
            <a:endParaRPr lang="en-US" sz="3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109960" cy="3931920"/>
        </p:xfrm>
        <a:graphic>
          <a:graphicData uri="http://schemas.openxmlformats.org/drawingml/2006/table">
            <a:tbl>
              <a:tblPr/>
              <a:tblGrid>
                <a:gridCol w="3703320"/>
                <a:gridCol w="3703320"/>
                <a:gridCol w="3703320"/>
              </a:tblGrid>
              <a:tr h="978408">
                <a:tc>
                  <a:txBody>
                    <a:bodyPr/>
                    <a:lstStyle/>
                    <a:p>
                      <a:pPr algn="ctr" indent="0" marL="0">
                        <a:buNone/>
                      </a:pPr>
                      <a:r>
                        <a:rPr lang="en-US" sz="1450" b="1" dirty="0">
                          <a:solidFill>
                            <a:srgbClr val="FFFFFF"/>
                          </a:solidFill>
                          <a:latin typeface="Nirmala UI" pitchFamily="34" charset="0"/>
                          <a:ea typeface="Nirmala UI" pitchFamily="34" charset="-122"/>
                          <a:cs typeface="Nirmala UI" pitchFamily="34" charset="-120"/>
                        </a:rPr>
                        <a:t>সূত্র</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E8930C"/>
                    </a:solidFill>
                  </a:tcPr>
                </a:tc>
                <a:tc>
                  <a:txBody>
                    <a:bodyPr/>
                    <a:lstStyle/>
                    <a:p>
                      <a:pPr algn="ctr" indent="0" marL="0">
                        <a:buNone/>
                      </a:pPr>
                      <a:r>
                        <a:rPr lang="en-US" sz="1450" b="1" dirty="0">
                          <a:solidFill>
                            <a:srgbClr val="FFFFFF"/>
                          </a:solidFill>
                          <a:latin typeface="Nirmala UI" pitchFamily="34" charset="0"/>
                          <a:ea typeface="Nirmala UI" pitchFamily="34" charset="-122"/>
                          <a:cs typeface="Nirmala UI" pitchFamily="34" charset="-120"/>
                        </a:rPr>
                        <a:t>মূল বক্তব্য</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E8930C"/>
                    </a:solidFill>
                  </a:tcPr>
                </a:tc>
                <a:tc>
                  <a:txBody>
                    <a:bodyPr/>
                    <a:lstStyle/>
                    <a:p>
                      <a:pPr algn="ctr" indent="0" marL="0">
                        <a:buNone/>
                      </a:pPr>
                      <a:r>
                        <a:rPr lang="en-US" sz="1450" b="1" dirty="0">
                          <a:solidFill>
                            <a:srgbClr val="FFFFFF"/>
                          </a:solidFill>
                          <a:latin typeface="Nirmala UI" pitchFamily="34" charset="0"/>
                          <a:ea typeface="Nirmala UI" pitchFamily="34" charset="-122"/>
                          <a:cs typeface="Nirmala UI" pitchFamily="34" charset="-120"/>
                        </a:rPr>
                        <a:t>উদাহরণ / সমীকরণ</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E8930C"/>
                    </a:solidFill>
                  </a:tcPr>
                </a:tc>
              </a:tr>
              <a:tr h="978408">
                <a:tc>
                  <a:txBody>
                    <a:bodyPr/>
                    <a:lstStyle/>
                    <a:p>
                      <a:pPr algn="ctr" indent="0" marL="0">
                        <a:buNone/>
                      </a:pPr>
                      <a:r>
                        <a:rPr lang="en-US" sz="1450" dirty="0">
                          <a:solidFill>
                            <a:srgbClr val="0F1D3D"/>
                          </a:solidFill>
                          <a:latin typeface="Nirmala UI" pitchFamily="34" charset="0"/>
                          <a:ea typeface="Nirmala UI" pitchFamily="34" charset="-122"/>
                          <a:cs typeface="Nirmala UI" pitchFamily="34" charset="-120"/>
                        </a:rPr>
                        <a:t>১ম সূত্র (জড়তা)</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FFFFFF"/>
                    </a:solidFill>
                  </a:tcPr>
                </a:tc>
                <a:tc>
                  <a:txBody>
                    <a:bodyPr/>
                    <a:lstStyle/>
                    <a:p>
                      <a:pPr algn="ctr" indent="0" marL="0">
                        <a:buNone/>
                      </a:pPr>
                      <a:r>
                        <a:rPr lang="en-US" sz="1450" dirty="0">
                          <a:solidFill>
                            <a:srgbClr val="0F1D3D"/>
                          </a:solidFill>
                          <a:latin typeface="Nirmala UI" pitchFamily="34" charset="0"/>
                          <a:ea typeface="Nirmala UI" pitchFamily="34" charset="-122"/>
                          <a:cs typeface="Nirmala UI" pitchFamily="34" charset="-120"/>
                        </a:rPr>
                        <a:t>বাহ্যিক বল ছাড়া গতির অবস্থা পরিবর্তন হয় না</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FFFFFF"/>
                    </a:solidFill>
                  </a:tcPr>
                </a:tc>
                <a:tc>
                  <a:txBody>
                    <a:bodyPr/>
                    <a:lstStyle/>
                    <a:p>
                      <a:pPr algn="ctr" indent="0" marL="0">
                        <a:buNone/>
                      </a:pPr>
                      <a:r>
                        <a:rPr lang="en-US" sz="1450" dirty="0">
                          <a:solidFill>
                            <a:srgbClr val="0F1D3D"/>
                          </a:solidFill>
                          <a:latin typeface="Nirmala UI" pitchFamily="34" charset="0"/>
                          <a:ea typeface="Nirmala UI" pitchFamily="34" charset="-122"/>
                          <a:cs typeface="Nirmala UI" pitchFamily="34" charset="-120"/>
                        </a:rPr>
                        <a:t>বাস ব্রেক করলে যাত্রী সামনে ঝোঁকে</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FFFFFF"/>
                    </a:solidFill>
                  </a:tcPr>
                </a:tc>
              </a:tr>
              <a:tr h="978408">
                <a:tc>
                  <a:txBody>
                    <a:bodyPr/>
                    <a:lstStyle/>
                    <a:p>
                      <a:pPr algn="ctr" indent="0" marL="0">
                        <a:buNone/>
                      </a:pPr>
                      <a:r>
                        <a:rPr lang="en-US" sz="1450" dirty="0">
                          <a:solidFill>
                            <a:srgbClr val="0F1D3D"/>
                          </a:solidFill>
                          <a:latin typeface="Nirmala UI" pitchFamily="34" charset="0"/>
                          <a:ea typeface="Nirmala UI" pitchFamily="34" charset="-122"/>
                          <a:cs typeface="Nirmala UI" pitchFamily="34" charset="-120"/>
                        </a:rPr>
                        <a:t>২য় সূত্র</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F4F7FC"/>
                    </a:solidFill>
                  </a:tcPr>
                </a:tc>
                <a:tc>
                  <a:txBody>
                    <a:bodyPr/>
                    <a:lstStyle/>
                    <a:p>
                      <a:pPr algn="ctr" indent="0" marL="0">
                        <a:buNone/>
                      </a:pPr>
                      <a:r>
                        <a:rPr lang="en-US" sz="1450" dirty="0">
                          <a:solidFill>
                            <a:srgbClr val="0F1D3D"/>
                          </a:solidFill>
                          <a:latin typeface="Nirmala UI" pitchFamily="34" charset="0"/>
                          <a:ea typeface="Nirmala UI" pitchFamily="34" charset="-122"/>
                          <a:cs typeface="Nirmala UI" pitchFamily="34" charset="-120"/>
                        </a:rPr>
                        <a:t>বল = ভর × ত্বরণ</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F4F7FC"/>
                    </a:solidFill>
                  </a:tcPr>
                </a:tc>
                <a:tc>
                  <a:txBody>
                    <a:bodyPr/>
                    <a:lstStyle/>
                    <a:p>
                      <a:pPr algn="ctr" indent="0" marL="0">
                        <a:buNone/>
                      </a:pPr>
                      <a:r>
                        <a:rPr lang="en-US" sz="1450" dirty="0">
                          <a:solidFill>
                            <a:srgbClr val="0F1D3D"/>
                          </a:solidFill>
                          <a:latin typeface="Nirmala UI" pitchFamily="34" charset="0"/>
                          <a:ea typeface="Nirmala UI" pitchFamily="34" charset="-122"/>
                          <a:cs typeface="Nirmala UI" pitchFamily="34" charset="-120"/>
                        </a:rPr>
                        <a:t>F = ma</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F4F7FC"/>
                    </a:solidFill>
                  </a:tcPr>
                </a:tc>
              </a:tr>
              <a:tr h="978408">
                <a:tc>
                  <a:txBody>
                    <a:bodyPr/>
                    <a:lstStyle/>
                    <a:p>
                      <a:pPr algn="ctr" indent="0" marL="0">
                        <a:buNone/>
                      </a:pPr>
                      <a:r>
                        <a:rPr lang="en-US" sz="1450" dirty="0">
                          <a:solidFill>
                            <a:srgbClr val="0F1D3D"/>
                          </a:solidFill>
                          <a:latin typeface="Nirmala UI" pitchFamily="34" charset="0"/>
                          <a:ea typeface="Nirmala UI" pitchFamily="34" charset="-122"/>
                          <a:cs typeface="Nirmala UI" pitchFamily="34" charset="-120"/>
                        </a:rPr>
                        <a:t>৩য় সূত্র (ক্রিয়া-প্রতিক্রিয়া)</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FFFFFF"/>
                    </a:solidFill>
                  </a:tcPr>
                </a:tc>
                <a:tc>
                  <a:txBody>
                    <a:bodyPr/>
                    <a:lstStyle/>
                    <a:p>
                      <a:pPr algn="ctr" indent="0" marL="0">
                        <a:buNone/>
                      </a:pPr>
                      <a:r>
                        <a:rPr lang="en-US" sz="1450" dirty="0">
                          <a:solidFill>
                            <a:srgbClr val="0F1D3D"/>
                          </a:solidFill>
                          <a:latin typeface="Nirmala UI" pitchFamily="34" charset="0"/>
                          <a:ea typeface="Nirmala UI" pitchFamily="34" charset="-122"/>
                          <a:cs typeface="Nirmala UI" pitchFamily="34" charset="-120"/>
                        </a:rPr>
                        <a:t>প্রতিটি ক্রিয়ার সমান ও বিপরীত প্রতিক্রিয়া আছে</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FFFFFF"/>
                    </a:solidFill>
                  </a:tcPr>
                </a:tc>
                <a:tc>
                  <a:txBody>
                    <a:bodyPr/>
                    <a:lstStyle/>
                    <a:p>
                      <a:pPr algn="ctr" indent="0" marL="0">
                        <a:buNone/>
                      </a:pPr>
                      <a:r>
                        <a:rPr lang="en-US" sz="1450" dirty="0">
                          <a:solidFill>
                            <a:srgbClr val="0F1D3D"/>
                          </a:solidFill>
                          <a:latin typeface="Nirmala UI" pitchFamily="34" charset="0"/>
                          <a:ea typeface="Nirmala UI" pitchFamily="34" charset="-122"/>
                          <a:cs typeface="Nirmala UI" pitchFamily="34" charset="-120"/>
                        </a:rPr>
                        <a:t>হাঁটা, রকেট উৎক্ষেপণ</a:t>
                      </a:r>
                      <a:endParaRPr lang="en-US" sz="1450" dirty="0">
                        <a:latin typeface="Nirmala UI" charset="0"/>
                        <a:ea typeface="Nirmala UI" charset="0"/>
                        <a:cs typeface="Nirmala UI" charset="0"/>
                      </a:endParaRPr>
                    </a:p>
                  </a:txBody>
                  <a:tcPr marL="91440" marR="91440" marT="45720" marB="45720" anchor="ctr">
                    <a:lnL w="6350" cap="flat" cmpd="sng" algn="ctr">
                      <a:solidFill>
                        <a:srgbClr val="E2E8F0"/>
                      </a:solidFill>
                      <a:prstDash val="solid"/>
                      <a:round/>
                      <a:headEnd type="none" w="med" len="med"/>
                      <a:tailEnd type="none" w="med" len="med"/>
                    </a:lnL>
                    <a:lnR w="6350" cap="flat" cmpd="sng" algn="ctr">
                      <a:solidFill>
                        <a:srgbClr val="E2E8F0"/>
                      </a:solidFill>
                      <a:prstDash val="solid"/>
                      <a:round/>
                      <a:headEnd type="none" w="med" len="med"/>
                      <a:tailEnd type="none" w="med" len="med"/>
                    </a:lnR>
                    <a:lnT w="6350" cap="flat" cmpd="sng" algn="ctr">
                      <a:solidFill>
                        <a:srgbClr val="E2E8F0"/>
                      </a:solidFill>
                      <a:prstDash val="solid"/>
                      <a:round/>
                      <a:headEnd type="none" w="med" len="med"/>
                      <a:tailEnd type="none" w="med" len="med"/>
                    </a:lnT>
                    <a:lnB w="6350" cap="flat" cmpd="sng" algn="ctr">
                      <a:solidFill>
                        <a:srgbClr val="E2E8F0"/>
                      </a:solidFill>
                      <a:prstDash val="solid"/>
                      <a:round/>
                      <a:headEnd type="none" w="med" len="med"/>
                      <a:tailEnd type="none" w="med" len="med"/>
                    </a:lnB>
                    <a:solidFill>
                      <a:srgbClr val="FFFFFF"/>
                    </a:solidFill>
                  </a:tcPr>
                </a:tc>
              </a:tr>
            </a:tbl>
          </a:graphicData>
        </a:graphic>
      </p:graphicFrame>
      <p:sp>
        <p:nvSpPr>
          <p:cNvPr id="8" name="Text 4"/>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9" name="Image 1" descr="/home/claude/day6_final_assets/logo_transparent.png">    </p:cNvPr>
          <p:cNvPicPr>
            <a:picLocks noChangeAspect="1"/>
          </p:cNvPicPr>
          <p:nvPr/>
        </p:nvPicPr>
        <p:blipFill>
          <a:blip r:embed="rId2"/>
          <a:stretch>
            <a:fillRect/>
          </a:stretch>
        </p:blipFill>
        <p:spPr>
          <a:xfrm>
            <a:off x="11503152" y="6382512"/>
            <a:ext cx="457200" cy="4572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8/১২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ব্যবহারিক অনুশীলন (বোর্ড প্রশ্ন)</a:t>
            </a:r>
            <a:endParaRPr lang="en-US" sz="1500" dirty="0"/>
          </a:p>
        </p:txBody>
      </p:sp>
      <p:sp>
        <p:nvSpPr>
          <p:cNvPr id="6" name="Text 3"/>
          <p:cNvSpPr/>
          <p:nvPr/>
        </p:nvSpPr>
        <p:spPr>
          <a:xfrm>
            <a:off x="548640" y="768096"/>
            <a:ext cx="9601200" cy="640080"/>
          </a:xfrm>
          <a:prstGeom prst="rect">
            <a:avLst/>
          </a:prstGeom>
          <a:noFill/>
          <a:ln/>
        </p:spPr>
        <p:txBody>
          <a:bodyPr wrap="square" lIns="0" tIns="0" rIns="0" bIns="0" rtlCol="0" anchor="ctr"/>
          <a:lstStyle/>
          <a:p>
            <a:pPr indent="0" marL="0">
              <a:buNone/>
            </a:pPr>
            <a:r>
              <a:rPr lang="en-US" sz="2600" b="1" dirty="0">
                <a:solidFill>
                  <a:srgbClr val="FFFFFF"/>
                </a:solidFill>
                <a:latin typeface="Nirmala UI" pitchFamily="34" charset="0"/>
                <a:ea typeface="Nirmala UI" pitchFamily="34" charset="-122"/>
                <a:cs typeface="Nirmala UI" pitchFamily="34" charset="-120"/>
              </a:rPr>
              <a:t>উদাহরণ ১: বল ও ত্বরণ</a:t>
            </a:r>
            <a:endParaRPr lang="en-US" sz="2600" dirty="0"/>
          </a:p>
        </p:txBody>
      </p:sp>
      <p:sp>
        <p:nvSpPr>
          <p:cNvPr id="7" name="Shape 4"/>
          <p:cNvSpPr/>
          <p:nvPr/>
        </p:nvSpPr>
        <p:spPr>
          <a:xfrm>
            <a:off x="548640" y="1645920"/>
            <a:ext cx="11109960" cy="914400"/>
          </a:xfrm>
          <a:prstGeom prst="roundRect">
            <a:avLst>
              <a:gd name="adj" fmla="val 10000"/>
            </a:avLst>
          </a:prstGeom>
          <a:solidFill>
            <a:srgbClr val="F5B041">
              <a:alpha val="94000"/>
            </a:srgbClr>
          </a:solidFill>
          <a:ln/>
        </p:spPr>
      </p:sp>
      <p:sp>
        <p:nvSpPr>
          <p:cNvPr id="8" name="Text 5"/>
          <p:cNvSpPr/>
          <p:nvPr/>
        </p:nvSpPr>
        <p:spPr>
          <a:xfrm>
            <a:off x="868680" y="1645920"/>
            <a:ext cx="10515600" cy="914400"/>
          </a:xfrm>
          <a:prstGeom prst="rect">
            <a:avLst/>
          </a:prstGeom>
          <a:noFill/>
          <a:ln/>
        </p:spPr>
        <p:txBody>
          <a:bodyPr wrap="square" lIns="0" tIns="0" rIns="0" bIns="0" rtlCol="0" anchor="ctr"/>
          <a:lstStyle/>
          <a:p>
            <a:pPr indent="0" marL="0">
              <a:lnSpc>
                <a:spcPct val="125000"/>
              </a:lnSpc>
              <a:buNone/>
            </a:pPr>
            <a:r>
              <a:rPr lang="en-US" sz="1500" b="1" dirty="0">
                <a:solidFill>
                  <a:srgbClr val="04070F"/>
                </a:solidFill>
                <a:latin typeface="Nirmala UI" pitchFamily="34" charset="0"/>
                <a:ea typeface="Nirmala UI" pitchFamily="34" charset="-122"/>
                <a:cs typeface="Nirmala UI" pitchFamily="34" charset="-120"/>
              </a:rPr>
              <a:t>প্রশ্ন: ২০ kg ও ৮ kg ভরের দুটি স্থির বস্তুর উপর একই বল প্রয়োগ করলে প্রথম বস্তুর ত্বরণ হয় ৪ m/s²। বলের মান ও দ্বিতীয় বস্তুর ত্বরণ নির্ণয় কর।</a:t>
            </a:r>
            <a:endParaRPr lang="en-US" sz="1500" dirty="0"/>
          </a:p>
        </p:txBody>
      </p:sp>
      <p:sp>
        <p:nvSpPr>
          <p:cNvPr id="9" name="Shape 6"/>
          <p:cNvSpPr/>
          <p:nvPr/>
        </p:nvSpPr>
        <p:spPr>
          <a:xfrm>
            <a:off x="548640" y="2743200"/>
            <a:ext cx="11109960" cy="3200400"/>
          </a:xfrm>
          <a:prstGeom prst="roundRect">
            <a:avLst>
              <a:gd name="adj" fmla="val 1143"/>
            </a:avLst>
          </a:prstGeom>
          <a:solidFill>
            <a:srgbClr val="FFFFFF"/>
          </a:solidFill>
          <a:ln/>
          <a:effectLst>
            <a:outerShdw sx="100000" sy="100000" kx="0" ky="0" algn="bl" rotWithShape="0" blurRad="152400" dist="38100" dir="5400000">
              <a:srgbClr val="000000">
                <a:alpha val="22000"/>
              </a:srgbClr>
            </a:outerShdw>
          </a:effectLst>
        </p:spPr>
      </p:sp>
      <p:sp>
        <p:nvSpPr>
          <p:cNvPr id="10" name="Shape 7"/>
          <p:cNvSpPr/>
          <p:nvPr/>
        </p:nvSpPr>
        <p:spPr>
          <a:xfrm>
            <a:off x="868680" y="3063240"/>
            <a:ext cx="329184" cy="329184"/>
          </a:xfrm>
          <a:prstGeom prst="ellipse">
            <a:avLst/>
          </a:prstGeom>
          <a:solidFill>
            <a:srgbClr val="E8930C"/>
          </a:solidFill>
          <a:ln/>
        </p:spPr>
      </p:sp>
      <p:sp>
        <p:nvSpPr>
          <p:cNvPr id="11" name="Text 8"/>
          <p:cNvSpPr/>
          <p:nvPr/>
        </p:nvSpPr>
        <p:spPr>
          <a:xfrm>
            <a:off x="868680" y="3063240"/>
            <a:ext cx="329184" cy="329184"/>
          </a:xfrm>
          <a:prstGeom prst="rect">
            <a:avLst/>
          </a:prstGeom>
          <a:noFill/>
          <a:ln/>
        </p:spPr>
        <p:txBody>
          <a:bodyPr wrap="square" lIns="0" tIns="0" rIns="0" bIns="0" rtlCol="0" anchor="ctr"/>
          <a:lstStyle/>
          <a:p>
            <a:pPr algn="ctr" indent="0" marL="0">
              <a:buNone/>
            </a:pPr>
            <a:r>
              <a:rPr lang="en-US" sz="1400" b="1" dirty="0">
                <a:solidFill>
                  <a:srgbClr val="0F1D3D"/>
                </a:solidFill>
                <a:latin typeface="Calibri" pitchFamily="34" charset="0"/>
                <a:ea typeface="Calibri" pitchFamily="34" charset="-122"/>
                <a:cs typeface="Calibri" pitchFamily="34" charset="-120"/>
              </a:rPr>
              <a:t>1</a:t>
            </a:r>
            <a:endParaRPr lang="en-US" sz="1400" dirty="0"/>
          </a:p>
        </p:txBody>
      </p:sp>
      <p:sp>
        <p:nvSpPr>
          <p:cNvPr id="12" name="Text 9"/>
          <p:cNvSpPr/>
          <p:nvPr/>
        </p:nvSpPr>
        <p:spPr>
          <a:xfrm>
            <a:off x="1371600" y="3017520"/>
            <a:ext cx="10058400" cy="502920"/>
          </a:xfrm>
          <a:prstGeom prst="rect">
            <a:avLst/>
          </a:prstGeom>
          <a:noFill/>
          <a:ln/>
        </p:spPr>
        <p:txBody>
          <a:bodyPr wrap="square" lIns="0" tIns="0" rIns="0" bIns="0" rtlCol="0" anchor="ctr"/>
          <a:lstStyle/>
          <a:p>
            <a:pPr indent="0" marL="0">
              <a:lnSpc>
                <a:spcPct val="120000"/>
              </a:lnSpc>
              <a:buNone/>
            </a:pPr>
            <a:r>
              <a:rPr lang="en-US" sz="1500" dirty="0">
                <a:solidFill>
                  <a:srgbClr val="0F1D3D"/>
                </a:solidFill>
                <a:latin typeface="Nirmala UI" pitchFamily="34" charset="0"/>
                <a:ea typeface="Nirmala UI" pitchFamily="34" charset="-122"/>
                <a:cs typeface="Nirmala UI" pitchFamily="34" charset="-120"/>
              </a:rPr>
              <a:t>সূত্র লিখি: F = ma</a:t>
            </a:r>
            <a:endParaRPr lang="en-US" sz="1500" dirty="0"/>
          </a:p>
        </p:txBody>
      </p:sp>
      <p:sp>
        <p:nvSpPr>
          <p:cNvPr id="13" name="Shape 10"/>
          <p:cNvSpPr/>
          <p:nvPr/>
        </p:nvSpPr>
        <p:spPr>
          <a:xfrm>
            <a:off x="868680" y="3726180"/>
            <a:ext cx="329184" cy="329184"/>
          </a:xfrm>
          <a:prstGeom prst="ellipse">
            <a:avLst/>
          </a:prstGeom>
          <a:solidFill>
            <a:srgbClr val="E8930C"/>
          </a:solidFill>
          <a:ln/>
        </p:spPr>
      </p:sp>
      <p:sp>
        <p:nvSpPr>
          <p:cNvPr id="14" name="Text 11"/>
          <p:cNvSpPr/>
          <p:nvPr/>
        </p:nvSpPr>
        <p:spPr>
          <a:xfrm>
            <a:off x="868680" y="3726180"/>
            <a:ext cx="329184" cy="329184"/>
          </a:xfrm>
          <a:prstGeom prst="rect">
            <a:avLst/>
          </a:prstGeom>
          <a:noFill/>
          <a:ln/>
        </p:spPr>
        <p:txBody>
          <a:bodyPr wrap="square" lIns="0" tIns="0" rIns="0" bIns="0" rtlCol="0" anchor="ctr"/>
          <a:lstStyle/>
          <a:p>
            <a:pPr algn="ctr" indent="0" marL="0">
              <a:buNone/>
            </a:pPr>
            <a:r>
              <a:rPr lang="en-US" sz="1400" b="1" dirty="0">
                <a:solidFill>
                  <a:srgbClr val="0F1D3D"/>
                </a:solidFill>
                <a:latin typeface="Calibri" pitchFamily="34" charset="0"/>
                <a:ea typeface="Calibri" pitchFamily="34" charset="-122"/>
                <a:cs typeface="Calibri" pitchFamily="34" charset="-120"/>
              </a:rPr>
              <a:t>2</a:t>
            </a:r>
            <a:endParaRPr lang="en-US" sz="1400" dirty="0"/>
          </a:p>
        </p:txBody>
      </p:sp>
      <p:sp>
        <p:nvSpPr>
          <p:cNvPr id="15" name="Text 12"/>
          <p:cNvSpPr/>
          <p:nvPr/>
        </p:nvSpPr>
        <p:spPr>
          <a:xfrm>
            <a:off x="1371600" y="3680460"/>
            <a:ext cx="10058400" cy="502920"/>
          </a:xfrm>
          <a:prstGeom prst="rect">
            <a:avLst/>
          </a:prstGeom>
          <a:noFill/>
          <a:ln/>
        </p:spPr>
        <p:txBody>
          <a:bodyPr wrap="square" lIns="0" tIns="0" rIns="0" bIns="0" rtlCol="0" anchor="ctr"/>
          <a:lstStyle/>
          <a:p>
            <a:pPr indent="0" marL="0">
              <a:lnSpc>
                <a:spcPct val="120000"/>
              </a:lnSpc>
              <a:buNone/>
            </a:pPr>
            <a:r>
              <a:rPr lang="en-US" sz="1500" dirty="0">
                <a:solidFill>
                  <a:srgbClr val="0F1D3D"/>
                </a:solidFill>
                <a:latin typeface="Nirmala UI" pitchFamily="34" charset="0"/>
                <a:ea typeface="Nirmala UI" pitchFamily="34" charset="-122"/>
                <a:cs typeface="Nirmala UI" pitchFamily="34" charset="-120"/>
              </a:rPr>
              <a:t>প্রথম বস্তুর জন্য বল নির্ণয়: F = ২০ × ৪ = ৮০ N</a:t>
            </a:r>
            <a:endParaRPr lang="en-US" sz="1500" dirty="0"/>
          </a:p>
        </p:txBody>
      </p:sp>
      <p:sp>
        <p:nvSpPr>
          <p:cNvPr id="16" name="Shape 13"/>
          <p:cNvSpPr/>
          <p:nvPr/>
        </p:nvSpPr>
        <p:spPr>
          <a:xfrm>
            <a:off x="868680" y="4389120"/>
            <a:ext cx="329184" cy="329184"/>
          </a:xfrm>
          <a:prstGeom prst="ellipse">
            <a:avLst/>
          </a:prstGeom>
          <a:solidFill>
            <a:srgbClr val="E8930C"/>
          </a:solidFill>
          <a:ln/>
        </p:spPr>
      </p:sp>
      <p:sp>
        <p:nvSpPr>
          <p:cNvPr id="17" name="Text 14"/>
          <p:cNvSpPr/>
          <p:nvPr/>
        </p:nvSpPr>
        <p:spPr>
          <a:xfrm>
            <a:off x="868680" y="4389120"/>
            <a:ext cx="329184" cy="329184"/>
          </a:xfrm>
          <a:prstGeom prst="rect">
            <a:avLst/>
          </a:prstGeom>
          <a:noFill/>
          <a:ln/>
        </p:spPr>
        <p:txBody>
          <a:bodyPr wrap="square" lIns="0" tIns="0" rIns="0" bIns="0" rtlCol="0" anchor="ctr"/>
          <a:lstStyle/>
          <a:p>
            <a:pPr algn="ctr" indent="0" marL="0">
              <a:buNone/>
            </a:pPr>
            <a:r>
              <a:rPr lang="en-US" sz="1400" b="1" dirty="0">
                <a:solidFill>
                  <a:srgbClr val="0F1D3D"/>
                </a:solidFill>
                <a:latin typeface="Calibri" pitchFamily="34" charset="0"/>
                <a:ea typeface="Calibri" pitchFamily="34" charset="-122"/>
                <a:cs typeface="Calibri" pitchFamily="34" charset="-120"/>
              </a:rPr>
              <a:t>3</a:t>
            </a:r>
            <a:endParaRPr lang="en-US" sz="1400" dirty="0"/>
          </a:p>
        </p:txBody>
      </p:sp>
      <p:sp>
        <p:nvSpPr>
          <p:cNvPr id="18" name="Text 15"/>
          <p:cNvSpPr/>
          <p:nvPr/>
        </p:nvSpPr>
        <p:spPr>
          <a:xfrm>
            <a:off x="1371600" y="4343400"/>
            <a:ext cx="10058400" cy="502920"/>
          </a:xfrm>
          <a:prstGeom prst="rect">
            <a:avLst/>
          </a:prstGeom>
          <a:noFill/>
          <a:ln/>
        </p:spPr>
        <p:txBody>
          <a:bodyPr wrap="square" lIns="0" tIns="0" rIns="0" bIns="0" rtlCol="0" anchor="ctr"/>
          <a:lstStyle/>
          <a:p>
            <a:pPr indent="0" marL="0">
              <a:lnSpc>
                <a:spcPct val="120000"/>
              </a:lnSpc>
              <a:buNone/>
            </a:pPr>
            <a:r>
              <a:rPr lang="en-US" sz="1500" dirty="0">
                <a:solidFill>
                  <a:srgbClr val="0F1D3D"/>
                </a:solidFill>
                <a:latin typeface="Nirmala UI" pitchFamily="34" charset="0"/>
                <a:ea typeface="Nirmala UI" pitchFamily="34" charset="-122"/>
                <a:cs typeface="Nirmala UI" pitchFamily="34" charset="-120"/>
              </a:rPr>
              <a:t>দ্বিতীয় বস্তুর ত্বরণ নির্ণয়: a₂ = F ÷ m₂ = ৮০ ÷ ৮</a:t>
            </a:r>
            <a:endParaRPr lang="en-US" sz="1500" dirty="0"/>
          </a:p>
        </p:txBody>
      </p:sp>
      <p:sp>
        <p:nvSpPr>
          <p:cNvPr id="19" name="Shape 16"/>
          <p:cNvSpPr/>
          <p:nvPr/>
        </p:nvSpPr>
        <p:spPr>
          <a:xfrm>
            <a:off x="868680" y="5052060"/>
            <a:ext cx="329184" cy="329184"/>
          </a:xfrm>
          <a:prstGeom prst="ellipse">
            <a:avLst/>
          </a:prstGeom>
          <a:solidFill>
            <a:srgbClr val="E8930C"/>
          </a:solidFill>
          <a:ln/>
        </p:spPr>
      </p:sp>
      <p:sp>
        <p:nvSpPr>
          <p:cNvPr id="20" name="Text 17"/>
          <p:cNvSpPr/>
          <p:nvPr/>
        </p:nvSpPr>
        <p:spPr>
          <a:xfrm>
            <a:off x="868680" y="5052060"/>
            <a:ext cx="329184" cy="329184"/>
          </a:xfrm>
          <a:prstGeom prst="rect">
            <a:avLst/>
          </a:prstGeom>
          <a:noFill/>
          <a:ln/>
        </p:spPr>
        <p:txBody>
          <a:bodyPr wrap="square" lIns="0" tIns="0" rIns="0" bIns="0" rtlCol="0" anchor="ctr"/>
          <a:lstStyle/>
          <a:p>
            <a:pPr algn="ctr" indent="0" marL="0">
              <a:buNone/>
            </a:pPr>
            <a:r>
              <a:rPr lang="en-US" sz="1400" b="1" dirty="0">
                <a:solidFill>
                  <a:srgbClr val="0F1D3D"/>
                </a:solidFill>
                <a:latin typeface="Calibri" pitchFamily="34" charset="0"/>
                <a:ea typeface="Calibri" pitchFamily="34" charset="-122"/>
                <a:cs typeface="Calibri" pitchFamily="34" charset="-120"/>
              </a:rPr>
              <a:t>4</a:t>
            </a:r>
            <a:endParaRPr lang="en-US" sz="1400" dirty="0"/>
          </a:p>
        </p:txBody>
      </p:sp>
      <p:sp>
        <p:nvSpPr>
          <p:cNvPr id="21" name="Text 18"/>
          <p:cNvSpPr/>
          <p:nvPr/>
        </p:nvSpPr>
        <p:spPr>
          <a:xfrm>
            <a:off x="1371600" y="5006340"/>
            <a:ext cx="10058400" cy="502920"/>
          </a:xfrm>
          <a:prstGeom prst="rect">
            <a:avLst/>
          </a:prstGeom>
          <a:noFill/>
          <a:ln/>
        </p:spPr>
        <p:txBody>
          <a:bodyPr wrap="square" lIns="0" tIns="0" rIns="0" bIns="0" rtlCol="0" anchor="ctr"/>
          <a:lstStyle/>
          <a:p>
            <a:pPr indent="0" marL="0">
              <a:lnSpc>
                <a:spcPct val="120000"/>
              </a:lnSpc>
              <a:buNone/>
            </a:pPr>
            <a:r>
              <a:rPr lang="en-US" sz="1500" dirty="0">
                <a:solidFill>
                  <a:srgbClr val="0F1D3D"/>
                </a:solidFill>
                <a:latin typeface="Nirmala UI" pitchFamily="34" charset="0"/>
                <a:ea typeface="Nirmala UI" pitchFamily="34" charset="-122"/>
                <a:cs typeface="Nirmala UI" pitchFamily="34" charset="-120"/>
              </a:rPr>
              <a:t>উত্তর: বলের মান = ৮০ N, দ্বিতীয় বস্তুর ত্বরণ = ১০ m/s²।</a:t>
            </a:r>
            <a:endParaRPr lang="en-US" sz="1500" dirty="0"/>
          </a:p>
        </p:txBody>
      </p:sp>
      <p:sp>
        <p:nvSpPr>
          <p:cNvPr id="22" name="Text 19"/>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23" name="Image 1" descr="/home/claude/day6_final_assets/logo_transparent.png">    </p:cNvPr>
          <p:cNvPicPr>
            <a:picLocks noChangeAspect="1"/>
          </p:cNvPicPr>
          <p:nvPr/>
        </p:nvPicPr>
        <p:blipFill>
          <a:blip r:embed="rId2"/>
          <a:stretch>
            <a:fillRect/>
          </a:stretch>
        </p:blipFill>
        <p:spPr>
          <a:xfrm>
            <a:off x="11503152" y="6382512"/>
            <a:ext cx="457200" cy="457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9/১২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ব্যবহারিক অনুশীলন (বোর্ড প্রশ্ন)</a:t>
            </a:r>
            <a:endParaRPr lang="en-US" sz="1500" dirty="0"/>
          </a:p>
        </p:txBody>
      </p:sp>
      <p:sp>
        <p:nvSpPr>
          <p:cNvPr id="6" name="Text 3"/>
          <p:cNvSpPr/>
          <p:nvPr/>
        </p:nvSpPr>
        <p:spPr>
          <a:xfrm>
            <a:off x="548640" y="768096"/>
            <a:ext cx="9601200" cy="640080"/>
          </a:xfrm>
          <a:prstGeom prst="rect">
            <a:avLst/>
          </a:prstGeom>
          <a:noFill/>
          <a:ln/>
        </p:spPr>
        <p:txBody>
          <a:bodyPr wrap="square" lIns="0" tIns="0" rIns="0" bIns="0" rtlCol="0" anchor="ctr"/>
          <a:lstStyle/>
          <a:p>
            <a:pPr indent="0" marL="0">
              <a:buNone/>
            </a:pPr>
            <a:r>
              <a:rPr lang="en-US" sz="2600" b="1" dirty="0">
                <a:solidFill>
                  <a:srgbClr val="FFFFFF"/>
                </a:solidFill>
                <a:latin typeface="Nirmala UI" pitchFamily="34" charset="0"/>
                <a:ea typeface="Nirmala UI" pitchFamily="34" charset="-122"/>
                <a:cs typeface="Nirmala UI" pitchFamily="34" charset="-120"/>
              </a:rPr>
              <a:t>উদাহরণ ২: প্রযুক্ত বল নির্ণয়</a:t>
            </a:r>
            <a:endParaRPr lang="en-US" sz="2600" dirty="0"/>
          </a:p>
        </p:txBody>
      </p:sp>
      <p:sp>
        <p:nvSpPr>
          <p:cNvPr id="7" name="Shape 4"/>
          <p:cNvSpPr/>
          <p:nvPr/>
        </p:nvSpPr>
        <p:spPr>
          <a:xfrm>
            <a:off x="548640" y="1645920"/>
            <a:ext cx="11109960" cy="914400"/>
          </a:xfrm>
          <a:prstGeom prst="roundRect">
            <a:avLst>
              <a:gd name="adj" fmla="val 10000"/>
            </a:avLst>
          </a:prstGeom>
          <a:solidFill>
            <a:srgbClr val="F5B041">
              <a:alpha val="94000"/>
            </a:srgbClr>
          </a:solidFill>
          <a:ln/>
        </p:spPr>
      </p:sp>
      <p:sp>
        <p:nvSpPr>
          <p:cNvPr id="8" name="Text 5"/>
          <p:cNvSpPr/>
          <p:nvPr/>
        </p:nvSpPr>
        <p:spPr>
          <a:xfrm>
            <a:off x="868680" y="1645920"/>
            <a:ext cx="10515600" cy="914400"/>
          </a:xfrm>
          <a:prstGeom prst="rect">
            <a:avLst/>
          </a:prstGeom>
          <a:noFill/>
          <a:ln/>
        </p:spPr>
        <p:txBody>
          <a:bodyPr wrap="square" lIns="0" tIns="0" rIns="0" bIns="0" rtlCol="0" anchor="ctr"/>
          <a:lstStyle/>
          <a:p>
            <a:pPr indent="0" marL="0">
              <a:lnSpc>
                <a:spcPct val="125000"/>
              </a:lnSpc>
              <a:buNone/>
            </a:pPr>
            <a:r>
              <a:rPr lang="en-US" sz="1500" b="1" dirty="0">
                <a:solidFill>
                  <a:srgbClr val="04070F"/>
                </a:solidFill>
                <a:latin typeface="Nirmala UI" pitchFamily="34" charset="0"/>
                <a:ea typeface="Nirmala UI" pitchFamily="34" charset="-122"/>
                <a:cs typeface="Nirmala UI" pitchFamily="34" charset="-120"/>
              </a:rPr>
              <a:t>প্রশ্ন: ৩.৯২ N ওজনের একটি খেলনা গাড়ি ঘর্ষণযুক্ত মেঝেতে ০.৫ m/s² ত্বরণে চলতে শুরু করে। ঘর্ষণ বল ০.৫ N হলে, গাড়ির উপর প্রযুক্ত মোট বল নির্ণয় কর। (g = ৯.৮ m/s²)</a:t>
            </a:r>
            <a:endParaRPr lang="en-US" sz="1500" dirty="0"/>
          </a:p>
        </p:txBody>
      </p:sp>
      <p:sp>
        <p:nvSpPr>
          <p:cNvPr id="9" name="Shape 6"/>
          <p:cNvSpPr/>
          <p:nvPr/>
        </p:nvSpPr>
        <p:spPr>
          <a:xfrm>
            <a:off x="548640" y="2743200"/>
            <a:ext cx="11109960" cy="3200400"/>
          </a:xfrm>
          <a:prstGeom prst="roundRect">
            <a:avLst>
              <a:gd name="adj" fmla="val 1143"/>
            </a:avLst>
          </a:prstGeom>
          <a:solidFill>
            <a:srgbClr val="FFFFFF"/>
          </a:solidFill>
          <a:ln/>
          <a:effectLst>
            <a:outerShdw sx="100000" sy="100000" kx="0" ky="0" algn="bl" rotWithShape="0" blurRad="152400" dist="38100" dir="5400000">
              <a:srgbClr val="000000">
                <a:alpha val="22000"/>
              </a:srgbClr>
            </a:outerShdw>
          </a:effectLst>
        </p:spPr>
      </p:sp>
      <p:sp>
        <p:nvSpPr>
          <p:cNvPr id="10" name="Shape 7"/>
          <p:cNvSpPr/>
          <p:nvPr/>
        </p:nvSpPr>
        <p:spPr>
          <a:xfrm>
            <a:off x="868680" y="3063240"/>
            <a:ext cx="329184" cy="329184"/>
          </a:xfrm>
          <a:prstGeom prst="ellipse">
            <a:avLst/>
          </a:prstGeom>
          <a:solidFill>
            <a:srgbClr val="E8930C"/>
          </a:solidFill>
          <a:ln/>
        </p:spPr>
      </p:sp>
      <p:sp>
        <p:nvSpPr>
          <p:cNvPr id="11" name="Text 8"/>
          <p:cNvSpPr/>
          <p:nvPr/>
        </p:nvSpPr>
        <p:spPr>
          <a:xfrm>
            <a:off x="868680" y="3063240"/>
            <a:ext cx="329184" cy="329184"/>
          </a:xfrm>
          <a:prstGeom prst="rect">
            <a:avLst/>
          </a:prstGeom>
          <a:noFill/>
          <a:ln/>
        </p:spPr>
        <p:txBody>
          <a:bodyPr wrap="square" lIns="0" tIns="0" rIns="0" bIns="0" rtlCol="0" anchor="ctr"/>
          <a:lstStyle/>
          <a:p>
            <a:pPr algn="ctr" indent="0" marL="0">
              <a:buNone/>
            </a:pPr>
            <a:r>
              <a:rPr lang="en-US" sz="1400" b="1" dirty="0">
                <a:solidFill>
                  <a:srgbClr val="0F1D3D"/>
                </a:solidFill>
                <a:latin typeface="Calibri" pitchFamily="34" charset="0"/>
                <a:ea typeface="Calibri" pitchFamily="34" charset="-122"/>
                <a:cs typeface="Calibri" pitchFamily="34" charset="-120"/>
              </a:rPr>
              <a:t>1</a:t>
            </a:r>
            <a:endParaRPr lang="en-US" sz="1400" dirty="0"/>
          </a:p>
        </p:txBody>
      </p:sp>
      <p:sp>
        <p:nvSpPr>
          <p:cNvPr id="12" name="Text 9"/>
          <p:cNvSpPr/>
          <p:nvPr/>
        </p:nvSpPr>
        <p:spPr>
          <a:xfrm>
            <a:off x="1371600" y="3017520"/>
            <a:ext cx="10058400" cy="502920"/>
          </a:xfrm>
          <a:prstGeom prst="rect">
            <a:avLst/>
          </a:prstGeom>
          <a:noFill/>
          <a:ln/>
        </p:spPr>
        <p:txBody>
          <a:bodyPr wrap="square" lIns="0" tIns="0" rIns="0" bIns="0" rtlCol="0" anchor="ctr"/>
          <a:lstStyle/>
          <a:p>
            <a:pPr indent="0" marL="0">
              <a:lnSpc>
                <a:spcPct val="120000"/>
              </a:lnSpc>
              <a:buNone/>
            </a:pPr>
            <a:r>
              <a:rPr lang="en-US" sz="1500" dirty="0">
                <a:solidFill>
                  <a:srgbClr val="0F1D3D"/>
                </a:solidFill>
                <a:latin typeface="Nirmala UI" pitchFamily="34" charset="0"/>
                <a:ea typeface="Nirmala UI" pitchFamily="34" charset="-122"/>
                <a:cs typeface="Nirmala UI" pitchFamily="34" charset="-120"/>
              </a:rPr>
              <a:t>ভর নির্ণয়: m = W ÷ g = ৩.৯২ ÷ ৯.৮ = ০.৪ kg</a:t>
            </a:r>
            <a:endParaRPr lang="en-US" sz="1500" dirty="0"/>
          </a:p>
        </p:txBody>
      </p:sp>
      <p:sp>
        <p:nvSpPr>
          <p:cNvPr id="13" name="Shape 10"/>
          <p:cNvSpPr/>
          <p:nvPr/>
        </p:nvSpPr>
        <p:spPr>
          <a:xfrm>
            <a:off x="868680" y="3726180"/>
            <a:ext cx="329184" cy="329184"/>
          </a:xfrm>
          <a:prstGeom prst="ellipse">
            <a:avLst/>
          </a:prstGeom>
          <a:solidFill>
            <a:srgbClr val="E8930C"/>
          </a:solidFill>
          <a:ln/>
        </p:spPr>
      </p:sp>
      <p:sp>
        <p:nvSpPr>
          <p:cNvPr id="14" name="Text 11"/>
          <p:cNvSpPr/>
          <p:nvPr/>
        </p:nvSpPr>
        <p:spPr>
          <a:xfrm>
            <a:off x="868680" y="3726180"/>
            <a:ext cx="329184" cy="329184"/>
          </a:xfrm>
          <a:prstGeom prst="rect">
            <a:avLst/>
          </a:prstGeom>
          <a:noFill/>
          <a:ln/>
        </p:spPr>
        <p:txBody>
          <a:bodyPr wrap="square" lIns="0" tIns="0" rIns="0" bIns="0" rtlCol="0" anchor="ctr"/>
          <a:lstStyle/>
          <a:p>
            <a:pPr algn="ctr" indent="0" marL="0">
              <a:buNone/>
            </a:pPr>
            <a:r>
              <a:rPr lang="en-US" sz="1400" b="1" dirty="0">
                <a:solidFill>
                  <a:srgbClr val="0F1D3D"/>
                </a:solidFill>
                <a:latin typeface="Calibri" pitchFamily="34" charset="0"/>
                <a:ea typeface="Calibri" pitchFamily="34" charset="-122"/>
                <a:cs typeface="Calibri" pitchFamily="34" charset="-120"/>
              </a:rPr>
              <a:t>2</a:t>
            </a:r>
            <a:endParaRPr lang="en-US" sz="1400" dirty="0"/>
          </a:p>
        </p:txBody>
      </p:sp>
      <p:sp>
        <p:nvSpPr>
          <p:cNvPr id="15" name="Text 12"/>
          <p:cNvSpPr/>
          <p:nvPr/>
        </p:nvSpPr>
        <p:spPr>
          <a:xfrm>
            <a:off x="1371600" y="3680460"/>
            <a:ext cx="10058400" cy="502920"/>
          </a:xfrm>
          <a:prstGeom prst="rect">
            <a:avLst/>
          </a:prstGeom>
          <a:noFill/>
          <a:ln/>
        </p:spPr>
        <p:txBody>
          <a:bodyPr wrap="square" lIns="0" tIns="0" rIns="0" bIns="0" rtlCol="0" anchor="ctr"/>
          <a:lstStyle/>
          <a:p>
            <a:pPr indent="0" marL="0">
              <a:lnSpc>
                <a:spcPct val="120000"/>
              </a:lnSpc>
              <a:buNone/>
            </a:pPr>
            <a:r>
              <a:rPr lang="en-US" sz="1500" dirty="0">
                <a:solidFill>
                  <a:srgbClr val="0F1D3D"/>
                </a:solidFill>
                <a:latin typeface="Nirmala UI" pitchFamily="34" charset="0"/>
                <a:ea typeface="Nirmala UI" pitchFamily="34" charset="-122"/>
                <a:cs typeface="Nirmala UI" pitchFamily="34" charset="-120"/>
              </a:rPr>
              <a:t>নেট বল নির্ণয়: F_নেট = ma = ০.৪ × ০.৫ = ০.২ N</a:t>
            </a:r>
            <a:endParaRPr lang="en-US" sz="1500" dirty="0"/>
          </a:p>
        </p:txBody>
      </p:sp>
      <p:sp>
        <p:nvSpPr>
          <p:cNvPr id="16" name="Shape 13"/>
          <p:cNvSpPr/>
          <p:nvPr/>
        </p:nvSpPr>
        <p:spPr>
          <a:xfrm>
            <a:off x="868680" y="4389120"/>
            <a:ext cx="329184" cy="329184"/>
          </a:xfrm>
          <a:prstGeom prst="ellipse">
            <a:avLst/>
          </a:prstGeom>
          <a:solidFill>
            <a:srgbClr val="E8930C"/>
          </a:solidFill>
          <a:ln/>
        </p:spPr>
      </p:sp>
      <p:sp>
        <p:nvSpPr>
          <p:cNvPr id="17" name="Text 14"/>
          <p:cNvSpPr/>
          <p:nvPr/>
        </p:nvSpPr>
        <p:spPr>
          <a:xfrm>
            <a:off x="868680" y="4389120"/>
            <a:ext cx="329184" cy="329184"/>
          </a:xfrm>
          <a:prstGeom prst="rect">
            <a:avLst/>
          </a:prstGeom>
          <a:noFill/>
          <a:ln/>
        </p:spPr>
        <p:txBody>
          <a:bodyPr wrap="square" lIns="0" tIns="0" rIns="0" bIns="0" rtlCol="0" anchor="ctr"/>
          <a:lstStyle/>
          <a:p>
            <a:pPr algn="ctr" indent="0" marL="0">
              <a:buNone/>
            </a:pPr>
            <a:r>
              <a:rPr lang="en-US" sz="1400" b="1" dirty="0">
                <a:solidFill>
                  <a:srgbClr val="0F1D3D"/>
                </a:solidFill>
                <a:latin typeface="Calibri" pitchFamily="34" charset="0"/>
                <a:ea typeface="Calibri" pitchFamily="34" charset="-122"/>
                <a:cs typeface="Calibri" pitchFamily="34" charset="-120"/>
              </a:rPr>
              <a:t>3</a:t>
            </a:r>
            <a:endParaRPr lang="en-US" sz="1400" dirty="0"/>
          </a:p>
        </p:txBody>
      </p:sp>
      <p:sp>
        <p:nvSpPr>
          <p:cNvPr id="18" name="Text 15"/>
          <p:cNvSpPr/>
          <p:nvPr/>
        </p:nvSpPr>
        <p:spPr>
          <a:xfrm>
            <a:off x="1371600" y="4343400"/>
            <a:ext cx="10058400" cy="502920"/>
          </a:xfrm>
          <a:prstGeom prst="rect">
            <a:avLst/>
          </a:prstGeom>
          <a:noFill/>
          <a:ln/>
        </p:spPr>
        <p:txBody>
          <a:bodyPr wrap="square" lIns="0" tIns="0" rIns="0" bIns="0" rtlCol="0" anchor="ctr"/>
          <a:lstStyle/>
          <a:p>
            <a:pPr indent="0" marL="0">
              <a:lnSpc>
                <a:spcPct val="120000"/>
              </a:lnSpc>
              <a:buNone/>
            </a:pPr>
            <a:r>
              <a:rPr lang="en-US" sz="1500" dirty="0">
                <a:solidFill>
                  <a:srgbClr val="0F1D3D"/>
                </a:solidFill>
                <a:latin typeface="Nirmala UI" pitchFamily="34" charset="0"/>
                <a:ea typeface="Nirmala UI" pitchFamily="34" charset="-122"/>
                <a:cs typeface="Nirmala UI" pitchFamily="34" charset="-120"/>
              </a:rPr>
              <a:t>প্রযুক্ত বল = নেট বল + ঘর্ষণ বল</a:t>
            </a:r>
            <a:endParaRPr lang="en-US" sz="1500" dirty="0"/>
          </a:p>
        </p:txBody>
      </p:sp>
      <p:sp>
        <p:nvSpPr>
          <p:cNvPr id="19" name="Shape 16"/>
          <p:cNvSpPr/>
          <p:nvPr/>
        </p:nvSpPr>
        <p:spPr>
          <a:xfrm>
            <a:off x="868680" y="5052060"/>
            <a:ext cx="329184" cy="329184"/>
          </a:xfrm>
          <a:prstGeom prst="ellipse">
            <a:avLst/>
          </a:prstGeom>
          <a:solidFill>
            <a:srgbClr val="E8930C"/>
          </a:solidFill>
          <a:ln/>
        </p:spPr>
      </p:sp>
      <p:sp>
        <p:nvSpPr>
          <p:cNvPr id="20" name="Text 17"/>
          <p:cNvSpPr/>
          <p:nvPr/>
        </p:nvSpPr>
        <p:spPr>
          <a:xfrm>
            <a:off x="868680" y="5052060"/>
            <a:ext cx="329184" cy="329184"/>
          </a:xfrm>
          <a:prstGeom prst="rect">
            <a:avLst/>
          </a:prstGeom>
          <a:noFill/>
          <a:ln/>
        </p:spPr>
        <p:txBody>
          <a:bodyPr wrap="square" lIns="0" tIns="0" rIns="0" bIns="0" rtlCol="0" anchor="ctr"/>
          <a:lstStyle/>
          <a:p>
            <a:pPr algn="ctr" indent="0" marL="0">
              <a:buNone/>
            </a:pPr>
            <a:r>
              <a:rPr lang="en-US" sz="1400" b="1" dirty="0">
                <a:solidFill>
                  <a:srgbClr val="0F1D3D"/>
                </a:solidFill>
                <a:latin typeface="Calibri" pitchFamily="34" charset="0"/>
                <a:ea typeface="Calibri" pitchFamily="34" charset="-122"/>
                <a:cs typeface="Calibri" pitchFamily="34" charset="-120"/>
              </a:rPr>
              <a:t>4</a:t>
            </a:r>
            <a:endParaRPr lang="en-US" sz="1400" dirty="0"/>
          </a:p>
        </p:txBody>
      </p:sp>
      <p:sp>
        <p:nvSpPr>
          <p:cNvPr id="21" name="Text 18"/>
          <p:cNvSpPr/>
          <p:nvPr/>
        </p:nvSpPr>
        <p:spPr>
          <a:xfrm>
            <a:off x="1371600" y="5006340"/>
            <a:ext cx="10058400" cy="502920"/>
          </a:xfrm>
          <a:prstGeom prst="rect">
            <a:avLst/>
          </a:prstGeom>
          <a:noFill/>
          <a:ln/>
        </p:spPr>
        <p:txBody>
          <a:bodyPr wrap="square" lIns="0" tIns="0" rIns="0" bIns="0" rtlCol="0" anchor="ctr"/>
          <a:lstStyle/>
          <a:p>
            <a:pPr indent="0" marL="0">
              <a:lnSpc>
                <a:spcPct val="120000"/>
              </a:lnSpc>
              <a:buNone/>
            </a:pPr>
            <a:r>
              <a:rPr lang="en-US" sz="1500" dirty="0">
                <a:solidFill>
                  <a:srgbClr val="0F1D3D"/>
                </a:solidFill>
                <a:latin typeface="Nirmala UI" pitchFamily="34" charset="0"/>
                <a:ea typeface="Nirmala UI" pitchFamily="34" charset="-122"/>
                <a:cs typeface="Nirmala UI" pitchFamily="34" charset="-120"/>
              </a:rPr>
              <a:t>উত্তর: প্রযুক্ত বল = ০.২ + ০.৫ = ০.৭ N।</a:t>
            </a:r>
            <a:endParaRPr lang="en-US" sz="1500" dirty="0"/>
          </a:p>
        </p:txBody>
      </p:sp>
      <p:sp>
        <p:nvSpPr>
          <p:cNvPr id="22" name="Text 19"/>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23" name="Image 1" descr="/home/claude/day6_final_assets/logo_transparent.png">    </p:cNvPr>
          <p:cNvPicPr>
            <a:picLocks noChangeAspect="1"/>
          </p:cNvPicPr>
          <p:nvPr/>
        </p:nvPicPr>
        <p:blipFill>
          <a:blip r:embed="rId2"/>
          <a:stretch>
            <a:fillRect/>
          </a:stretch>
        </p:blipFill>
        <p:spPr>
          <a:xfrm>
            <a:off x="11503152" y="6382512"/>
            <a:ext cx="457200" cy="4572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10/১২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বাস্তব জীবনে</a:t>
            </a:r>
            <a:endParaRPr lang="en-US" sz="1500" dirty="0"/>
          </a:p>
        </p:txBody>
      </p:sp>
      <p:sp>
        <p:nvSpPr>
          <p:cNvPr id="6" name="Text 3"/>
          <p:cNvSpPr/>
          <p:nvPr/>
        </p:nvSpPr>
        <p:spPr>
          <a:xfrm>
            <a:off x="548640" y="768096"/>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Nirmala UI" pitchFamily="34" charset="0"/>
                <a:ea typeface="Nirmala UI" pitchFamily="34" charset="-122"/>
                <a:cs typeface="Nirmala UI" pitchFamily="34" charset="-120"/>
              </a:rPr>
              <a:t>নিউটনের সূত্রের প্রয়োগ</a:t>
            </a:r>
            <a:endParaRPr lang="en-US" sz="3000" dirty="0"/>
          </a:p>
        </p:txBody>
      </p:sp>
      <p:sp>
        <p:nvSpPr>
          <p:cNvPr id="7" name="Shape 4"/>
          <p:cNvSpPr/>
          <p:nvPr/>
        </p:nvSpPr>
        <p:spPr>
          <a:xfrm>
            <a:off x="427025" y="1600200"/>
            <a:ext cx="2724912" cy="4206240"/>
          </a:xfrm>
          <a:prstGeom prst="roundRect">
            <a:avLst>
              <a:gd name="adj" fmla="val 3356"/>
            </a:avLst>
          </a:prstGeom>
          <a:solidFill>
            <a:srgbClr val="FFFFFF">
              <a:alpha val="10000"/>
            </a:srgbClr>
          </a:solidFill>
          <a:ln w="12700">
            <a:solidFill>
              <a:srgbClr val="FFFFFF">
                <a:alpha val="32000"/>
              </a:srgbClr>
            </a:solidFill>
            <a:prstDash val="solid"/>
          </a:ln>
        </p:spPr>
      </p:sp>
      <p:pic>
        <p:nvPicPr>
          <p:cNvPr id="8" name="Image 1" descr="/home/claude/day6_final_assets/hero_car.png">    </p:cNvPr>
          <p:cNvPicPr>
            <a:picLocks noChangeAspect="1"/>
          </p:cNvPicPr>
          <p:nvPr/>
        </p:nvPicPr>
        <p:blipFill>
          <a:blip r:embed="rId2"/>
          <a:stretch>
            <a:fillRect/>
          </a:stretch>
        </p:blipFill>
        <p:spPr>
          <a:xfrm>
            <a:off x="1222553" y="1874520"/>
            <a:ext cx="1133856" cy="1133856"/>
          </a:xfrm>
          <a:prstGeom prst="rect">
            <a:avLst/>
          </a:prstGeom>
        </p:spPr>
      </p:pic>
      <p:sp>
        <p:nvSpPr>
          <p:cNvPr id="9" name="Text 5"/>
          <p:cNvSpPr/>
          <p:nvPr/>
        </p:nvSpPr>
        <p:spPr>
          <a:xfrm>
            <a:off x="564185" y="3200400"/>
            <a:ext cx="2450592" cy="594360"/>
          </a:xfrm>
          <a:prstGeom prst="rect">
            <a:avLst/>
          </a:prstGeom>
          <a:noFill/>
          <a:ln/>
        </p:spPr>
        <p:txBody>
          <a:bodyPr wrap="square" lIns="0" tIns="0" rIns="0" bIns="0" rtlCol="0" anchor="ctr"/>
          <a:lstStyle/>
          <a:p>
            <a:pPr algn="ctr" indent="0" marL="0">
              <a:buNone/>
            </a:pPr>
            <a:r>
              <a:rPr lang="en-US" sz="1400" b="1" dirty="0">
                <a:solidFill>
                  <a:srgbClr val="FFFFFF"/>
                </a:solidFill>
                <a:latin typeface="Nirmala UI" pitchFamily="34" charset="0"/>
                <a:ea typeface="Nirmala UI" pitchFamily="34" charset="-122"/>
                <a:cs typeface="Nirmala UI" pitchFamily="34" charset="-120"/>
              </a:rPr>
              <a:t>সিটবেল্ট (১ম সূত্র)</a:t>
            </a:r>
            <a:endParaRPr lang="en-US" sz="1400" dirty="0"/>
          </a:p>
        </p:txBody>
      </p:sp>
      <p:sp>
        <p:nvSpPr>
          <p:cNvPr id="10" name="Text 6"/>
          <p:cNvSpPr/>
          <p:nvPr/>
        </p:nvSpPr>
        <p:spPr>
          <a:xfrm>
            <a:off x="564185" y="3840480"/>
            <a:ext cx="2450592" cy="1737360"/>
          </a:xfrm>
          <a:prstGeom prst="rect">
            <a:avLst/>
          </a:prstGeom>
          <a:noFill/>
          <a:ln/>
        </p:spPr>
        <p:txBody>
          <a:bodyPr wrap="square" lIns="0" tIns="0" rIns="0" bIns="0" rtlCol="0" anchor="t"/>
          <a:lstStyle/>
          <a:p>
            <a:pPr algn="ctr" indent="0" marL="0">
              <a:lnSpc>
                <a:spcPct val="122000"/>
              </a:lnSpc>
              <a:buNone/>
            </a:pPr>
            <a:r>
              <a:rPr lang="en-US" sz="1150" dirty="0">
                <a:solidFill>
                  <a:srgbClr val="CFE3F5"/>
                </a:solidFill>
                <a:latin typeface="Nirmala UI" pitchFamily="34" charset="0"/>
                <a:ea typeface="Nirmala UI" pitchFamily="34" charset="-122"/>
                <a:cs typeface="Nirmala UI" pitchFamily="34" charset="-120"/>
              </a:rPr>
              <a:t>হঠাৎ গাড়ি থামলে শরীরের জড়তার কারণে সিটবেল্ট প্রয়োজন হয়।</a:t>
            </a:r>
            <a:endParaRPr lang="en-US" sz="1150" dirty="0"/>
          </a:p>
        </p:txBody>
      </p:sp>
      <p:sp>
        <p:nvSpPr>
          <p:cNvPr id="11" name="Shape 7"/>
          <p:cNvSpPr/>
          <p:nvPr/>
        </p:nvSpPr>
        <p:spPr>
          <a:xfrm>
            <a:off x="3298241" y="1600200"/>
            <a:ext cx="2724912" cy="4206240"/>
          </a:xfrm>
          <a:prstGeom prst="roundRect">
            <a:avLst>
              <a:gd name="adj" fmla="val 3356"/>
            </a:avLst>
          </a:prstGeom>
          <a:solidFill>
            <a:srgbClr val="FFFFFF">
              <a:alpha val="10000"/>
            </a:srgbClr>
          </a:solidFill>
          <a:ln w="12700">
            <a:solidFill>
              <a:srgbClr val="FFFFFF">
                <a:alpha val="32000"/>
              </a:srgbClr>
            </a:solidFill>
            <a:prstDash val="solid"/>
          </a:ln>
        </p:spPr>
      </p:sp>
      <p:pic>
        <p:nvPicPr>
          <p:cNvPr id="12" name="Image 2" descr="/home/claude/day6_final_assets/hero_football.png">    </p:cNvPr>
          <p:cNvPicPr>
            <a:picLocks noChangeAspect="1"/>
          </p:cNvPicPr>
          <p:nvPr/>
        </p:nvPicPr>
        <p:blipFill>
          <a:blip r:embed="rId3"/>
          <a:stretch>
            <a:fillRect/>
          </a:stretch>
        </p:blipFill>
        <p:spPr>
          <a:xfrm>
            <a:off x="4093769" y="1874520"/>
            <a:ext cx="1133856" cy="1133856"/>
          </a:xfrm>
          <a:prstGeom prst="rect">
            <a:avLst/>
          </a:prstGeom>
        </p:spPr>
      </p:pic>
      <p:sp>
        <p:nvSpPr>
          <p:cNvPr id="13" name="Text 8"/>
          <p:cNvSpPr/>
          <p:nvPr/>
        </p:nvSpPr>
        <p:spPr>
          <a:xfrm>
            <a:off x="3435401" y="3200400"/>
            <a:ext cx="2450592" cy="594360"/>
          </a:xfrm>
          <a:prstGeom prst="rect">
            <a:avLst/>
          </a:prstGeom>
          <a:noFill/>
          <a:ln/>
        </p:spPr>
        <p:txBody>
          <a:bodyPr wrap="square" lIns="0" tIns="0" rIns="0" bIns="0" rtlCol="0" anchor="ctr"/>
          <a:lstStyle/>
          <a:p>
            <a:pPr algn="ctr" indent="0" marL="0">
              <a:buNone/>
            </a:pPr>
            <a:r>
              <a:rPr lang="en-US" sz="1400" b="1" dirty="0">
                <a:solidFill>
                  <a:srgbClr val="FFFFFF"/>
                </a:solidFill>
                <a:latin typeface="Nirmala UI" pitchFamily="34" charset="0"/>
                <a:ea typeface="Nirmala UI" pitchFamily="34" charset="-122"/>
                <a:cs typeface="Nirmala UI" pitchFamily="34" charset="-120"/>
              </a:rPr>
              <a:t>বল ও কিক (২য় সূত্র)</a:t>
            </a:r>
            <a:endParaRPr lang="en-US" sz="1400" dirty="0"/>
          </a:p>
        </p:txBody>
      </p:sp>
      <p:sp>
        <p:nvSpPr>
          <p:cNvPr id="14" name="Text 9"/>
          <p:cNvSpPr/>
          <p:nvPr/>
        </p:nvSpPr>
        <p:spPr>
          <a:xfrm>
            <a:off x="3435401" y="3840480"/>
            <a:ext cx="2450592" cy="1737360"/>
          </a:xfrm>
          <a:prstGeom prst="rect">
            <a:avLst/>
          </a:prstGeom>
          <a:noFill/>
          <a:ln/>
        </p:spPr>
        <p:txBody>
          <a:bodyPr wrap="square" lIns="0" tIns="0" rIns="0" bIns="0" rtlCol="0" anchor="t"/>
          <a:lstStyle/>
          <a:p>
            <a:pPr algn="ctr" indent="0" marL="0">
              <a:lnSpc>
                <a:spcPct val="122000"/>
              </a:lnSpc>
              <a:buNone/>
            </a:pPr>
            <a:r>
              <a:rPr lang="en-US" sz="1150" dirty="0">
                <a:solidFill>
                  <a:srgbClr val="CFE3F5"/>
                </a:solidFill>
                <a:latin typeface="Nirmala UI" pitchFamily="34" charset="0"/>
                <a:ea typeface="Nirmala UI" pitchFamily="34" charset="-122"/>
                <a:cs typeface="Nirmala UI" pitchFamily="34" charset="-120"/>
              </a:rPr>
              <a:t>বেশি বলে কিক করলে বলের ত্বরণ বেশি হয় — F = ma অনুযায়ী।</a:t>
            </a:r>
            <a:endParaRPr lang="en-US" sz="1150" dirty="0"/>
          </a:p>
        </p:txBody>
      </p:sp>
      <p:sp>
        <p:nvSpPr>
          <p:cNvPr id="15" name="Shape 10"/>
          <p:cNvSpPr/>
          <p:nvPr/>
        </p:nvSpPr>
        <p:spPr>
          <a:xfrm>
            <a:off x="6169457" y="1600200"/>
            <a:ext cx="2724912" cy="4206240"/>
          </a:xfrm>
          <a:prstGeom prst="roundRect">
            <a:avLst>
              <a:gd name="adj" fmla="val 3356"/>
            </a:avLst>
          </a:prstGeom>
          <a:solidFill>
            <a:srgbClr val="FFFFFF">
              <a:alpha val="10000"/>
            </a:srgbClr>
          </a:solidFill>
          <a:ln w="12700">
            <a:solidFill>
              <a:srgbClr val="FFFFFF">
                <a:alpha val="32000"/>
              </a:srgbClr>
            </a:solidFill>
            <a:prstDash val="solid"/>
          </a:ln>
        </p:spPr>
      </p:sp>
      <p:pic>
        <p:nvPicPr>
          <p:cNvPr id="16" name="Image 3" descr="/home/claude/day6_final_assets/hero_rocket.png">    </p:cNvPr>
          <p:cNvPicPr>
            <a:picLocks noChangeAspect="1"/>
          </p:cNvPicPr>
          <p:nvPr/>
        </p:nvPicPr>
        <p:blipFill>
          <a:blip r:embed="rId4"/>
          <a:stretch>
            <a:fillRect/>
          </a:stretch>
        </p:blipFill>
        <p:spPr>
          <a:xfrm>
            <a:off x="6964985" y="1874520"/>
            <a:ext cx="1133856" cy="1133856"/>
          </a:xfrm>
          <a:prstGeom prst="rect">
            <a:avLst/>
          </a:prstGeom>
        </p:spPr>
      </p:pic>
      <p:sp>
        <p:nvSpPr>
          <p:cNvPr id="17" name="Text 11"/>
          <p:cNvSpPr/>
          <p:nvPr/>
        </p:nvSpPr>
        <p:spPr>
          <a:xfrm>
            <a:off x="6306617" y="3200400"/>
            <a:ext cx="2450592" cy="594360"/>
          </a:xfrm>
          <a:prstGeom prst="rect">
            <a:avLst/>
          </a:prstGeom>
          <a:noFill/>
          <a:ln/>
        </p:spPr>
        <p:txBody>
          <a:bodyPr wrap="square" lIns="0" tIns="0" rIns="0" bIns="0" rtlCol="0" anchor="ctr"/>
          <a:lstStyle/>
          <a:p>
            <a:pPr algn="ctr" indent="0" marL="0">
              <a:buNone/>
            </a:pPr>
            <a:r>
              <a:rPr lang="en-US" sz="1400" b="1" dirty="0">
                <a:solidFill>
                  <a:srgbClr val="FFFFFF"/>
                </a:solidFill>
                <a:latin typeface="Nirmala UI" pitchFamily="34" charset="0"/>
                <a:ea typeface="Nirmala UI" pitchFamily="34" charset="-122"/>
                <a:cs typeface="Nirmala UI" pitchFamily="34" charset="-120"/>
              </a:rPr>
              <a:t>রকেট উৎক্ষেপণ (৩য় সূত্র)</a:t>
            </a:r>
            <a:endParaRPr lang="en-US" sz="1400" dirty="0"/>
          </a:p>
        </p:txBody>
      </p:sp>
      <p:sp>
        <p:nvSpPr>
          <p:cNvPr id="18" name="Text 12"/>
          <p:cNvSpPr/>
          <p:nvPr/>
        </p:nvSpPr>
        <p:spPr>
          <a:xfrm>
            <a:off x="6306617" y="3840480"/>
            <a:ext cx="2450592" cy="1737360"/>
          </a:xfrm>
          <a:prstGeom prst="rect">
            <a:avLst/>
          </a:prstGeom>
          <a:noFill/>
          <a:ln/>
        </p:spPr>
        <p:txBody>
          <a:bodyPr wrap="square" lIns="0" tIns="0" rIns="0" bIns="0" rtlCol="0" anchor="t"/>
          <a:lstStyle/>
          <a:p>
            <a:pPr algn="ctr" indent="0" marL="0">
              <a:lnSpc>
                <a:spcPct val="122000"/>
              </a:lnSpc>
              <a:buNone/>
            </a:pPr>
            <a:r>
              <a:rPr lang="en-US" sz="1150" dirty="0">
                <a:solidFill>
                  <a:srgbClr val="CFE3F5"/>
                </a:solidFill>
                <a:latin typeface="Nirmala UI" pitchFamily="34" charset="0"/>
                <a:ea typeface="Nirmala UI" pitchFamily="34" charset="-122"/>
                <a:cs typeface="Nirmala UI" pitchFamily="34" charset="-120"/>
              </a:rPr>
              <a:t>জ্বালানি নিচে ঠেলে দেওয়ার প্রতিক্রিয়ায় রকেট উপরে ওঠে।</a:t>
            </a:r>
            <a:endParaRPr lang="en-US" sz="1150" dirty="0"/>
          </a:p>
        </p:txBody>
      </p:sp>
      <p:sp>
        <p:nvSpPr>
          <p:cNvPr id="19" name="Shape 13"/>
          <p:cNvSpPr/>
          <p:nvPr/>
        </p:nvSpPr>
        <p:spPr>
          <a:xfrm>
            <a:off x="9040673" y="1600200"/>
            <a:ext cx="2724912" cy="4206240"/>
          </a:xfrm>
          <a:prstGeom prst="roundRect">
            <a:avLst>
              <a:gd name="adj" fmla="val 3356"/>
            </a:avLst>
          </a:prstGeom>
          <a:solidFill>
            <a:srgbClr val="FFFFFF">
              <a:alpha val="10000"/>
            </a:srgbClr>
          </a:solidFill>
          <a:ln w="12700">
            <a:solidFill>
              <a:srgbClr val="FFFFFF">
                <a:alpha val="32000"/>
              </a:srgbClr>
            </a:solidFill>
            <a:prstDash val="solid"/>
          </a:ln>
        </p:spPr>
      </p:sp>
      <p:pic>
        <p:nvPicPr>
          <p:cNvPr id="20" name="Image 4" descr="/home/claude/day6_final_assets/hero_walking.png">    </p:cNvPr>
          <p:cNvPicPr>
            <a:picLocks noChangeAspect="1"/>
          </p:cNvPicPr>
          <p:nvPr/>
        </p:nvPicPr>
        <p:blipFill>
          <a:blip r:embed="rId5"/>
          <a:stretch>
            <a:fillRect/>
          </a:stretch>
        </p:blipFill>
        <p:spPr>
          <a:xfrm>
            <a:off x="9836201" y="1874520"/>
            <a:ext cx="1133856" cy="1133856"/>
          </a:xfrm>
          <a:prstGeom prst="rect">
            <a:avLst/>
          </a:prstGeom>
        </p:spPr>
      </p:pic>
      <p:sp>
        <p:nvSpPr>
          <p:cNvPr id="21" name="Text 14"/>
          <p:cNvSpPr/>
          <p:nvPr/>
        </p:nvSpPr>
        <p:spPr>
          <a:xfrm>
            <a:off x="9177833" y="3200400"/>
            <a:ext cx="2450592" cy="594360"/>
          </a:xfrm>
          <a:prstGeom prst="rect">
            <a:avLst/>
          </a:prstGeom>
          <a:noFill/>
          <a:ln/>
        </p:spPr>
        <p:txBody>
          <a:bodyPr wrap="square" lIns="0" tIns="0" rIns="0" bIns="0" rtlCol="0" anchor="ctr"/>
          <a:lstStyle/>
          <a:p>
            <a:pPr algn="ctr" indent="0" marL="0">
              <a:buNone/>
            </a:pPr>
            <a:r>
              <a:rPr lang="en-US" sz="1400" b="1" dirty="0">
                <a:solidFill>
                  <a:srgbClr val="FFFFFF"/>
                </a:solidFill>
                <a:latin typeface="Nirmala UI" pitchFamily="34" charset="0"/>
                <a:ea typeface="Nirmala UI" pitchFamily="34" charset="-122"/>
                <a:cs typeface="Nirmala UI" pitchFamily="34" charset="-120"/>
              </a:rPr>
              <a:t>হাঁটা (৩য় সূত্র)</a:t>
            </a:r>
            <a:endParaRPr lang="en-US" sz="1400" dirty="0"/>
          </a:p>
        </p:txBody>
      </p:sp>
      <p:sp>
        <p:nvSpPr>
          <p:cNvPr id="22" name="Text 15"/>
          <p:cNvSpPr/>
          <p:nvPr/>
        </p:nvSpPr>
        <p:spPr>
          <a:xfrm>
            <a:off x="9177833" y="3840480"/>
            <a:ext cx="2450592" cy="1737360"/>
          </a:xfrm>
          <a:prstGeom prst="rect">
            <a:avLst/>
          </a:prstGeom>
          <a:noFill/>
          <a:ln/>
        </p:spPr>
        <p:txBody>
          <a:bodyPr wrap="square" lIns="0" tIns="0" rIns="0" bIns="0" rtlCol="0" anchor="t"/>
          <a:lstStyle/>
          <a:p>
            <a:pPr algn="ctr" indent="0" marL="0">
              <a:lnSpc>
                <a:spcPct val="122000"/>
              </a:lnSpc>
              <a:buNone/>
            </a:pPr>
            <a:r>
              <a:rPr lang="en-US" sz="1150" dirty="0">
                <a:solidFill>
                  <a:srgbClr val="CFE3F5"/>
                </a:solidFill>
                <a:latin typeface="Nirmala UI" pitchFamily="34" charset="0"/>
                <a:ea typeface="Nirmala UI" pitchFamily="34" charset="-122"/>
                <a:cs typeface="Nirmala UI" pitchFamily="34" charset="-120"/>
              </a:rPr>
              <a:t>পা মাটিকে পেছনে ঠেলে, মাটি পা-কে সামনে ঠেলে — তাই আমরা হাঁটতে পারি।</a:t>
            </a:r>
            <a:endParaRPr lang="en-US" sz="1150" dirty="0"/>
          </a:p>
        </p:txBody>
      </p:sp>
      <p:sp>
        <p:nvSpPr>
          <p:cNvPr id="23" name="Text 16"/>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24" name="Image 5" descr="/home/claude/day6_final_assets/logo_transparent.png">    </p:cNvPr>
          <p:cNvPicPr>
            <a:picLocks noChangeAspect="1"/>
          </p:cNvPicPr>
          <p:nvPr/>
        </p:nvPicPr>
        <p:blipFill>
          <a:blip r:embed="rId6"/>
          <a:stretch>
            <a:fillRect/>
          </a:stretch>
        </p:blipFill>
        <p:spPr>
          <a:xfrm>
            <a:off x="11503152" y="6382512"/>
            <a:ext cx="457200" cy="457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11/১২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জানো কি?</a:t>
            </a:r>
            <a:endParaRPr lang="en-US" sz="1500" dirty="0"/>
          </a:p>
        </p:txBody>
      </p:sp>
      <p:sp>
        <p:nvSpPr>
          <p:cNvPr id="6" name="Text 3"/>
          <p:cNvSpPr/>
          <p:nvPr/>
        </p:nvSpPr>
        <p:spPr>
          <a:xfrm>
            <a:off x="548640" y="768096"/>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Nirmala UI" pitchFamily="34" charset="0"/>
                <a:ea typeface="Nirmala UI" pitchFamily="34" charset="-122"/>
                <a:cs typeface="Nirmala UI" pitchFamily="34" charset="-120"/>
              </a:rPr>
              <a:t>নিউটনের সূত্রের মজার তথ্য</a:t>
            </a:r>
            <a:endParaRPr lang="en-US" sz="3000" dirty="0"/>
          </a:p>
        </p:txBody>
      </p:sp>
      <p:sp>
        <p:nvSpPr>
          <p:cNvPr id="7" name="Shape 4"/>
          <p:cNvSpPr/>
          <p:nvPr/>
        </p:nvSpPr>
        <p:spPr>
          <a:xfrm>
            <a:off x="548640" y="1691640"/>
            <a:ext cx="3429000" cy="3931920"/>
          </a:xfrm>
          <a:prstGeom prst="roundRect">
            <a:avLst>
              <a:gd name="adj" fmla="val 2667"/>
            </a:avLst>
          </a:prstGeom>
          <a:solidFill>
            <a:srgbClr val="FFFFFF">
              <a:alpha val="10000"/>
            </a:srgbClr>
          </a:solidFill>
          <a:ln w="12700">
            <a:solidFill>
              <a:srgbClr val="FFFFFF">
                <a:alpha val="32000"/>
              </a:srgbClr>
            </a:solidFill>
            <a:prstDash val="solid"/>
          </a:ln>
        </p:spPr>
      </p:sp>
      <p:pic>
        <p:nvPicPr>
          <p:cNvPr id="8" name="Image 1" descr="/home/claude/day6_final_assets/hero_inertia.png">    </p:cNvPr>
          <p:cNvPicPr>
            <a:picLocks noChangeAspect="1"/>
          </p:cNvPicPr>
          <p:nvPr/>
        </p:nvPicPr>
        <p:blipFill>
          <a:blip r:embed="rId2"/>
          <a:stretch>
            <a:fillRect/>
          </a:stretch>
        </p:blipFill>
        <p:spPr>
          <a:xfrm>
            <a:off x="1668780" y="1920240"/>
            <a:ext cx="1188720" cy="1188720"/>
          </a:xfrm>
          <a:prstGeom prst="rect">
            <a:avLst/>
          </a:prstGeom>
        </p:spPr>
      </p:pic>
      <p:sp>
        <p:nvSpPr>
          <p:cNvPr id="9" name="Text 5"/>
          <p:cNvSpPr/>
          <p:nvPr/>
        </p:nvSpPr>
        <p:spPr>
          <a:xfrm>
            <a:off x="822960" y="3291840"/>
            <a:ext cx="2880360" cy="2103120"/>
          </a:xfrm>
          <a:prstGeom prst="rect">
            <a:avLst/>
          </a:prstGeom>
          <a:noFill/>
          <a:ln/>
        </p:spPr>
        <p:txBody>
          <a:bodyPr wrap="square" lIns="0" tIns="0" rIns="0" bIns="0" rtlCol="0" anchor="t"/>
          <a:lstStyle/>
          <a:p>
            <a:pPr algn="ctr" indent="0" marL="0">
              <a:lnSpc>
                <a:spcPct val="130000"/>
              </a:lnSpc>
              <a:buNone/>
            </a:pPr>
            <a:r>
              <a:rPr lang="en-US" sz="1300" dirty="0">
                <a:solidFill>
                  <a:srgbClr val="CFE3F5"/>
                </a:solidFill>
                <a:latin typeface="Nirmala UI" pitchFamily="34" charset="0"/>
                <a:ea typeface="Nirmala UI" pitchFamily="34" charset="-122"/>
                <a:cs typeface="Nirmala UI" pitchFamily="34" charset="-120"/>
              </a:rPr>
              <a:t>মহাকাশে ভরহীনতার (weightlessness) মধ্যেও বস্তুর জড়তা ঠিকই থাকে — কারণ জড়তা ভরের উপর নির্ভর করে, ওজনের উপর নয়।</a:t>
            </a:r>
            <a:endParaRPr lang="en-US" sz="1300" dirty="0"/>
          </a:p>
        </p:txBody>
      </p:sp>
      <p:sp>
        <p:nvSpPr>
          <p:cNvPr id="10" name="Shape 6"/>
          <p:cNvSpPr/>
          <p:nvPr/>
        </p:nvSpPr>
        <p:spPr>
          <a:xfrm>
            <a:off x="4233672" y="1691640"/>
            <a:ext cx="3429000" cy="3931920"/>
          </a:xfrm>
          <a:prstGeom prst="roundRect">
            <a:avLst>
              <a:gd name="adj" fmla="val 2667"/>
            </a:avLst>
          </a:prstGeom>
          <a:solidFill>
            <a:srgbClr val="FFFFFF">
              <a:alpha val="10000"/>
            </a:srgbClr>
          </a:solidFill>
          <a:ln w="12700">
            <a:solidFill>
              <a:srgbClr val="FFFFFF">
                <a:alpha val="32000"/>
              </a:srgbClr>
            </a:solidFill>
            <a:prstDash val="solid"/>
          </a:ln>
        </p:spPr>
      </p:sp>
      <p:pic>
        <p:nvPicPr>
          <p:cNvPr id="11" name="Image 2" descr="/home/claude/day6_final_assets/hero_reaction.png">    </p:cNvPr>
          <p:cNvPicPr>
            <a:picLocks noChangeAspect="1"/>
          </p:cNvPicPr>
          <p:nvPr/>
        </p:nvPicPr>
        <p:blipFill>
          <a:blip r:embed="rId3"/>
          <a:stretch>
            <a:fillRect/>
          </a:stretch>
        </p:blipFill>
        <p:spPr>
          <a:xfrm>
            <a:off x="5353812" y="1920240"/>
            <a:ext cx="1188720" cy="1188720"/>
          </a:xfrm>
          <a:prstGeom prst="rect">
            <a:avLst/>
          </a:prstGeom>
        </p:spPr>
      </p:pic>
      <p:sp>
        <p:nvSpPr>
          <p:cNvPr id="12" name="Text 7"/>
          <p:cNvSpPr/>
          <p:nvPr/>
        </p:nvSpPr>
        <p:spPr>
          <a:xfrm>
            <a:off x="4507992" y="3291840"/>
            <a:ext cx="2880360" cy="2103120"/>
          </a:xfrm>
          <a:prstGeom prst="rect">
            <a:avLst/>
          </a:prstGeom>
          <a:noFill/>
          <a:ln/>
        </p:spPr>
        <p:txBody>
          <a:bodyPr wrap="square" lIns="0" tIns="0" rIns="0" bIns="0" rtlCol="0" anchor="t"/>
          <a:lstStyle/>
          <a:p>
            <a:pPr algn="ctr" indent="0" marL="0">
              <a:lnSpc>
                <a:spcPct val="130000"/>
              </a:lnSpc>
              <a:buNone/>
            </a:pPr>
            <a:r>
              <a:rPr lang="en-US" sz="1300" dirty="0">
                <a:solidFill>
                  <a:srgbClr val="CFE3F5"/>
                </a:solidFill>
                <a:latin typeface="Nirmala UI" pitchFamily="34" charset="0"/>
                <a:ea typeface="Nirmala UI" pitchFamily="34" charset="-122"/>
                <a:cs typeface="Nirmala UI" pitchFamily="34" charset="-120"/>
              </a:rPr>
              <a:t>সাঁতার কাটার সময় হাত-পা দিয়ে পানিকে পেছনে ঠেলে দিলে পানির প্রতিক্রিয়া বলেই আমরা সামনে এগিয়ে যাই।</a:t>
            </a:r>
            <a:endParaRPr lang="en-US" sz="1300" dirty="0"/>
          </a:p>
        </p:txBody>
      </p:sp>
      <p:sp>
        <p:nvSpPr>
          <p:cNvPr id="13" name="Shape 8"/>
          <p:cNvSpPr/>
          <p:nvPr/>
        </p:nvSpPr>
        <p:spPr>
          <a:xfrm>
            <a:off x="7918704" y="1691640"/>
            <a:ext cx="3429000" cy="3931920"/>
          </a:xfrm>
          <a:prstGeom prst="roundRect">
            <a:avLst>
              <a:gd name="adj" fmla="val 2667"/>
            </a:avLst>
          </a:prstGeom>
          <a:solidFill>
            <a:srgbClr val="FFFFFF">
              <a:alpha val="10000"/>
            </a:srgbClr>
          </a:solidFill>
          <a:ln w="12700">
            <a:solidFill>
              <a:srgbClr val="FFFFFF">
                <a:alpha val="32000"/>
              </a:srgbClr>
            </a:solidFill>
            <a:prstDash val="solid"/>
          </a:ln>
        </p:spPr>
      </p:sp>
      <p:pic>
        <p:nvPicPr>
          <p:cNvPr id="14" name="Image 3" descr="/home/claude/day6_final_assets/hero_calculator.png">    </p:cNvPr>
          <p:cNvPicPr>
            <a:picLocks noChangeAspect="1"/>
          </p:cNvPicPr>
          <p:nvPr/>
        </p:nvPicPr>
        <p:blipFill>
          <a:blip r:embed="rId4"/>
          <a:stretch>
            <a:fillRect/>
          </a:stretch>
        </p:blipFill>
        <p:spPr>
          <a:xfrm>
            <a:off x="9038844" y="1920240"/>
            <a:ext cx="1188720" cy="1188720"/>
          </a:xfrm>
          <a:prstGeom prst="rect">
            <a:avLst/>
          </a:prstGeom>
        </p:spPr>
      </p:pic>
      <p:sp>
        <p:nvSpPr>
          <p:cNvPr id="15" name="Text 9"/>
          <p:cNvSpPr/>
          <p:nvPr/>
        </p:nvSpPr>
        <p:spPr>
          <a:xfrm>
            <a:off x="8193024" y="3291840"/>
            <a:ext cx="2880360" cy="2103120"/>
          </a:xfrm>
          <a:prstGeom prst="rect">
            <a:avLst/>
          </a:prstGeom>
          <a:noFill/>
          <a:ln/>
        </p:spPr>
        <p:txBody>
          <a:bodyPr wrap="square" lIns="0" tIns="0" rIns="0" bIns="0" rtlCol="0" anchor="t"/>
          <a:lstStyle/>
          <a:p>
            <a:pPr algn="ctr" indent="0" marL="0">
              <a:lnSpc>
                <a:spcPct val="130000"/>
              </a:lnSpc>
              <a:buNone/>
            </a:pPr>
            <a:r>
              <a:rPr lang="en-US" sz="1300" dirty="0">
                <a:solidFill>
                  <a:srgbClr val="CFE3F5"/>
                </a:solidFill>
                <a:latin typeface="Nirmala UI" pitchFamily="34" charset="0"/>
                <a:ea typeface="Nirmala UI" pitchFamily="34" charset="-122"/>
                <a:cs typeface="Nirmala UI" pitchFamily="34" charset="-120"/>
              </a:rPr>
              <a:t>নিজেকে যাচাই করো: ৫ kg ভরের একটি বস্তুর উপর ২০ N বল প্রয়োগ করলে ত্বরণ কত হবে? (উত্তর: ৪ m/s²)</a:t>
            </a:r>
            <a:endParaRPr lang="en-US" sz="1300" dirty="0"/>
          </a:p>
        </p:txBody>
      </p:sp>
      <p:sp>
        <p:nvSpPr>
          <p:cNvPr id="16" name="Text 10"/>
          <p:cNvSpPr/>
          <p:nvPr/>
        </p:nvSpPr>
        <p:spPr>
          <a:xfrm>
            <a:off x="457200" y="6510528"/>
            <a:ext cx="9875520" cy="292608"/>
          </a:xfrm>
          <a:prstGeom prst="rect">
            <a:avLst/>
          </a:prstGeom>
          <a:noFill/>
          <a:ln/>
        </p:spPr>
        <p:txBody>
          <a:bodyPr wrap="square" lIns="0" tIns="0" rIns="0" bIns="0" rtlCol="0" anchor="ctr"/>
          <a:lstStyle/>
          <a:p>
            <a:pPr indent="0" marL="0">
              <a:buNone/>
            </a:pPr>
            <a:r>
              <a:rPr lang="en-US" sz="1050" b="1" dirty="0">
                <a:solidFill>
                  <a:srgbClr val="CFE3F5"/>
                </a:solidFill>
                <a:latin typeface="Nirmala UI" pitchFamily="34" charset="0"/>
                <a:ea typeface="Nirmala UI" pitchFamily="34" charset="-122"/>
                <a:cs typeface="Nirmala UI" pitchFamily="34" charset="-120"/>
              </a:rPr>
              <a:t>মোঃ মিশন  ·  </a:t>
            </a:r>
            <a:pPr indent="0" marL="0">
              <a:buNone/>
            </a:pPr>
            <a:r>
              <a:rPr lang="en-US" sz="1050" dirty="0">
                <a:solidFill>
                  <a:srgbClr val="CFE3F5"/>
                </a:solidFill>
                <a:latin typeface="Nirmala UI" pitchFamily="34" charset="0"/>
                <a:ea typeface="Nirmala UI" pitchFamily="34" charset="-122"/>
                <a:cs typeface="Nirmala UI" pitchFamily="34" charset="-120"/>
              </a:rPr>
              <a:t>সহকারী শিক্ষক (গণিত ও পদার্থবিজ্ঞান)  ·  উইন আইডিয়াল স্কুল</a:t>
            </a:r>
            <a:endParaRPr lang="en-US" sz="1050" dirty="0"/>
          </a:p>
        </p:txBody>
      </p:sp>
      <p:pic>
        <p:nvPicPr>
          <p:cNvPr id="17" name="Image 4" descr="/home/claude/day6_final_assets/logo_transparent.png">    </p:cNvPr>
          <p:cNvPicPr>
            <a:picLocks noChangeAspect="1"/>
          </p:cNvPicPr>
          <p:nvPr/>
        </p:nvPicPr>
        <p:blipFill>
          <a:blip r:embed="rId5"/>
          <a:stretch>
            <a:fillRect/>
          </a:stretch>
        </p:blipFill>
        <p:spPr>
          <a:xfrm>
            <a:off x="11503152" y="6382512"/>
            <a:ext cx="457200" cy="4572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home/claude/day6_final_assets/bg_motion_day6.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10744200" y="365760"/>
            <a:ext cx="1051560" cy="402336"/>
          </a:xfrm>
          <a:prstGeom prst="roundRect">
            <a:avLst>
              <a:gd name="adj" fmla="val 50000"/>
            </a:avLst>
          </a:prstGeom>
          <a:solidFill>
            <a:srgbClr val="F5B041"/>
          </a:solidFill>
          <a:ln/>
        </p:spPr>
      </p:sp>
      <p:sp>
        <p:nvSpPr>
          <p:cNvPr id="4" name="Text 1"/>
          <p:cNvSpPr/>
          <p:nvPr/>
        </p:nvSpPr>
        <p:spPr>
          <a:xfrm>
            <a:off x="10744200" y="365760"/>
            <a:ext cx="1051560" cy="402336"/>
          </a:xfrm>
          <a:prstGeom prst="rect">
            <a:avLst/>
          </a:prstGeom>
          <a:noFill/>
          <a:ln/>
        </p:spPr>
        <p:txBody>
          <a:bodyPr wrap="square" lIns="0" tIns="0" rIns="0" bIns="0" rtlCol="0" anchor="ctr"/>
          <a:lstStyle/>
          <a:p>
            <a:pPr algn="ctr" indent="0" marL="0">
              <a:buNone/>
            </a:pPr>
            <a:r>
              <a:rPr lang="en-US" sz="1400" b="1" dirty="0">
                <a:solidFill>
                  <a:srgbClr val="04070F"/>
                </a:solidFill>
                <a:latin typeface="Nirmala UI" pitchFamily="34" charset="0"/>
                <a:ea typeface="Nirmala UI" pitchFamily="34" charset="-122"/>
                <a:cs typeface="Nirmala UI" pitchFamily="34" charset="-120"/>
              </a:rPr>
              <a:t>12/১২</a:t>
            </a:r>
            <a:endParaRPr lang="en-US" sz="1400" dirty="0"/>
          </a:p>
        </p:txBody>
      </p:sp>
      <p:sp>
        <p:nvSpPr>
          <p:cNvPr id="5" name="Text 2"/>
          <p:cNvSpPr/>
          <p:nvPr/>
        </p:nvSpPr>
        <p:spPr>
          <a:xfrm>
            <a:off x="548640" y="384048"/>
            <a:ext cx="8686800" cy="365760"/>
          </a:xfrm>
          <a:prstGeom prst="rect">
            <a:avLst/>
          </a:prstGeom>
          <a:noFill/>
          <a:ln/>
        </p:spPr>
        <p:txBody>
          <a:bodyPr wrap="square" lIns="0" tIns="0" rIns="0" bIns="0" rtlCol="0" anchor="ctr"/>
          <a:lstStyle/>
          <a:p>
            <a:pPr indent="0" marL="0">
              <a:buNone/>
            </a:pPr>
            <a:r>
              <a:rPr lang="en-US" sz="1500" b="1" spc="100" kern="0" dirty="0">
                <a:solidFill>
                  <a:srgbClr val="F5B041"/>
                </a:solidFill>
                <a:latin typeface="Nirmala UI" pitchFamily="34" charset="0"/>
                <a:ea typeface="Nirmala UI" pitchFamily="34" charset="-122"/>
                <a:cs typeface="Nirmala UI" pitchFamily="34" charset="-120"/>
              </a:rPr>
              <a:t>শেষ কথা</a:t>
            </a:r>
            <a:endParaRPr lang="en-US" sz="1500" dirty="0"/>
          </a:p>
        </p:txBody>
      </p:sp>
      <p:sp>
        <p:nvSpPr>
          <p:cNvPr id="6" name="Text 3"/>
          <p:cNvSpPr/>
          <p:nvPr/>
        </p:nvSpPr>
        <p:spPr>
          <a:xfrm>
            <a:off x="548640" y="768096"/>
            <a:ext cx="8229600" cy="640080"/>
          </a:xfrm>
          <a:prstGeom prst="rect">
            <a:avLst/>
          </a:prstGeom>
          <a:noFill/>
          <a:ln/>
        </p:spPr>
        <p:txBody>
          <a:bodyPr wrap="square" lIns="0" tIns="0" rIns="0" bIns="0" rtlCol="0" anchor="ctr"/>
          <a:lstStyle/>
          <a:p>
            <a:pPr indent="0" marL="0">
              <a:buNone/>
            </a:pPr>
            <a:r>
              <a:rPr lang="en-US" sz="3000" b="1" dirty="0">
                <a:solidFill>
                  <a:srgbClr val="FFFFFF"/>
                </a:solidFill>
                <a:latin typeface="Nirmala UI" pitchFamily="34" charset="0"/>
                <a:ea typeface="Nirmala UI" pitchFamily="34" charset="-122"/>
                <a:cs typeface="Nirmala UI" pitchFamily="34" charset="-120"/>
              </a:rPr>
              <a:t>আজকের সারসংক্ষেপ</a:t>
            </a:r>
            <a:endParaRPr lang="en-US" sz="3000" dirty="0"/>
          </a:p>
        </p:txBody>
      </p:sp>
      <p:sp>
        <p:nvSpPr>
          <p:cNvPr id="7" name="Shape 4"/>
          <p:cNvSpPr/>
          <p:nvPr/>
        </p:nvSpPr>
        <p:spPr>
          <a:xfrm>
            <a:off x="548640" y="1481328"/>
            <a:ext cx="310896" cy="310896"/>
          </a:xfrm>
          <a:prstGeom prst="ellipse">
            <a:avLst/>
          </a:prstGeom>
          <a:solidFill>
            <a:srgbClr val="E8930C"/>
          </a:solidFill>
          <a:ln/>
        </p:spPr>
      </p:sp>
      <p:sp>
        <p:nvSpPr>
          <p:cNvPr id="8" name="Text 5"/>
          <p:cNvSpPr/>
          <p:nvPr/>
        </p:nvSpPr>
        <p:spPr>
          <a:xfrm>
            <a:off x="548640" y="1481328"/>
            <a:ext cx="310896" cy="310896"/>
          </a:xfrm>
          <a:prstGeom prst="rect">
            <a:avLst/>
          </a:prstGeom>
          <a:noFill/>
          <a:ln/>
        </p:spPr>
        <p:txBody>
          <a:bodyPr wrap="square" lIns="0" tIns="0" rIns="0" bIns="0" rtlCol="0" anchor="ctr"/>
          <a:lstStyle/>
          <a:p>
            <a:pPr algn="ctr" indent="0" marL="0">
              <a:buNone/>
            </a:pPr>
            <a:r>
              <a:rPr lang="en-US" sz="1300" b="1" dirty="0">
                <a:solidFill>
                  <a:srgbClr val="0F1D3D"/>
                </a:solidFill>
                <a:latin typeface="Calibri" pitchFamily="34" charset="0"/>
                <a:ea typeface="Calibri" pitchFamily="34" charset="-122"/>
                <a:cs typeface="Calibri" pitchFamily="34" charset="-120"/>
              </a:rPr>
              <a:t>1</a:t>
            </a:r>
            <a:endParaRPr lang="en-US" sz="1300" dirty="0"/>
          </a:p>
        </p:txBody>
      </p:sp>
      <p:sp>
        <p:nvSpPr>
          <p:cNvPr id="9" name="Text 6"/>
          <p:cNvSpPr/>
          <p:nvPr/>
        </p:nvSpPr>
        <p:spPr>
          <a:xfrm>
            <a:off x="1051560" y="1463040"/>
            <a:ext cx="9418320" cy="640080"/>
          </a:xfrm>
          <a:prstGeom prst="rect">
            <a:avLst/>
          </a:prstGeom>
          <a:noFill/>
          <a:ln/>
        </p:spPr>
        <p:txBody>
          <a:bodyPr wrap="square" lIns="0" tIns="0" rIns="0" bIns="0" rtlCol="0" anchor="ctr"/>
          <a:lstStyle/>
          <a:p>
            <a:pPr indent="0" marL="0">
              <a:lnSpc>
                <a:spcPct val="120000"/>
              </a:lnSpc>
              <a:buNone/>
            </a:pPr>
            <a:r>
              <a:rPr lang="en-US" sz="1450" dirty="0">
                <a:solidFill>
                  <a:srgbClr val="FFFFFF"/>
                </a:solidFill>
                <a:latin typeface="Nirmala UI" pitchFamily="34" charset="0"/>
                <a:ea typeface="Nirmala UI" pitchFamily="34" charset="-122"/>
                <a:cs typeface="Nirmala UI" pitchFamily="34" charset="-120"/>
              </a:rPr>
              <a:t>বল একটি ভেক্টর রাশি যা গতি বা আকৃতির পরিবর্তন ঘটাতে পারে। একক নিউটন (N)।</a:t>
            </a:r>
            <a:endParaRPr lang="en-US" sz="1450" dirty="0"/>
          </a:p>
        </p:txBody>
      </p:sp>
      <p:sp>
        <p:nvSpPr>
          <p:cNvPr id="10" name="Shape 7"/>
          <p:cNvSpPr/>
          <p:nvPr/>
        </p:nvSpPr>
        <p:spPr>
          <a:xfrm>
            <a:off x="548640" y="2194560"/>
            <a:ext cx="310896" cy="310896"/>
          </a:xfrm>
          <a:prstGeom prst="ellipse">
            <a:avLst/>
          </a:prstGeom>
          <a:solidFill>
            <a:srgbClr val="E8930C"/>
          </a:solidFill>
          <a:ln/>
        </p:spPr>
      </p:sp>
      <p:sp>
        <p:nvSpPr>
          <p:cNvPr id="11" name="Text 8"/>
          <p:cNvSpPr/>
          <p:nvPr/>
        </p:nvSpPr>
        <p:spPr>
          <a:xfrm>
            <a:off x="548640" y="2194560"/>
            <a:ext cx="310896" cy="310896"/>
          </a:xfrm>
          <a:prstGeom prst="rect">
            <a:avLst/>
          </a:prstGeom>
          <a:noFill/>
          <a:ln/>
        </p:spPr>
        <p:txBody>
          <a:bodyPr wrap="square" lIns="0" tIns="0" rIns="0" bIns="0" rtlCol="0" anchor="ctr"/>
          <a:lstStyle/>
          <a:p>
            <a:pPr algn="ctr" indent="0" marL="0">
              <a:buNone/>
            </a:pPr>
            <a:r>
              <a:rPr lang="en-US" sz="1300" b="1" dirty="0">
                <a:solidFill>
                  <a:srgbClr val="0F1D3D"/>
                </a:solidFill>
                <a:latin typeface="Calibri" pitchFamily="34" charset="0"/>
                <a:ea typeface="Calibri" pitchFamily="34" charset="-122"/>
                <a:cs typeface="Calibri" pitchFamily="34" charset="-120"/>
              </a:rPr>
              <a:t>2</a:t>
            </a:r>
            <a:endParaRPr lang="en-US" sz="1300" dirty="0"/>
          </a:p>
        </p:txBody>
      </p:sp>
      <p:sp>
        <p:nvSpPr>
          <p:cNvPr id="12" name="Text 9"/>
          <p:cNvSpPr/>
          <p:nvPr/>
        </p:nvSpPr>
        <p:spPr>
          <a:xfrm>
            <a:off x="1051560" y="2176272"/>
            <a:ext cx="9418320" cy="640080"/>
          </a:xfrm>
          <a:prstGeom prst="rect">
            <a:avLst/>
          </a:prstGeom>
          <a:noFill/>
          <a:ln/>
        </p:spPr>
        <p:txBody>
          <a:bodyPr wrap="square" lIns="0" tIns="0" rIns="0" bIns="0" rtlCol="0" anchor="ctr"/>
          <a:lstStyle/>
          <a:p>
            <a:pPr indent="0" marL="0">
              <a:lnSpc>
                <a:spcPct val="120000"/>
              </a:lnSpc>
              <a:buNone/>
            </a:pPr>
            <a:r>
              <a:rPr lang="en-US" sz="1450" dirty="0">
                <a:solidFill>
                  <a:srgbClr val="FFFFFF"/>
                </a:solidFill>
                <a:latin typeface="Nirmala UI" pitchFamily="34" charset="0"/>
                <a:ea typeface="Nirmala UI" pitchFamily="34" charset="-122"/>
                <a:cs typeface="Nirmala UI" pitchFamily="34" charset="-120"/>
              </a:rPr>
              <a:t>১ম সূত্র (জড়তা): বাহ্যিক বল ছাড়া গতির অবস্থা পরিবর্তন হয় না।</a:t>
            </a:r>
            <a:endParaRPr lang="en-US" sz="1450" dirty="0"/>
          </a:p>
        </p:txBody>
      </p:sp>
      <p:sp>
        <p:nvSpPr>
          <p:cNvPr id="13" name="Shape 10"/>
          <p:cNvSpPr/>
          <p:nvPr/>
        </p:nvSpPr>
        <p:spPr>
          <a:xfrm>
            <a:off x="548640" y="2907792"/>
            <a:ext cx="310896" cy="310896"/>
          </a:xfrm>
          <a:prstGeom prst="ellipse">
            <a:avLst/>
          </a:prstGeom>
          <a:solidFill>
            <a:srgbClr val="E8930C"/>
          </a:solidFill>
          <a:ln/>
        </p:spPr>
      </p:sp>
      <p:sp>
        <p:nvSpPr>
          <p:cNvPr id="14" name="Text 11"/>
          <p:cNvSpPr/>
          <p:nvPr/>
        </p:nvSpPr>
        <p:spPr>
          <a:xfrm>
            <a:off x="548640" y="2907792"/>
            <a:ext cx="310896" cy="310896"/>
          </a:xfrm>
          <a:prstGeom prst="rect">
            <a:avLst/>
          </a:prstGeom>
          <a:noFill/>
          <a:ln/>
        </p:spPr>
        <p:txBody>
          <a:bodyPr wrap="square" lIns="0" tIns="0" rIns="0" bIns="0" rtlCol="0" anchor="ctr"/>
          <a:lstStyle/>
          <a:p>
            <a:pPr algn="ctr" indent="0" marL="0">
              <a:buNone/>
            </a:pPr>
            <a:r>
              <a:rPr lang="en-US" sz="1300" b="1" dirty="0">
                <a:solidFill>
                  <a:srgbClr val="0F1D3D"/>
                </a:solidFill>
                <a:latin typeface="Calibri" pitchFamily="34" charset="0"/>
                <a:ea typeface="Calibri" pitchFamily="34" charset="-122"/>
                <a:cs typeface="Calibri" pitchFamily="34" charset="-120"/>
              </a:rPr>
              <a:t>3</a:t>
            </a:r>
            <a:endParaRPr lang="en-US" sz="1300" dirty="0"/>
          </a:p>
        </p:txBody>
      </p:sp>
      <p:sp>
        <p:nvSpPr>
          <p:cNvPr id="15" name="Text 12"/>
          <p:cNvSpPr/>
          <p:nvPr/>
        </p:nvSpPr>
        <p:spPr>
          <a:xfrm>
            <a:off x="1051560" y="2889504"/>
            <a:ext cx="9418320" cy="640080"/>
          </a:xfrm>
          <a:prstGeom prst="rect">
            <a:avLst/>
          </a:prstGeom>
          <a:noFill/>
          <a:ln/>
        </p:spPr>
        <p:txBody>
          <a:bodyPr wrap="square" lIns="0" tIns="0" rIns="0" bIns="0" rtlCol="0" anchor="ctr"/>
          <a:lstStyle/>
          <a:p>
            <a:pPr indent="0" marL="0">
              <a:lnSpc>
                <a:spcPct val="120000"/>
              </a:lnSpc>
              <a:buNone/>
            </a:pPr>
            <a:r>
              <a:rPr lang="en-US" sz="1450" dirty="0">
                <a:solidFill>
                  <a:srgbClr val="FFFFFF"/>
                </a:solidFill>
                <a:latin typeface="Nirmala UI" pitchFamily="34" charset="0"/>
                <a:ea typeface="Nirmala UI" pitchFamily="34" charset="-122"/>
                <a:cs typeface="Nirmala UI" pitchFamily="34" charset="-120"/>
              </a:rPr>
              <a:t>২য় সূত্র: F = ma — বল, ভর ও ত্বরণের সম্পর্ক।</a:t>
            </a:r>
            <a:endParaRPr lang="en-US" sz="1450" dirty="0"/>
          </a:p>
        </p:txBody>
      </p:sp>
      <p:sp>
        <p:nvSpPr>
          <p:cNvPr id="16" name="Shape 13"/>
          <p:cNvSpPr/>
          <p:nvPr/>
        </p:nvSpPr>
        <p:spPr>
          <a:xfrm>
            <a:off x="548640" y="3621024"/>
            <a:ext cx="310896" cy="310896"/>
          </a:xfrm>
          <a:prstGeom prst="ellipse">
            <a:avLst/>
          </a:prstGeom>
          <a:solidFill>
            <a:srgbClr val="E8930C"/>
          </a:solidFill>
          <a:ln/>
        </p:spPr>
      </p:sp>
      <p:sp>
        <p:nvSpPr>
          <p:cNvPr id="17" name="Text 14"/>
          <p:cNvSpPr/>
          <p:nvPr/>
        </p:nvSpPr>
        <p:spPr>
          <a:xfrm>
            <a:off x="548640" y="3621024"/>
            <a:ext cx="310896" cy="310896"/>
          </a:xfrm>
          <a:prstGeom prst="rect">
            <a:avLst/>
          </a:prstGeom>
          <a:noFill/>
          <a:ln/>
        </p:spPr>
        <p:txBody>
          <a:bodyPr wrap="square" lIns="0" tIns="0" rIns="0" bIns="0" rtlCol="0" anchor="ctr"/>
          <a:lstStyle/>
          <a:p>
            <a:pPr algn="ctr" indent="0" marL="0">
              <a:buNone/>
            </a:pPr>
            <a:r>
              <a:rPr lang="en-US" sz="1300" b="1" dirty="0">
                <a:solidFill>
                  <a:srgbClr val="0F1D3D"/>
                </a:solidFill>
                <a:latin typeface="Calibri" pitchFamily="34" charset="0"/>
                <a:ea typeface="Calibri" pitchFamily="34" charset="-122"/>
                <a:cs typeface="Calibri" pitchFamily="34" charset="-120"/>
              </a:rPr>
              <a:t>4</a:t>
            </a:r>
            <a:endParaRPr lang="en-US" sz="1300" dirty="0"/>
          </a:p>
        </p:txBody>
      </p:sp>
      <p:sp>
        <p:nvSpPr>
          <p:cNvPr id="18" name="Text 15"/>
          <p:cNvSpPr/>
          <p:nvPr/>
        </p:nvSpPr>
        <p:spPr>
          <a:xfrm>
            <a:off x="1051560" y="3602736"/>
            <a:ext cx="9418320" cy="640080"/>
          </a:xfrm>
          <a:prstGeom prst="rect">
            <a:avLst/>
          </a:prstGeom>
          <a:noFill/>
          <a:ln/>
        </p:spPr>
        <p:txBody>
          <a:bodyPr wrap="square" lIns="0" tIns="0" rIns="0" bIns="0" rtlCol="0" anchor="ctr"/>
          <a:lstStyle/>
          <a:p>
            <a:pPr indent="0" marL="0">
              <a:lnSpc>
                <a:spcPct val="120000"/>
              </a:lnSpc>
              <a:buNone/>
            </a:pPr>
            <a:r>
              <a:rPr lang="en-US" sz="1450" dirty="0">
                <a:solidFill>
                  <a:srgbClr val="FFFFFF"/>
                </a:solidFill>
                <a:latin typeface="Nirmala UI" pitchFamily="34" charset="0"/>
                <a:ea typeface="Nirmala UI" pitchFamily="34" charset="-122"/>
                <a:cs typeface="Nirmala UI" pitchFamily="34" charset="-120"/>
              </a:rPr>
              <a:t>৩য় সূত্র: প্রতিটি ক্রিয়ার সমান ও বিপরীত প্রতিক্রিয়া আছে, দুটি ভিন্ন বস্তুর উপর।</a:t>
            </a:r>
            <a:endParaRPr lang="en-US" sz="1450" dirty="0"/>
          </a:p>
        </p:txBody>
      </p:sp>
      <p:sp>
        <p:nvSpPr>
          <p:cNvPr id="19" name="Shape 16"/>
          <p:cNvSpPr/>
          <p:nvPr/>
        </p:nvSpPr>
        <p:spPr>
          <a:xfrm>
            <a:off x="548640" y="4334256"/>
            <a:ext cx="310896" cy="310896"/>
          </a:xfrm>
          <a:prstGeom prst="ellipse">
            <a:avLst/>
          </a:prstGeom>
          <a:solidFill>
            <a:srgbClr val="E8930C"/>
          </a:solidFill>
          <a:ln/>
        </p:spPr>
      </p:sp>
      <p:sp>
        <p:nvSpPr>
          <p:cNvPr id="20" name="Text 17"/>
          <p:cNvSpPr/>
          <p:nvPr/>
        </p:nvSpPr>
        <p:spPr>
          <a:xfrm>
            <a:off x="548640" y="4334256"/>
            <a:ext cx="310896" cy="310896"/>
          </a:xfrm>
          <a:prstGeom prst="rect">
            <a:avLst/>
          </a:prstGeom>
          <a:noFill/>
          <a:ln/>
        </p:spPr>
        <p:txBody>
          <a:bodyPr wrap="square" lIns="0" tIns="0" rIns="0" bIns="0" rtlCol="0" anchor="ctr"/>
          <a:lstStyle/>
          <a:p>
            <a:pPr algn="ctr" indent="0" marL="0">
              <a:buNone/>
            </a:pPr>
            <a:r>
              <a:rPr lang="en-US" sz="1300" b="1" dirty="0">
                <a:solidFill>
                  <a:srgbClr val="0F1D3D"/>
                </a:solidFill>
                <a:latin typeface="Calibri" pitchFamily="34" charset="0"/>
                <a:ea typeface="Calibri" pitchFamily="34" charset="-122"/>
                <a:cs typeface="Calibri" pitchFamily="34" charset="-120"/>
              </a:rPr>
              <a:t>5</a:t>
            </a:r>
            <a:endParaRPr lang="en-US" sz="1300" dirty="0"/>
          </a:p>
        </p:txBody>
      </p:sp>
      <p:sp>
        <p:nvSpPr>
          <p:cNvPr id="21" name="Text 18"/>
          <p:cNvSpPr/>
          <p:nvPr/>
        </p:nvSpPr>
        <p:spPr>
          <a:xfrm>
            <a:off x="1051560" y="4315968"/>
            <a:ext cx="9418320" cy="640080"/>
          </a:xfrm>
          <a:prstGeom prst="rect">
            <a:avLst/>
          </a:prstGeom>
          <a:noFill/>
          <a:ln/>
        </p:spPr>
        <p:txBody>
          <a:bodyPr wrap="square" lIns="0" tIns="0" rIns="0" bIns="0" rtlCol="0" anchor="ctr"/>
          <a:lstStyle/>
          <a:p>
            <a:pPr indent="0" marL="0">
              <a:lnSpc>
                <a:spcPct val="120000"/>
              </a:lnSpc>
              <a:buNone/>
            </a:pPr>
            <a:r>
              <a:rPr lang="en-US" sz="1450" dirty="0">
                <a:solidFill>
                  <a:srgbClr val="FFFFFF"/>
                </a:solidFill>
                <a:latin typeface="Nirmala UI" pitchFamily="34" charset="0"/>
                <a:ea typeface="Nirmala UI" pitchFamily="34" charset="-122"/>
                <a:cs typeface="Nirmala UI" pitchFamily="34" charset="-120"/>
              </a:rPr>
              <a:t>আগামীকাল · দিন ৭: ঘর্ষণ বল ও ভরবেগ (Friction and Momentum) নিয়ে আলোচনা।</a:t>
            </a:r>
            <a:endParaRPr lang="en-US" sz="1450" dirty="0"/>
          </a:p>
        </p:txBody>
      </p:sp>
      <p:pic>
        <p:nvPicPr>
          <p:cNvPr id="22" name="Image 1" descr="/home/claude/day6_final_assets/teacher_circle.png">    </p:cNvPr>
          <p:cNvPicPr>
            <a:picLocks noChangeAspect="1"/>
          </p:cNvPicPr>
          <p:nvPr/>
        </p:nvPicPr>
        <p:blipFill>
          <a:blip r:embed="rId2"/>
          <a:stretch>
            <a:fillRect/>
          </a:stretch>
        </p:blipFill>
        <p:spPr>
          <a:xfrm>
            <a:off x="566928" y="5989320"/>
            <a:ext cx="640080" cy="640080"/>
          </a:xfrm>
          <a:prstGeom prst="rect">
            <a:avLst/>
          </a:prstGeom>
        </p:spPr>
      </p:pic>
      <p:sp>
        <p:nvSpPr>
          <p:cNvPr id="23" name="Text 19"/>
          <p:cNvSpPr/>
          <p:nvPr/>
        </p:nvSpPr>
        <p:spPr>
          <a:xfrm>
            <a:off x="1371600" y="5989320"/>
            <a:ext cx="8686800" cy="640080"/>
          </a:xfrm>
          <a:prstGeom prst="rect">
            <a:avLst/>
          </a:prstGeom>
          <a:noFill/>
          <a:ln/>
        </p:spPr>
        <p:txBody>
          <a:bodyPr wrap="square" lIns="0" tIns="0" rIns="0" bIns="0" rtlCol="0" anchor="ctr"/>
          <a:lstStyle/>
          <a:p>
            <a:pPr indent="0" marL="0">
              <a:lnSpc>
                <a:spcPct val="120000"/>
              </a:lnSpc>
              <a:buNone/>
            </a:pPr>
            <a:r>
              <a:rPr lang="en-US" sz="1400" b="1" dirty="0">
                <a:solidFill>
                  <a:srgbClr val="FFFFFF"/>
                </a:solidFill>
                <a:latin typeface="Nirmala UI" pitchFamily="34" charset="0"/>
                <a:ea typeface="Nirmala UI" pitchFamily="34" charset="-122"/>
                <a:cs typeface="Nirmala UI" pitchFamily="34" charset="-120"/>
              </a:rPr>
              <a:t>মোঃ মিশন
</a:t>
            </a:r>
            <a:pPr indent="0" marL="0">
              <a:lnSpc>
                <a:spcPct val="120000"/>
              </a:lnSpc>
              <a:buNone/>
            </a:pPr>
            <a:r>
              <a:rPr lang="en-US" sz="1050" dirty="0">
                <a:solidFill>
                  <a:srgbClr val="CFE3F5"/>
                </a:solidFill>
                <a:latin typeface="Nirmala UI" pitchFamily="34" charset="0"/>
                <a:ea typeface="Nirmala UI" pitchFamily="34" charset="-122"/>
                <a:cs typeface="Nirmala UI" pitchFamily="34" charset="-120"/>
              </a:rPr>
              <a:t>বিএসসি অনার্স, এমএসসি (গণিত) | সহকারী শিক্ষক (গণিত ও পদার্থবিজ্ঞান) | উইন আইডিয়াল স্কুল</a:t>
            </a:r>
            <a:endParaRPr lang="en-US" sz="1400" dirty="0"/>
          </a:p>
        </p:txBody>
      </p:sp>
      <p:pic>
        <p:nvPicPr>
          <p:cNvPr id="24" name="Image 2" descr="/home/claude/day6_final_assets/logo_transparent.png">    </p:cNvPr>
          <p:cNvPicPr>
            <a:picLocks noChangeAspect="1"/>
          </p:cNvPicPr>
          <p:nvPr/>
        </p:nvPicPr>
        <p:blipFill>
          <a:blip r:embed="rId3"/>
          <a:stretch>
            <a:fillRect/>
          </a:stretch>
        </p:blipFill>
        <p:spPr>
          <a:xfrm>
            <a:off x="11155680" y="6035040"/>
            <a:ext cx="548640" cy="5486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2026-08-30T06:32:59Z</dcterms:created>
  <dcterms:modified xsi:type="dcterms:W3CDTF">2026-08-30T06:32:59Z</dcterms:modified>
</cp:coreProperties>
</file>