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8" Type="http://schemas.openxmlformats.org/officeDocument/2006/relationships/image" Target="../media/image11.png"/><Relationship Id="rId9" Type="http://schemas.openxmlformats.org/officeDocument/2006/relationships/image" Target="../media/image12.png"/><Relationship Id="rId10" Type="http://schemas.openxmlformats.org/officeDocument/2006/relationships/image" Target="../media/image13.png"/><Relationship Id="rId11" Type="http://schemas.openxmlformats.org/officeDocument/2006/relationships/image" Target="../media/image14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4.png"/><Relationship Id="rId4" Type="http://schemas.openxmlformats.org/officeDocument/2006/relationships/image" Target="../media/image15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16.png"/><Relationship Id="rId4" Type="http://schemas.openxmlformats.org/officeDocument/2006/relationships/image" Target="../media/image17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18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openxmlformats.org/officeDocument/2006/relationships/image" Target="../media/image21.png"/><Relationship Id="rId6" Type="http://schemas.openxmlformats.org/officeDocument/2006/relationships/image" Target="../media/image22.png"/><Relationship Id="rId7" Type="http://schemas.openxmlformats.org/officeDocument/2006/relationships/image" Target="../media/image23.png"/><Relationship Id="rId8" Type="http://schemas.openxmlformats.org/officeDocument/2006/relationships/image" Target="../media/image24.png"/><Relationship Id="rId9" Type="http://schemas.openxmlformats.org/officeDocument/2006/relationships/image" Target="../media/image25.png"/><Relationship Id="rId10" Type="http://schemas.openxmlformats.org/officeDocument/2006/relationships/image" Target="../media/image26.png"/><Relationship Id="rId11" Type="http://schemas.openxmlformats.org/officeDocument/2006/relationships/image" Target="../media/image27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4.png"/><Relationship Id="rId4" Type="http://schemas.openxmlformats.org/officeDocument/2006/relationships/image" Target="../media/image28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9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30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4.png"/><Relationship Id="rId4" Type="http://schemas.openxmlformats.org/officeDocument/2006/relationships/image" Target="../media/image31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32.png"/><Relationship Id="rId4" Type="http://schemas.openxmlformats.org/officeDocument/2006/relationships/image" Target="../media/image33.png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34.png"/><Relationship Id="rId4" Type="http://schemas.openxmlformats.org/officeDocument/2006/relationships/image" Target="../media/image35.png"/><Relationship Id="rId5" Type="http://schemas.openxmlformats.org/officeDocument/2006/relationships/image" Target="../media/image36.png"/><Relationship Id="rId6" Type="http://schemas.openxmlformats.org/officeDocument/2006/relationships/image" Target="../media/image37.png"/><Relationship Id="rId7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3812" y="3930104"/>
            <a:ext cx="4524375" cy="217720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65408" y="750689"/>
            <a:ext cx="9461182" cy="8572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6750"/>
              </a:lnSpc>
            </a:pPr>
            <a:r>
              <a:rPr b="1" sz="5625" i="0" u="none">
                <a:solidFill>
                  <a:srgbClr val="1E3A8A"/>
                </a:solidFill>
                <a:latin typeface="Tiro Bangla"/>
              </a:rPr>
              <a:t>ডিজিটাল প্রযুক্তি</a:t>
            </a:r>
          </a:p>
        </p:txBody>
      </p:sp>
      <p:sp>
        <p:nvSpPr>
          <p:cNvPr id="5" name="Rectangle 4"/>
          <p:cNvSpPr/>
          <p:nvPr/>
        </p:nvSpPr>
        <p:spPr>
          <a:xfrm>
            <a:off x="5238750" y="1893689"/>
            <a:ext cx="1714500" cy="57150"/>
          </a:xfrm>
          <a:prstGeom prst="rect">
            <a:avLst/>
          </a:prstGeom>
          <a:solidFill>
            <a:srgbClr val="F59E0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590675" y="2236589"/>
            <a:ext cx="9010650" cy="4266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b="0" sz="2100" i="0" u="none">
                <a:solidFill>
                  <a:srgbClr val="475569"/>
                </a:solidFill>
                <a:latin typeface="Hind Siliguri SemiBold"/>
              </a:rPr>
              <a:t>নবম শ্রেণি | নতুন শিক্ষাক্রম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65408" y="2853779"/>
            <a:ext cx="9461182" cy="5048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3000" i="0" u="none">
                <a:solidFill>
                  <a:srgbClr val="0284C7"/>
                </a:solidFill>
                <a:latin typeface="Tiro Bangla"/>
              </a:rPr>
              <a:t>অধ্যায় ২: সাইবার ঝুঁকি সম্পর্কে জানি, তথ্য নিরাপত্তা নিশ্চিত করি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62462" y="4168229"/>
            <a:ext cx="3324225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400"/>
              </a:lnSpc>
            </a:pPr>
            <a:r>
              <a:rPr b="1" sz="1500" i="0" u="none">
                <a:solidFill>
                  <a:srgbClr val="0284C7"/>
                </a:solidFill>
                <a:latin typeface="Hind Siliguri"/>
              </a:rPr>
              <a:t>উপস্থাপনায়: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79356" y="4520654"/>
            <a:ext cx="3490436" cy="5524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2700" i="0" u="none">
                <a:solidFill>
                  <a:srgbClr val="0F172A"/>
                </a:solidFill>
                <a:latin typeface="Hind Siliguri"/>
              </a:rPr>
              <a:t>মোঃ সাগর হাওলাদার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62462" y="5120729"/>
            <a:ext cx="3324225" cy="335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b="0" sz="1650" i="0" u="none">
                <a:solidFill>
                  <a:srgbClr val="475569"/>
                </a:solidFill>
                <a:latin typeface="Hind Siliguri SemiBold"/>
              </a:rPr>
              <a:t>সহকারী শিক্ষক (ইংরেজি)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62462" y="5503515"/>
            <a:ext cx="3324225" cy="36567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879"/>
              </a:lnSpc>
            </a:pPr>
            <a:r>
              <a:rPr b="1" sz="1800" i="0" u="none">
                <a:solidFill>
                  <a:srgbClr val="1E3A8A"/>
                </a:solidFill>
                <a:latin typeface="Hind Siliguri"/>
              </a:rPr>
              <a:t>মাধবপাশা চন্দ্রদ্বীপ হাই স্কুল এন্ড কলেজ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780710" y="2149822"/>
            <a:ext cx="4630578" cy="8858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5250" i="0" u="none">
                <a:solidFill>
                  <a:srgbClr val="FFFFFF"/>
                </a:solidFill>
                <a:latin typeface="Tiro Bangla"/>
              </a:rPr>
              <a:t>শিখন অভিজ্ঞতা ২</a:t>
            </a:r>
          </a:p>
        </p:txBody>
      </p:sp>
      <p:sp>
        <p:nvSpPr>
          <p:cNvPr id="5" name="Rectangle 4"/>
          <p:cNvSpPr/>
          <p:nvPr/>
        </p:nvSpPr>
        <p:spPr>
          <a:xfrm>
            <a:off x="5524500" y="3511897"/>
            <a:ext cx="1143000" cy="57150"/>
          </a:xfrm>
          <a:prstGeom prst="rect">
            <a:avLst/>
          </a:prstGeom>
          <a:solidFill>
            <a:srgbClr val="0EA5E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286000" y="3854797"/>
            <a:ext cx="7620000" cy="8533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b="0" sz="2100" i="0" u="none">
                <a:solidFill>
                  <a:srgbClr val="CBD5E1"/>
                </a:solidFill>
                <a:latin typeface="Hind Siliguri"/>
              </a:rPr>
              <a:t>এই অধ্যায়ে আমরা ডিজিটাল মাধ্যমে সাইবার অপরাধ, নিরাপত্তা ঝুঁকি এবং তা মোকাবিলার বিভিন্ন কৌশল সম্পর্কে বিস্তারিত জানব।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4125" y="2057400"/>
            <a:ext cx="5286375" cy="3810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57250" y="2057400"/>
            <a:ext cx="5000625" cy="67032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b="0" sz="1650" i="0" u="none">
                <a:solidFill>
                  <a:srgbClr val="334155"/>
                </a:solidFill>
                <a:latin typeface="Hind Siliguri"/>
              </a:rPr>
              <a:t>বর্তমান বিশ্ব তথ্যপ্রযুক্তিনির্ভর। আমাদের জীবনের একটি বড় অংশ কাটে অনলাইনে বা সাইবার জগতে।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57250" y="2870596"/>
            <a:ext cx="5000625" cy="67032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b="0" sz="1650" i="0" u="none">
                <a:solidFill>
                  <a:srgbClr val="334155"/>
                </a:solidFill>
                <a:latin typeface="Hind Siliguri"/>
              </a:rPr>
              <a:t>ইন্টারনেটের সুবিধার পাশাপাশি এখানে ছড়িয়ে আছে অসংখ্য ঝুঁকি ও বিপদ।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7250" y="3683793"/>
            <a:ext cx="5000625" cy="67032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b="0" sz="1650" i="0" u="none">
                <a:solidFill>
                  <a:srgbClr val="334155"/>
                </a:solidFill>
                <a:latin typeface="Hind Siliguri"/>
              </a:rPr>
              <a:t>আমাদের ব্যক্তিগত তথ্য চুরি হওয়া থেকে শুরু করে আর্থিক প্রতারণার শিকার হওয়ার সম্ভাবনা সবসময় থাকে।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7250" y="4496990"/>
            <a:ext cx="5000625" cy="67032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b="0" sz="1650" i="0" u="none">
                <a:solidFill>
                  <a:srgbClr val="334155"/>
                </a:solidFill>
                <a:latin typeface="Hind Siliguri"/>
              </a:rPr>
              <a:t>তাই ডিজিটাল স্পেসে নিরাপদ থাকতে সাইবার ঝুঁকি সম্পর্কে জানা অত্যন্ত জরুরি।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4125" y="2057400"/>
            <a:ext cx="5286375" cy="3810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71500" y="2038350"/>
            <a:ext cx="11430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0EA5E9"/>
                </a:solidFill>
                <a:latin typeface="Hind Siliguri"/>
              </a:rPr>
              <a:t>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71500" y="2851546"/>
            <a:ext cx="11430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0EA5E9"/>
                </a:solidFill>
                <a:latin typeface="Hind Siliguri"/>
              </a:rPr>
              <a:t>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71500" y="3664743"/>
            <a:ext cx="11430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0EA5E9"/>
                </a:solidFill>
                <a:latin typeface="Hind Siliguri"/>
              </a:rPr>
              <a:t>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1500" y="4477940"/>
            <a:ext cx="11430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0EA5E9"/>
                </a:solidFill>
                <a:latin typeface="Hind Siliguri"/>
              </a:rPr>
              <a:t>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1500" y="571500"/>
            <a:ext cx="11601450" cy="590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3300" i="0" u="none">
                <a:solidFill>
                  <a:srgbClr val="1E3A8A"/>
                </a:solidFill>
                <a:latin typeface="Tiro Bangla"/>
              </a:rPr>
              <a:t>সাইবার জগত ও এর ঝুঁকি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71500" y="122872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101453"/>
            <a:ext cx="3429000" cy="3721893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1500" y="2101453"/>
            <a:ext cx="3429000" cy="3721893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1500" y="2101453"/>
            <a:ext cx="3429000" cy="3721893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47184" y="2286537"/>
            <a:ext cx="1077630" cy="107763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70885" y="3444478"/>
            <a:ext cx="1830228" cy="4095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2400" i="0" u="none">
                <a:solidFill>
                  <a:srgbClr val="0F172A"/>
                </a:solidFill>
                <a:latin typeface="Tiro Bangla"/>
              </a:rPr>
              <a:t>সাইবার অপরাধ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9150" y="3996928"/>
            <a:ext cx="2933700" cy="100548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b="0" sz="1650" i="0" u="none">
                <a:solidFill>
                  <a:srgbClr val="334155"/>
                </a:solidFill>
                <a:latin typeface="Hind Siliguri"/>
              </a:rPr>
              <a:t>ডিজিটাল মাধ্যমে সাইবার অপরাধ কী, কীভাবে ঘটে এবং সাধারণ মানুষের জীবনে এর প্রভাব সম্পর্কে ধারণা লাভ।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7184" y="2286537"/>
            <a:ext cx="1077630" cy="107763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105876" y="3444478"/>
            <a:ext cx="1980247" cy="4095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2400" i="0" u="none">
                <a:solidFill>
                  <a:srgbClr val="0F172A"/>
                </a:solidFill>
                <a:latin typeface="Tiro Bangla"/>
              </a:rPr>
              <a:t>নিরাপত্তা কৌশল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29150" y="3996928"/>
            <a:ext cx="2933700" cy="100548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b="0" sz="1650" i="0" u="none">
                <a:solidFill>
                  <a:srgbClr val="334155"/>
                </a:solidFill>
                <a:latin typeface="Hind Siliguri"/>
              </a:rPr>
              <a:t>ইন্টারনেট ব্যবহারের সময় নিজের ব্যক্তিগত তথ্য নিরাপদ রাখার বিভিন্ন কৌশল ও চর্চা আয়ত্ত করা।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67184" y="2286537"/>
            <a:ext cx="1077631" cy="107763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975883" y="3444478"/>
            <a:ext cx="1860232" cy="4095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2400" i="0" u="none">
                <a:solidFill>
                  <a:srgbClr val="0F172A"/>
                </a:solidFill>
                <a:latin typeface="Tiro Bangla"/>
              </a:rPr>
              <a:t>সচেতনতা তৈরি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439150" y="3996928"/>
            <a:ext cx="2933700" cy="1340643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b="0" sz="1650" i="0" u="none">
                <a:solidFill>
                  <a:srgbClr val="334155"/>
                </a:solidFill>
                <a:latin typeface="Hind Siliguri"/>
              </a:rPr>
              <a:t>ব্যবহারিক কাজের মাধ্যমে ভিডিও এডিটিং শেখা এবং সাইবার নিরাপত্তা বিষয়ে সচেতনতামূলক ইনফোগ্রাফিক্স তৈরি।</a:t>
            </a: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33600" y="2653903"/>
            <a:ext cx="304800" cy="342900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24550" y="2653903"/>
            <a:ext cx="342900" cy="342900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691687" y="2653903"/>
            <a:ext cx="428625" cy="3429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71500" y="571500"/>
            <a:ext cx="11601450" cy="590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3300" i="0" u="none">
                <a:solidFill>
                  <a:srgbClr val="1E3A8A"/>
                </a:solidFill>
                <a:latin typeface="Tiro Bangla"/>
              </a:rPr>
              <a:t>এই অধ্যায়ে আমরা যা শিখব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71500" y="122872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450794" y="2363092"/>
            <a:ext cx="3290411" cy="8858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5250" i="0" u="none">
                <a:solidFill>
                  <a:srgbClr val="FFFFFF"/>
                </a:solidFill>
                <a:latin typeface="Tiro Bangla"/>
              </a:rPr>
              <a:t>সেশন ১ ও ২</a:t>
            </a:r>
          </a:p>
        </p:txBody>
      </p:sp>
      <p:sp>
        <p:nvSpPr>
          <p:cNvPr id="5" name="Rectangle 4"/>
          <p:cNvSpPr/>
          <p:nvPr/>
        </p:nvSpPr>
        <p:spPr>
          <a:xfrm>
            <a:off x="5524500" y="3725167"/>
            <a:ext cx="1143000" cy="57150"/>
          </a:xfrm>
          <a:prstGeom prst="rect">
            <a:avLst/>
          </a:prstGeom>
          <a:solidFill>
            <a:srgbClr val="0EA5E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914650" y="4068067"/>
            <a:ext cx="6362700" cy="4266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b="0" sz="2100" i="0" u="none">
                <a:solidFill>
                  <a:srgbClr val="CBD5E1"/>
                </a:solidFill>
                <a:latin typeface="Hind Siliguri"/>
              </a:rPr>
              <a:t>ডিজিটাল মাধ্যমে তথ্য নিরাপত্তা ঝুঁকি ও সাইবার অপরাধ অনুসন্ধান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4125" y="2057400"/>
            <a:ext cx="5286375" cy="3810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57250" y="2057400"/>
            <a:ext cx="5000625" cy="67032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b="0" sz="1650" i="0" u="none">
                <a:solidFill>
                  <a:srgbClr val="334155"/>
                </a:solidFill>
                <a:latin typeface="Hind Siliguri"/>
              </a:rPr>
              <a:t>ইন্টারনেট, কম্পিউটার বা ডিজিটাল ডিভাইস ব্যবহার করে যে কোনো ধরনের অপরাধমূলক কাজ করাকেই সাইবার অপরাধ বলে।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57250" y="2870596"/>
            <a:ext cx="5000625" cy="67032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b="0" sz="1650" i="0" u="none">
                <a:solidFill>
                  <a:srgbClr val="334155"/>
                </a:solidFill>
                <a:latin typeface="Hind Siliguri"/>
              </a:rPr>
              <a:t>অন্যের অনুমতি ছাড়া তার ডিভাইসে প্রবেশ করা (Hacking) বা ডেটা চুরি করা এর অন্তর্ভুক্ত।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7250" y="3683793"/>
            <a:ext cx="5000625" cy="67032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b="0" sz="1650" i="0" u="none">
                <a:solidFill>
                  <a:srgbClr val="334155"/>
                </a:solidFill>
                <a:latin typeface="Hind Siliguri"/>
              </a:rPr>
              <a:t>সামাজিক যোগাযোগ মাধ্যমে কাউকে ব্ল্যাকমেইল করা বা সম্মানহানি করাও শাস্তিযোগ্য সাইবার অপরাধ।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7250" y="4496990"/>
            <a:ext cx="5000625" cy="67032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b="0" sz="1650" i="0" u="none">
                <a:solidFill>
                  <a:srgbClr val="334155"/>
                </a:solidFill>
                <a:latin typeface="Hind Siliguri"/>
              </a:rPr>
              <a:t>তথ্য ও যোগাযোগ প্রযুক্তি আইনের মাধ্যমে এই অপরাধগুলোর বিচার করা হয়।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4125" y="2057400"/>
            <a:ext cx="5286375" cy="3810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71500" y="2038350"/>
            <a:ext cx="11430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0EA5E9"/>
                </a:solidFill>
                <a:latin typeface="Hind Siliguri"/>
              </a:rPr>
              <a:t>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71500" y="2851546"/>
            <a:ext cx="11430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0EA5E9"/>
                </a:solidFill>
                <a:latin typeface="Hind Siliguri"/>
              </a:rPr>
              <a:t>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71500" y="3664743"/>
            <a:ext cx="11430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0EA5E9"/>
                </a:solidFill>
                <a:latin typeface="Hind Siliguri"/>
              </a:rPr>
              <a:t>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1500" y="4477940"/>
            <a:ext cx="11430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0EA5E9"/>
                </a:solidFill>
                <a:latin typeface="Hind Siliguri"/>
              </a:rPr>
              <a:t>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1500" y="571500"/>
            <a:ext cx="11601450" cy="590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3300" i="0" u="none">
                <a:solidFill>
                  <a:srgbClr val="1E3A8A"/>
                </a:solidFill>
                <a:latin typeface="Tiro Bangla"/>
              </a:rPr>
              <a:t>সাইবার অপরাধ (Cyber Crime) কী?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71500" y="122872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530078"/>
            <a:ext cx="5286375" cy="2864643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4125" y="2530078"/>
            <a:ext cx="5286375" cy="28646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49391" y="2920603"/>
            <a:ext cx="4730591" cy="4095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2400" i="0" u="none">
                <a:solidFill>
                  <a:srgbClr val="0369A1"/>
                </a:solidFill>
                <a:latin typeface="Tiro Bangla"/>
              </a:rPr>
              <a:t>আইডেন্টিটি থেফট (Identity Theft)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62025" y="3520678"/>
            <a:ext cx="4505325" cy="1340643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b="0" sz="1650" i="0" u="none">
                <a:solidFill>
                  <a:srgbClr val="334155"/>
                </a:solidFill>
                <a:latin typeface="Hind Siliguri"/>
              </a:rPr>
              <a:t>আপনার নাম, ছবি বা ব্যক্তিগত তথ্য ব্যবহার করে অনলাইনে ভুয়া প্রোফাইল তৈরি করে অন্যের সাথে প্রতারণা করাকে আইডেন্টিটি থেফট বলে। এটি অত্যন্ত ক্ষতিকর একটি অপরাধ।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612016" y="2920603"/>
            <a:ext cx="4730591" cy="4095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2400" i="0" u="none">
                <a:solidFill>
                  <a:srgbClr val="0369A1"/>
                </a:solidFill>
                <a:latin typeface="Tiro Bangla"/>
              </a:rPr>
              <a:t>ম্যালওয়্যার (Malware) আক্রমণ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724650" y="3520678"/>
            <a:ext cx="4505325" cy="100548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b="0" sz="1650" i="0" u="none">
                <a:solidFill>
                  <a:srgbClr val="334155"/>
                </a:solidFill>
                <a:latin typeface="Hind Siliguri"/>
              </a:rPr>
              <a:t>ম্যালওয়্যার হলো এক ধরনের ক্ষতিকর সফটওয়্যার বা ভাইরাস, যা গোপনে আপনার ডিভাইসে প্রবেশ করে তথ্য চুরি করে বা ডিভাইসের স্বাভাবিক কাজে বাধা সৃষ্টি করে।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1500" y="571500"/>
            <a:ext cx="11601450" cy="590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3300" i="0" u="none">
                <a:solidFill>
                  <a:srgbClr val="1E3A8A"/>
                </a:solidFill>
                <a:latin typeface="Tiro Bangla"/>
              </a:rPr>
              <a:t>পরিচিত কিছু সাইবার অপরাধ</a:t>
            </a:r>
          </a:p>
        </p:txBody>
      </p:sp>
      <p:sp>
        <p:nvSpPr>
          <p:cNvPr id="10" name="Rectangle 9"/>
          <p:cNvSpPr/>
          <p:nvPr/>
        </p:nvSpPr>
        <p:spPr>
          <a:xfrm>
            <a:off x="571500" y="122872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1500" y="571500"/>
            <a:ext cx="5550693" cy="5619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3300" i="0" u="none">
                <a:solidFill>
                  <a:srgbClr val="1E3A8A"/>
                </a:solidFill>
                <a:latin typeface="Tiro Bangla"/>
              </a:rPr>
              <a:t>ফিশিং ও স্ক্যামিং</a:t>
            </a:r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4125" y="0"/>
            <a:ext cx="5857875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1500" y="1514475"/>
            <a:ext cx="5550693" cy="5048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3000" i="0" u="none">
                <a:solidFill>
                  <a:srgbClr val="DC2626"/>
                </a:solidFill>
                <a:latin typeface="Tiro Bangla"/>
              </a:rPr>
              <a:t>ফিশিং (Phishing) থেকে সাবধান!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1500" y="2209800"/>
            <a:ext cx="5286375" cy="109701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879"/>
              </a:lnSpc>
            </a:pPr>
            <a:r>
              <a:rPr b="0" sz="1800" i="0" u="none">
                <a:solidFill>
                  <a:srgbClr val="334155"/>
                </a:solidFill>
                <a:latin typeface="Hind Siliguri"/>
              </a:rPr>
              <a:t>ফিশিং হলো প্রতারণার একটি সাধারণ কৌশল। অপরাধীরা বিভিন্ন স্বনামধন্য প্রতিষ্ঠান বা ব্যাংকের ছদ্মবেশে ইমেইল বা মেসেজ পাঠায়।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1500" y="3535412"/>
            <a:ext cx="5286375" cy="109701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879"/>
              </a:lnSpc>
            </a:pPr>
            <a:r>
              <a:rPr b="0" sz="1800" i="0" u="none">
                <a:solidFill>
                  <a:srgbClr val="334155"/>
                </a:solidFill>
                <a:latin typeface="Hind Siliguri"/>
              </a:rPr>
              <a:t>এসবে লোভনীয় অফার বা একাউন্ট বন্ধ হয়ে যাওয়ার ভয় দেখানো হয়। ব্যবহারকারী লিংকে ক্লিক করে লগ-ইন করলেই তার আইডি, পাসওয়ার্ড বা কার্ডের তথ্য হ্যাকারদের কাছে চলে যায়।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1500" y="4861024"/>
            <a:ext cx="5286375" cy="73134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879"/>
              </a:lnSpc>
            </a:pPr>
            <a:r>
              <a:rPr b="0" sz="1800" i="0" u="none">
                <a:solidFill>
                  <a:srgbClr val="334155"/>
                </a:solidFill>
                <a:latin typeface="Hind Siliguri"/>
              </a:rPr>
              <a:t>অপরিচিত কোনো সোর্স থেকে আসা লিংকে ক্লিক করা বা ব্যক্তিগত তথ্য দেওয়া থেকে সর্বদা বিরত থাকতে হবে।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375785" y="2149822"/>
            <a:ext cx="3440430" cy="8858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5250" i="0" u="none">
                <a:solidFill>
                  <a:srgbClr val="FFFFFF"/>
                </a:solidFill>
                <a:latin typeface="Tiro Bangla"/>
              </a:rPr>
              <a:t>সেশন ৩ ও ৪</a:t>
            </a:r>
          </a:p>
        </p:txBody>
      </p:sp>
      <p:sp>
        <p:nvSpPr>
          <p:cNvPr id="5" name="Rectangle 4"/>
          <p:cNvSpPr/>
          <p:nvPr/>
        </p:nvSpPr>
        <p:spPr>
          <a:xfrm>
            <a:off x="5524500" y="3511897"/>
            <a:ext cx="1143000" cy="57150"/>
          </a:xfrm>
          <a:prstGeom prst="rect">
            <a:avLst/>
          </a:prstGeom>
          <a:solidFill>
            <a:srgbClr val="0EA5E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286000" y="3854797"/>
            <a:ext cx="7620000" cy="8533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b="0" sz="2100" i="0" u="none">
                <a:solidFill>
                  <a:srgbClr val="CBD5E1"/>
                </a:solidFill>
                <a:latin typeface="Hind Siliguri"/>
              </a:rPr>
              <a:t>সাইবার অপরাধ ও মানুষের জীবনে তার প্রভাব এবং নিরাপদ সাইবার জগত নিশ্চিতকরণ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1933872"/>
            <a:ext cx="3429000" cy="4057054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1500" y="1933872"/>
            <a:ext cx="3429000" cy="4057054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1500" y="1933872"/>
            <a:ext cx="3429000" cy="4057054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47184" y="2118957"/>
            <a:ext cx="1077630" cy="107763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40906" y="3276897"/>
            <a:ext cx="1490186" cy="4095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2400" i="0" u="none">
                <a:solidFill>
                  <a:srgbClr val="0F172A"/>
                </a:solidFill>
                <a:latin typeface="Tiro Bangla"/>
              </a:rPr>
              <a:t>আর্থিক ক্ষতি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9150" y="3829347"/>
            <a:ext cx="2933700" cy="1340643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b="0" sz="1650" i="0" u="none">
                <a:solidFill>
                  <a:srgbClr val="334155"/>
                </a:solidFill>
                <a:latin typeface="Hind Siliguri"/>
              </a:rPr>
              <a:t>ব্যাংক একাউন্ট হ্যাক হওয়া, ক্রেডিট কার্ড জালিয়াতি বা মোবাইল ব্যাংকিংয়ের পিন চুরি যাওয়ার ফলে মানুষ আর্থিকভাবে সর্বস্বান্ত হতে পারে।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7184" y="2118957"/>
            <a:ext cx="1077630" cy="107763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350906" y="3276897"/>
            <a:ext cx="1490186" cy="4095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2400" i="0" u="none">
                <a:solidFill>
                  <a:srgbClr val="0F172A"/>
                </a:solidFill>
                <a:latin typeface="Tiro Bangla"/>
              </a:rPr>
              <a:t>মানসিক চাপ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29150" y="3829347"/>
            <a:ext cx="2933700" cy="16758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b="0" sz="1650" i="0" u="none">
                <a:solidFill>
                  <a:srgbClr val="334155"/>
                </a:solidFill>
                <a:latin typeface="Hind Siliguri"/>
              </a:rPr>
              <a:t>সাইবার বুলিং বা ব্ল্যাকমেইলিংয়ের শিকার হলে ভুক্তভোগী চরম মানসিক বিষণ্ণতায় ভোগে, যা স্বাভাবিক জীবনযাত্রাকে মারাত্মকভাবে ব্যাহত করে।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67184" y="2118957"/>
            <a:ext cx="1077631" cy="107763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710850" y="3276897"/>
            <a:ext cx="2390298" cy="4095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2400" i="0" u="none">
                <a:solidFill>
                  <a:srgbClr val="0F172A"/>
                </a:solidFill>
                <a:latin typeface="Tiro Bangla"/>
              </a:rPr>
              <a:t>সামাজিক সম্মানহানি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439150" y="3829347"/>
            <a:ext cx="2933700" cy="1340643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b="0" sz="1650" i="0" u="none">
                <a:solidFill>
                  <a:srgbClr val="334155"/>
                </a:solidFill>
                <a:latin typeface="Hind Siliguri"/>
              </a:rPr>
              <a:t>কারও নামে মিথ্যা তথ্য ছড়ানো বা গোপন ছবি/ভিডিও ফাঁস করার মাধ্যমে সমাজে তার অবস্থান ও সম্মান নষ্ট করা হয়।</a:t>
            </a: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14550" y="2486322"/>
            <a:ext cx="342900" cy="342900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24550" y="2486322"/>
            <a:ext cx="342900" cy="342900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691687" y="2486322"/>
            <a:ext cx="428625" cy="3429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71500" y="571500"/>
            <a:ext cx="11601450" cy="590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3300" i="0" u="none">
                <a:solidFill>
                  <a:srgbClr val="1E3A8A"/>
                </a:solidFill>
                <a:latin typeface="Tiro Bangla"/>
              </a:rPr>
              <a:t>সাইবার অপরাধের ভয়াবহ প্রভাব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71500" y="122872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4125" y="2057400"/>
            <a:ext cx="5286375" cy="3810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57250" y="2057400"/>
            <a:ext cx="5000625" cy="67032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b="1" sz="1650" i="0" u="none">
                <a:solidFill>
                  <a:srgbClr val="334155"/>
                </a:solidFill>
                <a:latin typeface="Hind Siliguri"/>
              </a:rPr>
              <a:t>শক্তিশালী পাসওয়ার্ড:</a:t>
            </a:r>
            <a:r>
              <a:rPr b="0" sz="1650" i="0" u="none">
                <a:solidFill>
                  <a:srgbClr val="334155"/>
                </a:solidFill>
                <a:latin typeface="Hind Siliguri"/>
              </a:rPr>
              <a:t> পাসওয়ার্ডে বড় হাতের অক্ষর, ছোট হাতের অক্ষর, সংখ্যা ও বিশেষ চিহ্নের (@, #, $) মিশ্রণ রাখা উচিত।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57250" y="2870596"/>
            <a:ext cx="5000625" cy="100548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b="1" sz="1650" i="0" u="none">
                <a:solidFill>
                  <a:srgbClr val="334155"/>
                </a:solidFill>
                <a:latin typeface="Hind Siliguri"/>
              </a:rPr>
              <a:t>টু-স্টেপ ভেরিফিকেশন (2FA):</a:t>
            </a:r>
            <a:r>
              <a:rPr b="0" sz="1650" i="0" u="none">
                <a:solidFill>
                  <a:srgbClr val="334155"/>
                </a:solidFill>
                <a:latin typeface="Hind Siliguri"/>
              </a:rPr>
              <a:t> জিমেইল বা ফেসবুকের মতো একাউন্টে 2FA চালু রাখলে, পাসওয়ার্ড জানার পরও কেউ আপনার ফোনে আসা কোড ছাড়া লগ-ইন করতে পারবে না।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7250" y="4018954"/>
            <a:ext cx="5000625" cy="67032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b="1" sz="1650" i="0" u="none">
                <a:solidFill>
                  <a:srgbClr val="334155"/>
                </a:solidFill>
                <a:latin typeface="Hind Siliguri"/>
              </a:rPr>
              <a:t>ডিভাইস আপডেট:</a:t>
            </a:r>
            <a:r>
              <a:rPr b="0" sz="1650" i="0" u="none">
                <a:solidFill>
                  <a:srgbClr val="334155"/>
                </a:solidFill>
                <a:latin typeface="Hind Siliguri"/>
              </a:rPr>
              <a:t> কম্পিউটার বা মোবাইলের অপারেটিং সিস্টেম ও সফটওয়্যার সবসময় আপডেট বা হালনাগাদ রাখতে হবে।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4125" y="2057400"/>
            <a:ext cx="5286375" cy="3810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1500" y="2038350"/>
            <a:ext cx="11430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0EA5E9"/>
                </a:solidFill>
                <a:latin typeface="Hind Siliguri"/>
              </a:rPr>
              <a:t>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1500" y="2851546"/>
            <a:ext cx="11430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0EA5E9"/>
                </a:solidFill>
                <a:latin typeface="Hind Siliguri"/>
              </a:rPr>
              <a:t>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71500" y="3999904"/>
            <a:ext cx="11430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0EA5E9"/>
                </a:solidFill>
                <a:latin typeface="Hind Siliguri"/>
              </a:rPr>
              <a:t>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71500" y="571500"/>
            <a:ext cx="11601450" cy="590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3300" i="0" u="none">
                <a:solidFill>
                  <a:srgbClr val="1E3A8A"/>
                </a:solidFill>
                <a:latin typeface="Tiro Bangla"/>
              </a:rPr>
              <a:t>নিজেকে সুরক্ষিত রাখার উপায়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71500" y="122872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355782" y="2363092"/>
            <a:ext cx="3480435" cy="8858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5250" i="0" u="none">
                <a:solidFill>
                  <a:srgbClr val="FFFFFF"/>
                </a:solidFill>
                <a:latin typeface="Tiro Bangla"/>
              </a:rPr>
              <a:t>সেশন ৫ ও ৬</a:t>
            </a:r>
          </a:p>
        </p:txBody>
      </p:sp>
      <p:sp>
        <p:nvSpPr>
          <p:cNvPr id="5" name="Rectangle 4"/>
          <p:cNvSpPr/>
          <p:nvPr/>
        </p:nvSpPr>
        <p:spPr>
          <a:xfrm>
            <a:off x="5524500" y="3725167"/>
            <a:ext cx="1143000" cy="57150"/>
          </a:xfrm>
          <a:prstGeom prst="rect">
            <a:avLst/>
          </a:prstGeom>
          <a:solidFill>
            <a:srgbClr val="0EA5E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3171825" y="4068067"/>
            <a:ext cx="5848350" cy="4266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b="0" sz="2100" i="0" u="none">
                <a:solidFill>
                  <a:srgbClr val="CBD5E1"/>
                </a:solidFill>
                <a:latin typeface="Hind Siliguri"/>
              </a:rPr>
              <a:t>ইন্টারনেট ব্যবহারে নিরাপত্তা কৌশল চর্চা এবং তথ্যের নিরাপত্তা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57375" y="2023467"/>
            <a:ext cx="9001125" cy="73134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879"/>
              </a:lnSpc>
            </a:pPr>
            <a:r>
              <a:rPr b="1" sz="1800" i="0" u="none">
                <a:solidFill>
                  <a:srgbClr val="0F172A"/>
                </a:solidFill>
                <a:latin typeface="Hind Siliguri"/>
              </a:rPr>
              <a:t>ব্যক্তিগত তথ্যের প্রাইভেসি:</a:t>
            </a:r>
            <a:r>
              <a:rPr b="0" sz="1800" i="0" u="none">
                <a:solidFill>
                  <a:srgbClr val="334155"/>
                </a:solidFill>
                <a:latin typeface="Hind Siliguri"/>
              </a:rPr>
              <a:t> সোশ্যাল মিডিয়ায় ফোন নম্বর, বাড়ির ঠিকানা বা বর্তমান লোকেশন 'পাবলিক' করে রাখা থেকে বিরত থাকতে হবে।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57375" y="2992933"/>
            <a:ext cx="9001125" cy="73134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879"/>
              </a:lnSpc>
            </a:pPr>
            <a:r>
              <a:rPr b="1" sz="1800" i="0" u="none">
                <a:solidFill>
                  <a:srgbClr val="0F172A"/>
                </a:solidFill>
                <a:latin typeface="Hind Siliguri"/>
              </a:rPr>
              <a:t>পাবলিক ওয়াইফাই সতর্কতা:</a:t>
            </a:r>
            <a:r>
              <a:rPr b="0" sz="1800" i="0" u="none">
                <a:solidFill>
                  <a:srgbClr val="334155"/>
                </a:solidFill>
                <a:latin typeface="Hind Siliguri"/>
              </a:rPr>
              <a:t> রেলওয়ে স্টেশন বা রেস্টুরেন্টের ফ্রি ওয়াইফাই ব্যবহার করে ব্যাংক একাউন্টে লগ-ইন বা কোনো সেনসিটিভ ট্রানজেকশন করা উচিত নয়।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57375" y="3962400"/>
            <a:ext cx="9001125" cy="73134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879"/>
              </a:lnSpc>
            </a:pPr>
            <a:r>
              <a:rPr b="1" sz="1800" i="0" u="none">
                <a:solidFill>
                  <a:srgbClr val="0F172A"/>
                </a:solidFill>
                <a:latin typeface="Hind Siliguri"/>
              </a:rPr>
              <a:t>সফটওয়্যার ডাউনলোড:</a:t>
            </a:r>
            <a:r>
              <a:rPr b="0" sz="1800" i="0" u="none">
                <a:solidFill>
                  <a:srgbClr val="334155"/>
                </a:solidFill>
                <a:latin typeface="Hind Siliguri"/>
              </a:rPr>
              <a:t> শুধুমাত্র গুগল প্লে স্টোর, অ্যাপল স্টোর বা অফিসিয়াল ওয়েবসাইট থেকে বিশ্বস্ত অ্যাপ ডাউনলোড করতে হবে। থার্ড-পার্টি সোর্স থেকে ক্র্যাক সফটওয়্যার এড়িয়ে চলা উচিত।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57375" y="4931866"/>
            <a:ext cx="9001125" cy="73134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879"/>
              </a:lnSpc>
            </a:pPr>
            <a:r>
              <a:rPr b="1" sz="1800" i="0" u="none">
                <a:solidFill>
                  <a:srgbClr val="0F172A"/>
                </a:solidFill>
                <a:latin typeface="Hind Siliguri"/>
              </a:rPr>
              <a:t>সন্দেহজনক মেইল যাচাই:</a:t>
            </a:r>
            <a:r>
              <a:rPr b="0" sz="1800" i="0" u="none">
                <a:solidFill>
                  <a:srgbClr val="334155"/>
                </a:solidFill>
                <a:latin typeface="Hind Siliguri"/>
              </a:rPr>
              <a:t> লটারিতে টাকা জেতার বা বিনা কারণে চাকরি পাওয়ার ইমেইলগুলো মূলত স্ক্যাম। এগুলোকে সরাসরি স্প্যাম ফোল্ডারে পাঠানো বা ডিলিট করা উচিত।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2047279"/>
            <a:ext cx="285750" cy="295275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3016746"/>
            <a:ext cx="285750" cy="295275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3986212"/>
            <a:ext cx="285750" cy="295275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4955678"/>
            <a:ext cx="285750" cy="29527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1500" y="571500"/>
            <a:ext cx="11601450" cy="590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3300" i="0" u="none">
                <a:solidFill>
                  <a:srgbClr val="1E3A8A"/>
                </a:solidFill>
                <a:latin typeface="Tiro Bangla"/>
              </a:rPr>
              <a:t>নিরাপদ ইন্টারনেট ব্যবহারের চর্চা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71500" y="122872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1638300"/>
            <a:ext cx="11049000" cy="46482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500" y="4865489"/>
            <a:ext cx="11049000" cy="67032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b="0" sz="1650" i="0" u="none">
                <a:solidFill>
                  <a:srgbClr val="334155"/>
                </a:solidFill>
                <a:latin typeface="Hind Siliguri"/>
              </a:rPr>
              <a:t>চার্ট থেকে দেখা যায়, বাংলাদেশে সামাজিক যোগাযোগ মাধ্যমে হয়রানি ও আর্থিক প্রতারণাই সবচেয়ে বেশি ঘটে। তাই সোশ্যাল মিডিয়া এবং আর্থিক লেনদেনে আমাদের সবচেয়ে বেশি সতর্ক থাকতে হবে।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1500" y="571500"/>
            <a:ext cx="11601450" cy="590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3300" i="0" u="none">
                <a:solidFill>
                  <a:srgbClr val="1E3A8A"/>
                </a:solidFill>
                <a:latin typeface="Tiro Bangla"/>
              </a:rPr>
              <a:t>বাংলাদেশে সাইবার অপরাধের একটি তুলনামূলক চিত্র</a:t>
            </a:r>
          </a:p>
        </p:txBody>
      </p:sp>
      <p:sp>
        <p:nvSpPr>
          <p:cNvPr id="6" name="Rectangle 5"/>
          <p:cNvSpPr/>
          <p:nvPr/>
        </p:nvSpPr>
        <p:spPr>
          <a:xfrm>
            <a:off x="571500" y="122872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30491" y="2149822"/>
            <a:ext cx="8131016" cy="8858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5250" i="0" u="none">
                <a:solidFill>
                  <a:srgbClr val="FFFFFF"/>
                </a:solidFill>
                <a:latin typeface="Tiro Bangla"/>
              </a:rPr>
              <a:t>সেশন ৭ - ১০ (ব্যবহারিক কাজ)</a:t>
            </a:r>
          </a:p>
        </p:txBody>
      </p:sp>
      <p:sp>
        <p:nvSpPr>
          <p:cNvPr id="5" name="Rectangle 4"/>
          <p:cNvSpPr/>
          <p:nvPr/>
        </p:nvSpPr>
        <p:spPr>
          <a:xfrm>
            <a:off x="5524500" y="3511897"/>
            <a:ext cx="1143000" cy="57150"/>
          </a:xfrm>
          <a:prstGeom prst="rect">
            <a:avLst/>
          </a:prstGeom>
          <a:solidFill>
            <a:srgbClr val="0EA5E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286000" y="3854797"/>
            <a:ext cx="7620000" cy="8533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b="0" sz="2100" i="0" u="none">
                <a:solidFill>
                  <a:srgbClr val="CBD5E1"/>
                </a:solidFill>
                <a:latin typeface="Hind Siliguri"/>
              </a:rPr>
              <a:t>ভিডিও এডিটিং এবং সাইবার অপরাধ প্রতিরোধে সচেতনতামূলক ইনফোগ্রাফিক্স তৈরি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4125" y="2057400"/>
            <a:ext cx="5286375" cy="3810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57250" y="2057400"/>
            <a:ext cx="5000625" cy="67032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b="0" sz="1650" i="0" u="none">
                <a:solidFill>
                  <a:srgbClr val="334155"/>
                </a:solidFill>
                <a:latin typeface="Hind Siliguri"/>
              </a:rPr>
              <a:t>শুধু নিজে সচেতন হলেই চলবে না, পরিবার ও আশেপাশের মানুষদেরও সাইবার নিরাপত্তা সম্পর্কে জানাতে হবে।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57250" y="2870596"/>
            <a:ext cx="5000625" cy="67032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b="0" sz="1650" i="0" u="none">
                <a:solidFill>
                  <a:srgbClr val="334155"/>
                </a:solidFill>
                <a:latin typeface="Hind Siliguri"/>
              </a:rPr>
              <a:t>এই অধ্যায়ের ব্যবহারিক অংশে আমরা শিখব কীভাবে ভিডিও ধারণ ও এডিট করে শিক্ষামূলক কনটেন্ট তৈরি করা যায়।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7250" y="3683793"/>
            <a:ext cx="5000625" cy="100548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b="0" sz="1650" i="0" u="none">
                <a:solidFill>
                  <a:srgbClr val="334155"/>
                </a:solidFill>
                <a:latin typeface="Hind Siliguri"/>
              </a:rPr>
              <a:t>এছাড়াও আমরা ডিজিটাল টুলস ব্যবহার করে সাইবার অপরাধ প্রতিরোধের উপায় নিয়ে সুন্দর ইনফোগ্রাফিক্স (Infographics) তৈরি করব।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7250" y="4832151"/>
            <a:ext cx="5000625" cy="67032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b="0" sz="1650" i="0" u="none">
                <a:solidFill>
                  <a:srgbClr val="334155"/>
                </a:solidFill>
                <a:latin typeface="Hind Siliguri"/>
              </a:rPr>
              <a:t>এই ইনফোগ্রাফিক্সগুলো স্কুলের নোটিশবোর্ড বা অনলাইনে শেয়ার করে আমরা সচেতনতা বৃদ্ধিতে ভূমিকা রাখতে পারি।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4125" y="2057400"/>
            <a:ext cx="5286375" cy="4953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71500" y="2038350"/>
            <a:ext cx="11430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0EA5E9"/>
                </a:solidFill>
                <a:latin typeface="Hind Siliguri"/>
              </a:rPr>
              <a:t>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71500" y="2851546"/>
            <a:ext cx="11430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0EA5E9"/>
                </a:solidFill>
                <a:latin typeface="Hind Siliguri"/>
              </a:rPr>
              <a:t>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71500" y="3664743"/>
            <a:ext cx="11430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0EA5E9"/>
                </a:solidFill>
                <a:latin typeface="Hind Siliguri"/>
              </a:rPr>
              <a:t>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1500" y="4813101"/>
            <a:ext cx="11430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0EA5E9"/>
                </a:solidFill>
                <a:latin typeface="Hind Siliguri"/>
              </a:rPr>
              <a:t>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1500" y="571500"/>
            <a:ext cx="11601450" cy="590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3300" i="0" u="none">
                <a:solidFill>
                  <a:srgbClr val="1E3A8A"/>
                </a:solidFill>
                <a:latin typeface="Tiro Bangla"/>
              </a:rPr>
              <a:t>সচেতনতামূলক কাজ ও আমাদের দায়িত্ব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71500" y="122872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7700" y="4498627"/>
            <a:ext cx="3276600" cy="6667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5275" y="1692622"/>
            <a:ext cx="11601450" cy="1143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6750" i="0" u="none">
                <a:solidFill>
                  <a:srgbClr val="1E3A8A"/>
                </a:solidFill>
                <a:latin typeface="Tiro Bangla"/>
              </a:rPr>
              <a:t>প্রশ্ন ও উত্তর পর্ব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1500" y="3026122"/>
            <a:ext cx="11049000" cy="8533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b="0" sz="2100" i="0" u="none">
                <a:solidFill>
                  <a:srgbClr val="334155"/>
                </a:solidFill>
                <a:latin typeface="Hind Siliguri"/>
              </a:rPr>
              <a:t>অধ্যায় ২: সাইবার ঝুঁকি ও তথ্য নিরাপত্তা সম্পর্কিত কোনো প্রশ্ন থাকলে করুন।</a:t>
            </a:r>
            <a:r>
              <a:t>
</a:t>
            </a:r>
            <a:r>
              <a:rPr b="0" sz="2100" i="0" u="none">
                <a:solidFill>
                  <a:srgbClr val="334155"/>
                </a:solidFill>
                <a:latin typeface="Hind Siliguri"/>
              </a:rPr>
              <a:t> নিরাপদে ইন্টারনেট ব্যবহার করুন, ভালো থাকুন!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2500" y="4717702"/>
            <a:ext cx="209550" cy="20955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1500" y="1807071"/>
            <a:ext cx="11049000" cy="78477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571500" y="2591841"/>
            <a:ext cx="11049000" cy="78477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571500" y="3376612"/>
            <a:ext cx="11049000" cy="98286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571500" y="4359473"/>
            <a:ext cx="11049000" cy="98286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571500" y="2582316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571500" y="2582316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571500" y="3367087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571500" y="3367087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571500" y="4349948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571500" y="4349948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571500" y="5332809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571500" y="5332809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1956494"/>
            <a:ext cx="857250" cy="47625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666875" y="1949946"/>
            <a:ext cx="9953625" cy="1980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560"/>
              </a:lnSpc>
            </a:pPr>
            <a:r>
              <a:rPr b="0" sz="975" i="0" u="none">
                <a:solidFill>
                  <a:srgbClr val="334155"/>
                </a:solidFill>
                <a:latin typeface="Hind Siliguri"/>
              </a:rPr>
              <a:t>https://as2.ftcdn.net/v2/jpg/18/29/73/31/1000_F_1829733193_UvlVnYcX3F2Ab5mARFHjlYIL7tvaGEiZ.jpg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666875" y="2195661"/>
            <a:ext cx="9953625" cy="2437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20"/>
              </a:lnSpc>
            </a:pPr>
            <a:r>
              <a:rPr b="0" sz="1200" i="0" u="none">
                <a:solidFill>
                  <a:srgbClr val="334155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www.ukposters.co.uk</a:t>
            </a:r>
          </a:p>
        </p:txBody>
      </p:sp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2741265"/>
            <a:ext cx="857250" cy="47625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66875" y="2734716"/>
            <a:ext cx="9953625" cy="1980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560"/>
              </a:lnSpc>
            </a:pPr>
            <a:r>
              <a:rPr b="0" sz="975" i="0" u="none">
                <a:solidFill>
                  <a:srgbClr val="334155"/>
                </a:solidFill>
                <a:latin typeface="Hind Siliguri"/>
              </a:rPr>
              <a:t>https://en.pimg.jp/111/553/758/1/111553758.jpg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666875" y="2980432"/>
            <a:ext cx="9953625" cy="2437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20"/>
              </a:lnSpc>
            </a:pPr>
            <a:r>
              <a:rPr b="0" sz="1200" i="0" u="none">
                <a:solidFill>
                  <a:srgbClr val="334155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www.pixtastock.com</a:t>
            </a:r>
          </a:p>
        </p:txBody>
      </p:sp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3625155"/>
            <a:ext cx="857250" cy="47625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666875" y="3519487"/>
            <a:ext cx="9953625" cy="3961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560"/>
              </a:lnSpc>
            </a:pPr>
            <a:r>
              <a:rPr b="0" sz="975" i="0" u="none">
                <a:solidFill>
                  <a:srgbClr val="334155"/>
                </a:solidFill>
                <a:latin typeface="Hind Siliguri"/>
              </a:rPr>
              <a:t>https://media.istockphoto.com/id/2004656018/vector/phishing-scam-alert-concept-phishing-scam-hooks-bait-with-email-card-and-shield-vector.jpg?s=612x612&amp;w=0&amp;k=20&amp;c=m1aqwgWF7YmhoBUq9ojShFCMxlJlHyBjp3R9XUQRawo=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666875" y="3963292"/>
            <a:ext cx="9953625" cy="2437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20"/>
              </a:lnSpc>
            </a:pPr>
            <a:r>
              <a:rPr b="0" sz="1200" i="0" u="none">
                <a:solidFill>
                  <a:srgbClr val="334155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www.istockphoto.com</a:t>
            </a:r>
          </a:p>
        </p:txBody>
      </p:sp>
      <p:pic>
        <p:nvPicPr>
          <p:cNvPr id="24" name="Picture 23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4608016"/>
            <a:ext cx="857250" cy="47625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666875" y="4502348"/>
            <a:ext cx="9953625" cy="3961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560"/>
              </a:lnSpc>
            </a:pPr>
            <a:r>
              <a:rPr b="0" sz="975" i="0" u="none">
                <a:solidFill>
                  <a:srgbClr val="334155"/>
                </a:solidFill>
                <a:latin typeface="Hind Siliguri"/>
              </a:rPr>
              <a:t>https://img.magnific.com/premium-vector/two-factor-autentication-security-illustration-login-confirmation-notification-with-password-code-message-smartphone-mobile-phone-app-account-shield-key-icons-isolated_167715-3211.jpg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666875" y="4946153"/>
            <a:ext cx="9953625" cy="2437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20"/>
              </a:lnSpc>
            </a:pPr>
            <a:r>
              <a:rPr b="0" sz="1200" i="0" u="none">
                <a:solidFill>
                  <a:srgbClr val="334155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www.magnific.com</a:t>
            </a:r>
          </a:p>
        </p:txBody>
      </p:sp>
      <p:pic>
        <p:nvPicPr>
          <p:cNvPr id="27" name="Picture 26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" y="5491757"/>
            <a:ext cx="857250" cy="47625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666875" y="5485209"/>
            <a:ext cx="9953625" cy="1980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560"/>
              </a:lnSpc>
            </a:pPr>
            <a:r>
              <a:rPr b="0" sz="975" i="0" u="none">
                <a:solidFill>
                  <a:srgbClr val="334155"/>
                </a:solidFill>
                <a:latin typeface="Hind Siliguri"/>
              </a:rPr>
              <a:t>https://elements.envato.com/learn/wp-content/uploads/2025/10/illustration_temp_header.jpg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666875" y="5730924"/>
            <a:ext cx="9953625" cy="2437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20"/>
              </a:lnSpc>
            </a:pPr>
            <a:r>
              <a:rPr b="0" sz="1200" i="0" u="none">
                <a:solidFill>
                  <a:srgbClr val="334155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elements.envato.com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71500" y="571500"/>
            <a:ext cx="11601450" cy="590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3300" i="0" u="none">
                <a:solidFill>
                  <a:srgbClr val="1E3A8A"/>
                </a:solidFill>
                <a:latin typeface="Tiro Bangla"/>
              </a:rPr>
              <a:t>Image Sources</a:t>
            </a:r>
          </a:p>
        </p:txBody>
      </p:sp>
      <p:sp>
        <p:nvSpPr>
          <p:cNvPr id="31" name="Rectangle 30"/>
          <p:cNvSpPr/>
          <p:nvPr/>
        </p:nvSpPr>
        <p:spPr>
          <a:xfrm>
            <a:off x="571500" y="122872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