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notesMasterIdLst>
    <p:notesMasterId r:id="rId14"/>
  </p:notesMasterIdLst>
  <p:sldIdLst>
    <p:sldId id="267" r:id="rId2"/>
    <p:sldId id="268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138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701BB-B8FA-4768-9C10-70A3570585A3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56091-EFCF-472A-8A5A-D5918FCE1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20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FA3BF-36E1-4B7E-8541-CC144BCDE4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10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FA3BF-36E1-4B7E-8541-CC144BCDE4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8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3565" y="6548794"/>
            <a:ext cx="1738671" cy="328612"/>
          </a:xfrm>
        </p:spPr>
        <p:txBody>
          <a:bodyPr/>
          <a:lstStyle/>
          <a:p>
            <a:pPr algn="ctr"/>
            <a:fld id="{5E8FF33A-DAE6-4783-AAB0-31368DC16AB7}" type="datetime3">
              <a:rPr lang="en-US" sz="1600" smtClean="0">
                <a:solidFill>
                  <a:srgbClr val="FF0000"/>
                </a:solidFill>
              </a:rPr>
              <a:t>8 September 2026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516725" y="6548794"/>
            <a:ext cx="1385888" cy="32861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Page no. </a:t>
            </a:r>
            <a:fld id="{5B16E838-FF17-43CA-AC69-7A62189C4DE9}" type="slidenum">
              <a:rPr lang="en-US" sz="1600">
                <a:solidFill>
                  <a:srgbClr val="FF0000"/>
                </a:solidFill>
              </a:rPr>
              <a:pPr algn="ctr"/>
              <a:t>1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8327" y="225504"/>
            <a:ext cx="139803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6600" dirty="0">
                <a:solidFill>
                  <a:srgbClr val="FF0000"/>
                </a:solidFill>
              </a:rPr>
              <a:t>স্বা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20642" y="238870"/>
            <a:ext cx="1713931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rgbClr val="92D050"/>
                </a:solidFill>
              </a:rPr>
              <a:t>গ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8123" y="225504"/>
            <a:ext cx="1824538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chemeClr val="accent2"/>
                </a:solidFill>
              </a:rPr>
              <a:t>ত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839917" y="225504"/>
            <a:ext cx="173156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rgbClr val="7030A0"/>
                </a:solidFill>
              </a:rPr>
              <a:t>ম</a:t>
            </a:r>
            <a:endParaRPr lang="en-US" sz="2800" dirty="0">
              <a:solidFill>
                <a:srgbClr val="7030A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01" y="2306472"/>
            <a:ext cx="9635463" cy="38265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6" t="5099"/>
          <a:stretch/>
        </p:blipFill>
        <p:spPr>
          <a:xfrm>
            <a:off x="232433" y="252800"/>
            <a:ext cx="5905851" cy="63521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2" r="18911"/>
          <a:stretch/>
        </p:blipFill>
        <p:spPr>
          <a:xfrm>
            <a:off x="6138283" y="252800"/>
            <a:ext cx="5837832" cy="633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5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6613" y="6548794"/>
            <a:ext cx="1615841" cy="328612"/>
          </a:xfrm>
        </p:spPr>
        <p:txBody>
          <a:bodyPr/>
          <a:lstStyle/>
          <a:p>
            <a:pPr algn="ctr"/>
            <a:fld id="{21387746-0B00-4D21-8987-DAAC38B6D1B5}" type="datetime3">
              <a:rPr lang="en-US" sz="1600" smtClean="0">
                <a:solidFill>
                  <a:srgbClr val="FF0000"/>
                </a:solidFill>
              </a:rPr>
              <a:t>8 September 2026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556047" y="6548794"/>
            <a:ext cx="1385888" cy="32861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Page no. </a:t>
            </a:r>
            <a:fld id="{5B16E838-FF17-43CA-AC69-7A62189C4DE9}" type="slidenum">
              <a:rPr lang="en-US" sz="1600">
                <a:solidFill>
                  <a:srgbClr val="FF0000"/>
                </a:solidFill>
              </a:rPr>
              <a:pPr algn="ctr"/>
              <a:t>2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69912" y="700485"/>
            <a:ext cx="18133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400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0256" y="3681996"/>
            <a:ext cx="50962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মোঃ</a:t>
            </a:r>
            <a:r>
              <a:rPr lang="en-US" dirty="0"/>
              <a:t> </a:t>
            </a:r>
            <a:r>
              <a:rPr lang="en-US" dirty="0" err="1" smtClean="0"/>
              <a:t>নুরুজ্জামান</a:t>
            </a:r>
            <a:endParaRPr lang="en-US" dirty="0" smtClean="0"/>
          </a:p>
          <a:p>
            <a:pPr algn="ctr"/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endParaRPr lang="en-US" dirty="0" smtClean="0"/>
          </a:p>
          <a:p>
            <a:pPr algn="ctr"/>
            <a:r>
              <a:rPr lang="en-US" dirty="0" err="1" smtClean="0"/>
              <a:t>ধাড়কী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endParaRPr lang="en-US" dirty="0" smtClean="0"/>
          </a:p>
          <a:p>
            <a:pPr algn="ctr"/>
            <a:r>
              <a:rPr lang="en-US" dirty="0" err="1" smtClean="0"/>
              <a:t>সদর</a:t>
            </a:r>
            <a:r>
              <a:rPr lang="en-US" dirty="0" smtClean="0"/>
              <a:t> </a:t>
            </a:r>
            <a:r>
              <a:rPr lang="en-US" dirty="0" err="1" smtClean="0"/>
              <a:t>জয়পুরহাট</a:t>
            </a:r>
            <a:endParaRPr lang="en-US" dirty="0" smtClean="0"/>
          </a:p>
          <a:p>
            <a:pPr algn="ctr"/>
            <a:r>
              <a:rPr lang="en-US" dirty="0" err="1" smtClean="0"/>
              <a:t>মোবাইলঃ</a:t>
            </a:r>
            <a:r>
              <a:rPr lang="en-US" dirty="0" smtClean="0"/>
              <a:t> ০১৭১৭৭৬৪৩৩০</a:t>
            </a:r>
          </a:p>
          <a:p>
            <a:pPr algn="ctr"/>
            <a:r>
              <a:rPr lang="en-US" dirty="0" err="1" smtClean="0"/>
              <a:t>মাষ্টার</a:t>
            </a:r>
            <a:r>
              <a:rPr lang="en-US" dirty="0" smtClean="0"/>
              <a:t> </a:t>
            </a:r>
            <a:r>
              <a:rPr lang="en-US" dirty="0" err="1" smtClean="0"/>
              <a:t>ট্রেনার</a:t>
            </a:r>
            <a:endParaRPr lang="en-US" dirty="0" smtClean="0"/>
          </a:p>
          <a:p>
            <a:pPr algn="ctr"/>
            <a:r>
              <a:rPr lang="bn-IN" dirty="0"/>
              <a:t>জাতীয় শিক্ষাক্রম রুপরেখা ২০২১ </a:t>
            </a:r>
          </a:p>
          <a:p>
            <a:pPr algn="ctr"/>
            <a:endParaRPr lang="en-US" dirty="0" smtClean="0"/>
          </a:p>
          <a:p>
            <a:endParaRPr lang="en-US" dirty="0"/>
          </a:p>
        </p:txBody>
      </p:sp>
      <p:sp>
        <p:nvSpPr>
          <p:cNvPr id="14" name="Flowchart: Collate 13"/>
          <p:cNvSpPr/>
          <p:nvPr/>
        </p:nvSpPr>
        <p:spPr>
          <a:xfrm>
            <a:off x="6062591" y="2621031"/>
            <a:ext cx="1243584" cy="3084576"/>
          </a:xfrm>
          <a:prstGeom prst="flowChartCol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74922" y="3309394"/>
            <a:ext cx="4528457" cy="685614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253" y="3430602"/>
            <a:ext cx="4305794" cy="44319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বিষয়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: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শারীরিক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শিক্ষা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 ও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স্বাস্থ্য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72044" y="2396461"/>
            <a:ext cx="2671355" cy="597109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038199" y="2473417"/>
            <a:ext cx="1801905" cy="44319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শ্রেণি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: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অষ্টম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74922" y="4461798"/>
            <a:ext cx="5080375" cy="615261"/>
          </a:xfrm>
          <a:prstGeom prst="roundRect">
            <a:avLst/>
          </a:prstGeom>
          <a:solidFill>
            <a:srgbClr val="0436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অধ্যায়ঃ</a:t>
            </a:r>
            <a:r>
              <a:rPr lang="en-US" sz="2400" dirty="0" smtClean="0"/>
              <a:t> </a:t>
            </a:r>
            <a:r>
              <a:rPr lang="en-US" sz="2400" dirty="0" err="1" smtClean="0"/>
              <a:t>তৃতীয়</a:t>
            </a:r>
            <a:r>
              <a:rPr lang="en-US" sz="2400" dirty="0" smtClean="0"/>
              <a:t>, </a:t>
            </a:r>
            <a:r>
              <a:rPr lang="en-US" sz="2400" dirty="0" err="1" smtClean="0"/>
              <a:t>পাঠঃ</a:t>
            </a:r>
            <a:r>
              <a:rPr lang="en-US" sz="2400" dirty="0" smtClean="0"/>
              <a:t> ০২</a:t>
            </a:r>
            <a:endParaRPr sz="2400" dirty="0"/>
          </a:p>
        </p:txBody>
      </p:sp>
      <p:sp>
        <p:nvSpPr>
          <p:cNvPr id="4" name="Oval 3"/>
          <p:cNvSpPr/>
          <p:nvPr/>
        </p:nvSpPr>
        <p:spPr>
          <a:xfrm>
            <a:off x="8207829" y="968829"/>
            <a:ext cx="2862942" cy="268337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602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7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97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85800"/>
          </a:xfrm>
          <a:prstGeom prst="roundRect">
            <a:avLst/>
          </a:prstGeom>
          <a:solidFill>
            <a:srgbClr val="0436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5013" y="811464"/>
            <a:ext cx="2651495" cy="4893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700" b="1" dirty="0">
                <a:solidFill>
                  <a:srgbClr val="FFFFFF"/>
                </a:solidFill>
                <a:latin typeface="Noto Sans Bengali"/>
              </a:rPr>
              <a:t>পাঠ-২: </a:t>
            </a:r>
            <a:r>
              <a:rPr sz="2700" b="1" dirty="0" err="1">
                <a:solidFill>
                  <a:srgbClr val="FFFFFF"/>
                </a:solidFill>
                <a:latin typeface="Noto Sans Bengali"/>
              </a:rPr>
              <a:t>গর্ভধারণ</a:t>
            </a:r>
            <a:endParaRPr sz="27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5809" y="1600200"/>
            <a:ext cx="5746127" cy="2144486"/>
          </a:xfrm>
          <a:prstGeom prst="roundRect">
            <a:avLst/>
          </a:prstGeom>
          <a:solidFill>
            <a:srgbClr val="E8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30" y="1884509"/>
            <a:ext cx="186077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5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6162" y="1922981"/>
            <a:ext cx="1497333" cy="381643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গর্ভধারণ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কী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30" y="2417909"/>
            <a:ext cx="186077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5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6152" y="2456381"/>
            <a:ext cx="4042902" cy="381643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পরিণত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গর্ভধারণের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উপকারিতা</a:t>
            </a:r>
            <a:endParaRPr sz="20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0130" y="2951309"/>
            <a:ext cx="186077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5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6162" y="2989781"/>
            <a:ext cx="4900509" cy="381643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অপরিণত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গর্ভধারণের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ক্ষতি</a:t>
            </a:r>
            <a:r>
              <a:rPr sz="20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2000" b="0" dirty="0" err="1">
                <a:solidFill>
                  <a:srgbClr val="092F5C"/>
                </a:solidFill>
                <a:latin typeface="Noto Sans Bengali"/>
              </a:rPr>
              <a:t>প্রতিরোধ</a:t>
            </a:r>
            <a:endParaRPr sz="20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842507" y="1433663"/>
            <a:ext cx="2274036" cy="321305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8" y="4737914"/>
            <a:ext cx="916576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১৮ র </a:t>
            </a:r>
            <a:r>
              <a:rPr lang="en-US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আগে</a:t>
            </a:r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বিয়ে</a:t>
            </a:r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নয়</a:t>
            </a:r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</a:p>
          <a:p>
            <a:pPr algn="ctr"/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২০ র </a:t>
            </a:r>
            <a:r>
              <a:rPr lang="en-US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আগে</a:t>
            </a:r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সন্তান</a:t>
            </a:r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নয়</a:t>
            </a:r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80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/>
      <p:bldP spid="15" grpId="0"/>
      <p:bldP spid="17" grpId="0"/>
      <p:bldP spid="24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18707" y="231714"/>
            <a:ext cx="758348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Noto Sans Bengali"/>
              </a:rPr>
              <a:t>স্লাইড-2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35300" y="813125"/>
            <a:ext cx="1490921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শিখনফল</a:t>
            </a:r>
            <a:endParaRPr sz="25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0120" y="1599729"/>
            <a:ext cx="3512308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 dirty="0" err="1">
                <a:solidFill>
                  <a:srgbClr val="0D57B2"/>
                </a:solidFill>
                <a:latin typeface="Noto Sans Bengali"/>
              </a:rPr>
              <a:t>এই</a:t>
            </a:r>
            <a:r>
              <a:rPr sz="2200" b="1" dirty="0">
                <a:solidFill>
                  <a:srgbClr val="0D57B2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D57B2"/>
                </a:solidFill>
                <a:latin typeface="Noto Sans Bengali"/>
              </a:rPr>
              <a:t>পাঠ</a:t>
            </a:r>
            <a:r>
              <a:rPr sz="2200" b="1" dirty="0">
                <a:solidFill>
                  <a:srgbClr val="0D57B2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D57B2"/>
                </a:solidFill>
                <a:latin typeface="Noto Sans Bengali"/>
              </a:rPr>
              <a:t>শেষে</a:t>
            </a:r>
            <a:r>
              <a:rPr sz="2200" b="1" dirty="0">
                <a:solidFill>
                  <a:srgbClr val="0D57B2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D57B2"/>
                </a:solidFill>
                <a:latin typeface="Noto Sans Bengali"/>
              </a:rPr>
              <a:t>শিক্ষার্থীরা</a:t>
            </a:r>
            <a:r>
              <a:rPr sz="2200" b="1" dirty="0">
                <a:solidFill>
                  <a:srgbClr val="0D57B2"/>
                </a:solidFill>
                <a:latin typeface="Noto Sans Bengali"/>
              </a:rPr>
              <a:t>—</a:t>
            </a:r>
          </a:p>
        </p:txBody>
      </p:sp>
      <p:sp>
        <p:nvSpPr>
          <p:cNvPr id="12" name="Oval 11"/>
          <p:cNvSpPr/>
          <p:nvPr/>
        </p:nvSpPr>
        <p:spPr>
          <a:xfrm>
            <a:off x="1051560" y="212140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2874" y="206819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35617" y="2224882"/>
            <a:ext cx="3664593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গর্ভধারণ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সম্পর্কে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ধারণা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দিতে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পারবে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5" name="Oval 14"/>
          <p:cNvSpPr/>
          <p:nvPr/>
        </p:nvSpPr>
        <p:spPr>
          <a:xfrm>
            <a:off x="1051560" y="2825496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2874" y="2772281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35607" y="2928970"/>
            <a:ext cx="5746894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পরিণত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গর্ভধারণের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উপকারিতা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ব্যাখ্যা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করতে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পারবে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8" name="Oval 17"/>
          <p:cNvSpPr/>
          <p:nvPr/>
        </p:nvSpPr>
        <p:spPr>
          <a:xfrm>
            <a:off x="1051560" y="3529584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2874" y="3476369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35617" y="3633048"/>
            <a:ext cx="6065891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অপরিণত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গর্ভধারণের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ক্ষতিকর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দিকগুলো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বলতে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পারবে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1" name="Oval 20"/>
          <p:cNvSpPr/>
          <p:nvPr/>
        </p:nvSpPr>
        <p:spPr>
          <a:xfrm>
            <a:off x="1051560" y="4233672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52874" y="4180457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5607" y="4337146"/>
            <a:ext cx="6453818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092F5C"/>
                </a:solidFill>
                <a:latin typeface="Noto Sans Bengali"/>
              </a:rPr>
              <a:t>অপরিণত বয়সে গর্ভধারণ প্রতিরোধের উপায় চিহ্নিত করতে পারবে।</a:t>
            </a:r>
          </a:p>
        </p:txBody>
      </p:sp>
      <p:sp>
        <p:nvSpPr>
          <p:cNvPr id="24" name="Oval 23"/>
          <p:cNvSpPr/>
          <p:nvPr/>
        </p:nvSpPr>
        <p:spPr>
          <a:xfrm>
            <a:off x="1051560" y="4937760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52874" y="4884545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35612" y="5041234"/>
            <a:ext cx="3754361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092F5C"/>
                </a:solidFill>
                <a:latin typeface="Noto Sans Bengali"/>
              </a:rPr>
              <a:t>স্বাস্থ্য ও ভবিষ্যৎ সম্পর্কে সচেতন হবে।</a:t>
            </a:r>
          </a:p>
        </p:txBody>
      </p:sp>
      <p:sp>
        <p:nvSpPr>
          <p:cNvPr id="27" name="Oval 26"/>
          <p:cNvSpPr/>
          <p:nvPr/>
        </p:nvSpPr>
        <p:spPr>
          <a:xfrm>
            <a:off x="10012680" y="5394960"/>
            <a:ext cx="914400" cy="914400"/>
          </a:xfrm>
          <a:prstGeom prst="ellipse">
            <a:avLst/>
          </a:prstGeom>
          <a:noFill/>
          <a:ln w="63500">
            <a:solidFill>
              <a:srgbClr val="0D57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0259568" y="5641848"/>
            <a:ext cx="420624" cy="420624"/>
          </a:xfrm>
          <a:prstGeom prst="ellipse">
            <a:avLst/>
          </a:prstGeom>
          <a:noFill/>
          <a:ln w="50800">
            <a:solidFill>
              <a:srgbClr val="0D57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345029" y="5674067"/>
            <a:ext cx="240579" cy="2739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300" b="1">
                <a:solidFill>
                  <a:srgbClr val="0D57B2"/>
                </a:solidFill>
                <a:latin typeface="Noto Sans Bengali"/>
              </a:rPr>
              <a:t>✓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7" grpId="0"/>
      <p:bldP spid="20" grpId="0"/>
      <p:bldP spid="23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18707" y="231714"/>
            <a:ext cx="758348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Noto Sans Bengali"/>
              </a:rPr>
              <a:t>স্লাইড-3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54775" y="813125"/>
            <a:ext cx="2051972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গর্ভধারণ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কী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1572768"/>
            <a:ext cx="2103120" cy="502920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40913" y="1641101"/>
            <a:ext cx="1050095" cy="36625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গর্ভধারণ</a:t>
            </a:r>
            <a:endParaRPr sz="19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1560" y="2327291"/>
            <a:ext cx="181268" cy="44319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4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7593" y="2365763"/>
            <a:ext cx="4341060" cy="36625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গর্ভধারণ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একটি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স্বাভাবিক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জৈবিক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প্রক্রিয়া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127391"/>
            <a:ext cx="181268" cy="44319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4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7593" y="3165863"/>
            <a:ext cx="9483494" cy="36625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900" b="0" dirty="0">
                <a:solidFill>
                  <a:srgbClr val="092F5C"/>
                </a:solidFill>
                <a:latin typeface="Noto Sans Bengali"/>
              </a:rPr>
              <a:t>এ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প্রক্রিয়ায়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নারীর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গর্ভে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ভ্রূণের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সৃষ্টি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বিকাশ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ঘটে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এবং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নির্দিষ্ট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সময়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পর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সন্তান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জন্মগ্রহণ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092F5C"/>
                </a:solidFill>
                <a:latin typeface="Noto Sans Bengali"/>
              </a:rPr>
              <a:t>করে</a:t>
            </a:r>
            <a:r>
              <a:rPr sz="19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3886200"/>
            <a:ext cx="6675120" cy="502920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38286" y="3969922"/>
            <a:ext cx="3427349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700" b="1" dirty="0" err="1">
                <a:solidFill>
                  <a:srgbClr val="FFFFFF"/>
                </a:solidFill>
                <a:latin typeface="Noto Sans Bengali"/>
              </a:rPr>
              <a:t>সুস্থ</a:t>
            </a:r>
            <a:r>
              <a:rPr sz="17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700" b="1" dirty="0" err="1">
                <a:solidFill>
                  <a:srgbClr val="FFFFFF"/>
                </a:solidFill>
                <a:latin typeface="Noto Sans Bengali"/>
              </a:rPr>
              <a:t>গর্ভধারণের</a:t>
            </a:r>
            <a:r>
              <a:rPr sz="17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700" b="1" dirty="0" err="1">
                <a:solidFill>
                  <a:srgbClr val="FFFFFF"/>
                </a:solidFill>
                <a:latin typeface="Noto Sans Bengali"/>
              </a:rPr>
              <a:t>জন্য</a:t>
            </a:r>
            <a:r>
              <a:rPr sz="17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700" b="1" dirty="0" err="1">
                <a:solidFill>
                  <a:srgbClr val="FFFFFF"/>
                </a:solidFill>
                <a:latin typeface="Noto Sans Bengali"/>
              </a:rPr>
              <a:t>গুরুত্বপূর্ণ</a:t>
            </a:r>
            <a:r>
              <a:rPr sz="1700" b="1" dirty="0">
                <a:solidFill>
                  <a:srgbClr val="FFFFFF"/>
                </a:solidFill>
                <a:latin typeface="Noto Sans Bengali"/>
              </a:rPr>
              <a:t>—</a:t>
            </a:r>
          </a:p>
        </p:txBody>
      </p:sp>
      <p:sp>
        <p:nvSpPr>
          <p:cNvPr id="19" name="Oval 18"/>
          <p:cNvSpPr/>
          <p:nvPr/>
        </p:nvSpPr>
        <p:spPr>
          <a:xfrm>
            <a:off x="1005840" y="459028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7154" y="453707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4549423"/>
            <a:ext cx="1872436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শারীরিক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পরিপক্বতা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05840" y="499033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7154" y="493712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4949473"/>
            <a:ext cx="1473288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মানসিক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প্রস্তুতি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005840" y="539038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7154" y="533717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98" y="5349523"/>
            <a:ext cx="671787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সুস্বাস্থ্য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05840" y="579043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7154" y="573722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89898" y="5749573"/>
            <a:ext cx="3778407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উপযুক্ত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পারিবারিক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সামাজিক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পরিবেশ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360229" y="3712029"/>
            <a:ext cx="2612571" cy="268877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21" grpId="0"/>
      <p:bldP spid="24" grpId="0"/>
      <p:bldP spid="27" grpId="0"/>
      <p:bldP spid="30" grpId="0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18707" y="231714"/>
            <a:ext cx="758348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 dirty="0">
                <a:solidFill>
                  <a:srgbClr val="FFFFFF"/>
                </a:solidFill>
                <a:latin typeface="Noto Sans Bengali"/>
              </a:rPr>
              <a:t>স্লাইড-4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27812" y="813125"/>
            <a:ext cx="3505896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পরিণত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বয়সে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গর্ভধারণ</a:t>
            </a:r>
            <a:endParaRPr sz="25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68680" y="1554480"/>
            <a:ext cx="10332720" cy="502920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29860" y="1630507"/>
            <a:ext cx="4610365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পরিণত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বয়সে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গর্ভধারণ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বলতে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কী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বোঝায়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74" y="2255213"/>
            <a:ext cx="2471959" cy="381643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যখন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একজন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নারী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—</a:t>
            </a:r>
          </a:p>
        </p:txBody>
      </p:sp>
      <p:sp>
        <p:nvSpPr>
          <p:cNvPr id="14" name="Oval 13"/>
          <p:cNvSpPr/>
          <p:nvPr/>
        </p:nvSpPr>
        <p:spPr>
          <a:xfrm>
            <a:off x="1143000" y="276148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44314" y="270827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7048" y="2810098"/>
            <a:ext cx="2221890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শারীরিকভাবে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পরিপক্ব</a:t>
            </a:r>
            <a:endParaRPr sz="18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143000" y="33558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44314" y="330263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27048" y="3404448"/>
            <a:ext cx="1975028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মানসিকভাবে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প্রস্তুত</a:t>
            </a:r>
            <a:endParaRPr sz="18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143000" y="395020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44314" y="3896992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7048" y="3998809"/>
            <a:ext cx="412100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সুস্থ</a:t>
            </a:r>
            <a:endParaRPr sz="18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143000" y="454456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44314" y="449135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27048" y="4593178"/>
            <a:ext cx="1933350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দায়িত্ব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গ্রহণে</a:t>
            </a:r>
            <a:r>
              <a:rPr sz="18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0" dirty="0" err="1">
                <a:solidFill>
                  <a:srgbClr val="092F5C"/>
                </a:solidFill>
                <a:latin typeface="Noto Sans Bengali"/>
              </a:rPr>
              <a:t>সক্ষম</a:t>
            </a:r>
            <a:endParaRPr sz="18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51560" y="5402422"/>
            <a:ext cx="7511800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থাকেন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,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তখন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সেই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গর্ভধারণকে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পরিণত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গর্ভধারণ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বলা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092F5C"/>
                </a:solidFill>
                <a:latin typeface="Noto Sans Bengali"/>
              </a:rPr>
              <a:t>হয়</a:t>
            </a:r>
            <a:r>
              <a:rPr sz="1800" b="1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75714" y="2255213"/>
            <a:ext cx="3755572" cy="285018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6" grpId="0"/>
      <p:bldP spid="19" grpId="0"/>
      <p:bldP spid="22" grpId="0"/>
      <p:bldP spid="25" grpId="0"/>
      <p:bldP spid="26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18707" y="231714"/>
            <a:ext cx="758348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Noto Sans Bengali"/>
              </a:rPr>
              <a:t>স্লাইড-5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7846" y="813125"/>
            <a:ext cx="5605829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পরিণত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বয়সে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গর্ভধারণের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উপকারিতা</a:t>
            </a:r>
            <a:endParaRPr sz="25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4400" y="1572768"/>
            <a:ext cx="3657600" cy="502920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739656" y="1641101"/>
            <a:ext cx="2007088" cy="36625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প্রধান</a:t>
            </a:r>
            <a:r>
              <a:rPr sz="19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উপকারিতা</a:t>
            </a:r>
            <a:endParaRPr sz="19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960120" y="230428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1434" y="225107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78" y="2352958"/>
            <a:ext cx="3921073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মায়ের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স্বাস্থ্য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তুলনামূলকভাবে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ভালো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থাকে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6" name="Oval 15"/>
          <p:cNvSpPr/>
          <p:nvPr/>
        </p:nvSpPr>
        <p:spPr>
          <a:xfrm>
            <a:off x="960120" y="288340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1434" y="283019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44178" y="2932078"/>
            <a:ext cx="2407839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স্বাস্থ্যঝুঁকি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কম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হতে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পারে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9" name="Oval 18"/>
          <p:cNvSpPr/>
          <p:nvPr/>
        </p:nvSpPr>
        <p:spPr>
          <a:xfrm>
            <a:off x="960120" y="346252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1434" y="340931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3511198"/>
            <a:ext cx="3582840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শিশুর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সুস্থ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বৃদ্ধি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বিকাশে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সহায়ক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হয়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2" name="Oval 21"/>
          <p:cNvSpPr/>
          <p:nvPr/>
        </p:nvSpPr>
        <p:spPr>
          <a:xfrm>
            <a:off x="960120" y="40416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1434" y="3988432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44178" y="4090317"/>
            <a:ext cx="4124655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সন্তান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লালন-পালনের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মানসিক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প্রস্তুতি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থাকে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5" name="Oval 24"/>
          <p:cNvSpPr/>
          <p:nvPr/>
        </p:nvSpPr>
        <p:spPr>
          <a:xfrm>
            <a:off x="960120" y="462076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61434" y="456755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44168" y="4669438"/>
            <a:ext cx="4291368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>
                <a:solidFill>
                  <a:srgbClr val="092F5C"/>
                </a:solidFill>
                <a:latin typeface="Noto Sans Bengali"/>
              </a:rPr>
              <a:t>পারিবারিক দায়িত্ব পালনের সক্ষমতা বৃদ্ধি পায়।</a:t>
            </a:r>
          </a:p>
        </p:txBody>
      </p:sp>
      <p:sp>
        <p:nvSpPr>
          <p:cNvPr id="28" name="Oval 27"/>
          <p:cNvSpPr/>
          <p:nvPr/>
        </p:nvSpPr>
        <p:spPr>
          <a:xfrm>
            <a:off x="960120" y="519988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61434" y="514667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44168" y="5248558"/>
            <a:ext cx="4398768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শিক্ষা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অর্থনৈতিক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প্রস্তুতির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সুযোগ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পাওয়া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যায়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22029" y="2076541"/>
            <a:ext cx="3725091" cy="350557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8" grpId="0"/>
      <p:bldP spid="21" grpId="0"/>
      <p:bldP spid="24" grpId="0"/>
      <p:bldP spid="27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18707" y="231714"/>
            <a:ext cx="758348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Noto Sans Bengali"/>
              </a:rPr>
              <a:t>স্লাইড-6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57578" y="813125"/>
            <a:ext cx="5046381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অপরিণত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বয়সে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গর্ভধারণের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ক্ষতি</a:t>
            </a:r>
            <a:endParaRPr sz="25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4400" y="1554480"/>
            <a:ext cx="3291840" cy="502920"/>
          </a:xfrm>
          <a:prstGeom prst="roundRect">
            <a:avLst/>
          </a:prstGeom>
          <a:solidFill>
            <a:srgbClr val="EB2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718680" y="1622813"/>
            <a:ext cx="1683281" cy="36625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স্বাস্থ্যগত</a:t>
            </a:r>
            <a:r>
              <a:rPr sz="19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ক্ষতি</a:t>
            </a:r>
            <a:endParaRPr sz="19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5850" y="2405559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EB2A4B"/>
                </a:solidFill>
                <a:latin typeface="Noto Sans Bengal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4" y="2444017"/>
            <a:ext cx="3206134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মায়ের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স্বাস্থ্যঝুঁকি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বৃদ্ধি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পেতে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পারে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50" y="3148509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EB2A4B"/>
                </a:solidFill>
                <a:latin typeface="Noto Sans Bengal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61873" y="3186967"/>
            <a:ext cx="4042902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রক্তস্বল্পতা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অপুষ্টির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ঝুঁকি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দেখা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দিতে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পারে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50" y="3891450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EB2A4B"/>
                </a:solidFill>
                <a:latin typeface="Noto Sans Bengal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1873" y="3929917"/>
            <a:ext cx="3994812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গর্ভাবস্থায়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জটিলতার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সম্ভাবনা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বাড়তে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পারে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50" y="4634409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EB2A4B"/>
                </a:solidFill>
                <a:latin typeface="Noto Sans Bengal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1883" y="4672867"/>
            <a:ext cx="5912003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শিশুর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স্বাভাবিক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বৃদ্ধি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বিকাশ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ব্যাহত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হওয়ার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ঝুঁকি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থাকতে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পারে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78486" y="3125081"/>
            <a:ext cx="4591594" cy="338553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20" grpId="0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18707" y="231714"/>
            <a:ext cx="758348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Noto Sans Bengali"/>
              </a:rPr>
              <a:t>স্লাইড-7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13386" y="813125"/>
            <a:ext cx="3534749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Noto Sans Bengali"/>
              </a:rPr>
              <a:t>অন্যান্য ক্ষতিকর প্রভাব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1481328"/>
            <a:ext cx="2926080" cy="502920"/>
          </a:xfrm>
          <a:prstGeom prst="roundRect">
            <a:avLst/>
          </a:prstGeom>
          <a:solidFill>
            <a:srgbClr val="EB2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605540" y="1557356"/>
            <a:ext cx="1543821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মানসিক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ক্ষতি</a:t>
            </a:r>
            <a:endParaRPr sz="18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1570" y="2079804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EB2A4B"/>
                </a:solidFill>
                <a:latin typeface="Noto Sans Bengal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7592" y="2118262"/>
            <a:ext cx="2108078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মানসিক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চাপ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উদ্বেগ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1570" y="2537004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EB2A4B"/>
                </a:solidFill>
                <a:latin typeface="Noto Sans Bengal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7602" y="2575462"/>
            <a:ext cx="1684885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ভয়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অনিশ্চয়তা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1570" y="2994204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EB2A4B"/>
                </a:solidFill>
                <a:latin typeface="Noto Sans Bengal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07592" y="3032662"/>
            <a:ext cx="2213876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আত্মবিশ্বাস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কমে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যাওয়া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14400" y="3611880"/>
            <a:ext cx="2926080" cy="502920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6266" y="3687912"/>
            <a:ext cx="1622367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শিক্ষাগত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ক্ষতি</a:t>
            </a:r>
            <a:endParaRPr sz="18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1570" y="4267506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07592" y="4305964"/>
            <a:ext cx="2322880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পড়াশোনা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বাধাগ্রস্ত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হওয়া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1570" y="4839006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07592" y="4877464"/>
            <a:ext cx="3186898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বিদ্যালয়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থেকে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ঝরে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পড়ার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আশঙ্কা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080760" y="1481328"/>
            <a:ext cx="2926080" cy="502920"/>
          </a:xfrm>
          <a:prstGeom prst="roundRect">
            <a:avLst/>
          </a:prstGeom>
          <a:solidFill>
            <a:srgbClr val="F277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690137" y="1557356"/>
            <a:ext cx="1707327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সামাজিক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ক্ষতি</a:t>
            </a:r>
            <a:endParaRPr sz="18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17930" y="2087424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F27714"/>
                </a:solidFill>
                <a:latin typeface="Noto Sans Bengal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3962" y="2125882"/>
            <a:ext cx="2699585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অল্প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পারিবারিক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দায়িত্ব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7930" y="2559864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F27714"/>
                </a:solidFill>
                <a:latin typeface="Noto Sans Bengal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73962" y="2598322"/>
            <a:ext cx="1880451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অর্থনৈতিক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নির্ভরতা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17930" y="3032304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F27714"/>
                </a:solidFill>
                <a:latin typeface="Noto Sans Bengal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3952" y="3070762"/>
            <a:ext cx="2048766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ব্যক্তিগত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বিকাশে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বাধা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33441" y="3863344"/>
            <a:ext cx="2460172" cy="193874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18707" y="231714"/>
            <a:ext cx="758348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Noto Sans Bengali"/>
              </a:rPr>
              <a:t>স্লাইড-8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438156" y="813125"/>
            <a:ext cx="5285229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অপরিণত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বয়সে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গর্ভধারণ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প্রতিরোধ</a:t>
            </a:r>
            <a:endParaRPr sz="25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4400" y="1508760"/>
            <a:ext cx="5669280" cy="502920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923165" y="1577093"/>
            <a:ext cx="3651769" cy="36625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900" b="1" dirty="0">
                <a:solidFill>
                  <a:srgbClr val="FFFFFF"/>
                </a:solidFill>
                <a:latin typeface="Noto Sans Bengali"/>
              </a:rPr>
              <a:t>✓  </a:t>
            </a:r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প্রতিরোধের</a:t>
            </a:r>
            <a:r>
              <a:rPr sz="19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গুরুত্বপূর্ণ</a:t>
            </a:r>
            <a:r>
              <a:rPr sz="19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উপায়</a:t>
            </a:r>
            <a:endParaRPr sz="19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51560" y="22128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2874" y="215963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5617" y="2295808"/>
            <a:ext cx="2401427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বাল্যবিবাহ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প্রতিরোধ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করা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6" name="Oval 15"/>
          <p:cNvSpPr/>
          <p:nvPr/>
        </p:nvSpPr>
        <p:spPr>
          <a:xfrm>
            <a:off x="1051560" y="28605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52874" y="280733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2943508"/>
            <a:ext cx="3065070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শিক্ষার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ধারাবাহিকতা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বজায়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রাখা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9" name="Oval 18"/>
          <p:cNvSpPr/>
          <p:nvPr/>
        </p:nvSpPr>
        <p:spPr>
          <a:xfrm>
            <a:off x="1051560" y="35082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52874" y="345503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35617" y="3591208"/>
            <a:ext cx="4166333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বয়সোপযোগী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সঠিক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স্বাস্থ্যশিক্ষা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গ্রহণ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করা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2" name="Oval 21"/>
          <p:cNvSpPr/>
          <p:nvPr/>
        </p:nvSpPr>
        <p:spPr>
          <a:xfrm>
            <a:off x="1051560" y="41559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52874" y="4102732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35617" y="4238907"/>
            <a:ext cx="2725233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অভিভাবকদের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সচেতন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করা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5" name="Oval 24"/>
          <p:cNvSpPr/>
          <p:nvPr/>
        </p:nvSpPr>
        <p:spPr>
          <a:xfrm>
            <a:off x="1051560" y="48036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52874" y="475043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35617" y="4886608"/>
            <a:ext cx="2915991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সামাজিক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সচেতনতা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বৃদ্ধি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করা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8" name="Oval 27"/>
          <p:cNvSpPr/>
          <p:nvPr/>
        </p:nvSpPr>
        <p:spPr>
          <a:xfrm>
            <a:off x="1051560" y="54513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52874" y="539813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35617" y="5534308"/>
            <a:ext cx="6158865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প্রয়োজনে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বিশ্বস্ত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শিক্ষক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,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অভিভাবক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স্বাস্থ্যকর্মীর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পরামর্শ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নেওয়া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990114" y="2807332"/>
            <a:ext cx="4079966" cy="277203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8" grpId="0"/>
      <p:bldP spid="21" grpId="0"/>
      <p:bldP spid="24" grpId="0"/>
      <p:bldP spid="27" grpId="0"/>
      <p:bldP spid="30" grpId="0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18707" y="231714"/>
            <a:ext cx="758348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Noto Sans Bengali"/>
              </a:rPr>
              <a:t>স্লাইড-9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85095" y="813125"/>
            <a:ext cx="2991332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শিক্ষার্থীদের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করণীয়</a:t>
            </a:r>
            <a:endParaRPr sz="25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4400" y="1508760"/>
            <a:ext cx="3657600" cy="502920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74974" y="1577093"/>
            <a:ext cx="2736454" cy="366254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আমরা</a:t>
            </a:r>
            <a:r>
              <a:rPr sz="19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কী</a:t>
            </a:r>
            <a:r>
              <a:rPr sz="19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করতে</a:t>
            </a:r>
            <a:r>
              <a:rPr sz="19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900" b="1" dirty="0" err="1">
                <a:solidFill>
                  <a:srgbClr val="FFFFFF"/>
                </a:solidFill>
                <a:latin typeface="Noto Sans Bengali"/>
              </a:rPr>
              <a:t>পারি</a:t>
            </a:r>
            <a:r>
              <a:rPr sz="1900" b="1" dirty="0">
                <a:solidFill>
                  <a:srgbClr val="FFFFFF"/>
                </a:solidFill>
                <a:latin typeface="Noto Sans Bengali"/>
              </a:rPr>
              <a:t>?</a:t>
            </a:r>
          </a:p>
        </p:txBody>
      </p:sp>
      <p:sp>
        <p:nvSpPr>
          <p:cNvPr id="13" name="Oval 12"/>
          <p:cNvSpPr/>
          <p:nvPr/>
        </p:nvSpPr>
        <p:spPr>
          <a:xfrm>
            <a:off x="1005840" y="22128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7154" y="215963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250088"/>
            <a:ext cx="3158044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নিয়মিত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পড়াশোনা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চালিয়ে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যাওয়া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6" name="Oval 15"/>
          <p:cNvSpPr/>
          <p:nvPr/>
        </p:nvSpPr>
        <p:spPr>
          <a:xfrm>
            <a:off x="1005840" y="276910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7154" y="271589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98" y="2806348"/>
            <a:ext cx="4684103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বাল্যবিবাহের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ক্ষতিকর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দিক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সম্পর্কে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সচেতন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হওয়া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19" name="Oval 18"/>
          <p:cNvSpPr/>
          <p:nvPr/>
        </p:nvSpPr>
        <p:spPr>
          <a:xfrm>
            <a:off x="1005840" y="3325367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7154" y="327215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362608"/>
            <a:ext cx="4730590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স্বাস্থ্য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ব্যক্তিগত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নিরাপত্তা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বিষয়ে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সঠিক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তথ্য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জানা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2" name="Oval 21"/>
          <p:cNvSpPr/>
          <p:nvPr/>
        </p:nvSpPr>
        <p:spPr>
          <a:xfrm>
            <a:off x="1005840" y="388162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7154" y="3828412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98" y="3918868"/>
            <a:ext cx="2497607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স্বাস্থ্যকর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জীবনযাপন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করা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5" name="Oval 24"/>
          <p:cNvSpPr/>
          <p:nvPr/>
        </p:nvSpPr>
        <p:spPr>
          <a:xfrm>
            <a:off x="1005840" y="443788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7154" y="4384672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98" y="4475128"/>
            <a:ext cx="4571893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কোনো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সমস্যা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হলে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বিশ্বস্ত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বড়দের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সাহায্য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নেওয়া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8" name="Oval 27"/>
          <p:cNvSpPr/>
          <p:nvPr/>
        </p:nvSpPr>
        <p:spPr>
          <a:xfrm>
            <a:off x="1005840" y="4994148"/>
            <a:ext cx="256032" cy="256032"/>
          </a:xfrm>
          <a:prstGeom prst="ellipse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7154" y="4940933"/>
            <a:ext cx="253403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89898" y="5031388"/>
            <a:ext cx="3845733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অন্যদেরকে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সচেতন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হতে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উৎসাহিত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করা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43400" y="5486400"/>
            <a:ext cx="3520440" cy="502920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514462" y="5547053"/>
            <a:ext cx="1178335" cy="381643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000" b="1" dirty="0" err="1">
                <a:solidFill>
                  <a:srgbClr val="FFFFFF"/>
                </a:solidFill>
                <a:latin typeface="Noto Sans Bengali"/>
              </a:rPr>
              <a:t>মূল</a:t>
            </a:r>
            <a:r>
              <a:rPr sz="20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Noto Sans Bengali"/>
              </a:rPr>
              <a:t>বার্তা</a:t>
            </a:r>
            <a:r>
              <a:rPr sz="2000" b="1" dirty="0">
                <a:solidFill>
                  <a:srgbClr val="FFFFFF"/>
                </a:solidFill>
                <a:latin typeface="Noto Sans Bengali"/>
              </a:rPr>
              <a:t>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07561" y="6077405"/>
            <a:ext cx="6346416" cy="381643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শিক্ষা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 ও </a:t>
            </a:r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সচেতনতাই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সুন্দর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 ও </a:t>
            </a:r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নিরাপদ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ভবিষ্যতের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0D57B2"/>
                </a:solidFill>
                <a:latin typeface="Noto Sans Bengali"/>
              </a:rPr>
              <a:t>পথ</a:t>
            </a:r>
            <a:r>
              <a:rPr sz="2000" b="1" dirty="0">
                <a:solidFill>
                  <a:srgbClr val="0D57B2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8" grpId="0"/>
      <p:bldP spid="21" grpId="0"/>
      <p:bldP spid="24" grpId="0"/>
      <p:bldP spid="27" grpId="0"/>
      <p:bldP spid="30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solidFill>
            <a:srgbClr val="FFFFFF"/>
          </a:solidFill>
          <a:ln w="15240">
            <a:solidFill>
              <a:srgbClr val="14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 rot="5400000">
            <a:off x="10881360" y="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 rot="16200000">
            <a:off x="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 rot="10800000">
            <a:off x="10972800" y="6172200"/>
            <a:ext cx="1097280" cy="640080"/>
          </a:xfrm>
          <a:prstGeom prst="arc">
            <a:avLst/>
          </a:prstGeom>
          <a:noFill/>
          <a:ln w="101600">
            <a:solidFill>
              <a:srgbClr val="5A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65006" y="231714"/>
            <a:ext cx="865750" cy="304699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Noto Sans Bengali"/>
              </a:rPr>
              <a:t>স্লাইড-10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713232"/>
            <a:ext cx="10332720" cy="658368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06976" y="813125"/>
            <a:ext cx="3547573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পুনরালোচনা</a:t>
            </a:r>
            <a:r>
              <a:rPr sz="2500" b="1" dirty="0">
                <a:solidFill>
                  <a:srgbClr val="FFFFFF"/>
                </a:solidFill>
                <a:latin typeface="Noto Sans Bengali"/>
              </a:rPr>
              <a:t> ও </a:t>
            </a:r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মূল্যায়ন</a:t>
            </a:r>
            <a:endParaRPr sz="25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4400" y="1508760"/>
            <a:ext cx="3840480" cy="502920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8677" y="1584788"/>
            <a:ext cx="2891946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আজ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আমরা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যা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শিখলাম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70" y="2108379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7595" y="2146837"/>
            <a:ext cx="1163908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গর্ভধারণ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কী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1570" y="2622729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7595" y="2661187"/>
            <a:ext cx="3454600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পরিণত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গর্ভধারণের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উপকারিতা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1570" y="3137079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07594" y="3175537"/>
            <a:ext cx="3109954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অপরিণত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গর্ভধারণের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ক্ষতি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51570" y="3651418"/>
            <a:ext cx="173253" cy="412421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200" b="1">
                <a:solidFill>
                  <a:srgbClr val="0D57B2"/>
                </a:solidFill>
                <a:latin typeface="Noto Sans Bengal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07593" y="3689887"/>
            <a:ext cx="4071756" cy="335476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অপরিণত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গর্ভধারণ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প্রতিরোধের</a:t>
            </a:r>
            <a:r>
              <a:rPr sz="17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092F5C"/>
                </a:solidFill>
                <a:latin typeface="Noto Sans Bengali"/>
              </a:rPr>
              <a:t>উপায়</a:t>
            </a:r>
            <a:endParaRPr sz="1700" b="0" dirty="0">
              <a:solidFill>
                <a:srgbClr val="092F5C"/>
              </a:solidFill>
              <a:latin typeface="Noto Sans Bengal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914400" y="4343400"/>
            <a:ext cx="3291840" cy="502920"/>
          </a:xfrm>
          <a:prstGeom prst="roundRect">
            <a:avLst/>
          </a:prstGeom>
          <a:solidFill>
            <a:srgbClr val="5B2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730703" y="4419442"/>
            <a:ext cx="1659236" cy="350865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800" b="1" dirty="0">
                <a:solidFill>
                  <a:srgbClr val="FFFFFF"/>
                </a:solidFill>
                <a:latin typeface="Noto Sans Bengali"/>
              </a:rPr>
              <a:t>? 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মূল্যায়ন</a:t>
            </a:r>
            <a:r>
              <a:rPr sz="18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Noto Sans Bengali"/>
              </a:rPr>
              <a:t>প্রশ্ন</a:t>
            </a:r>
            <a:endParaRPr sz="18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1560" y="4887834"/>
            <a:ext cx="168444" cy="39703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100" b="1">
                <a:solidFill>
                  <a:srgbClr val="5B2CB4"/>
                </a:solidFill>
                <a:latin typeface="Noto Sans Bengal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07592" y="4926306"/>
            <a:ext cx="1213602" cy="32008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গর্ভধারণ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কী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" y="5276453"/>
            <a:ext cx="168444" cy="39703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100" b="1">
                <a:solidFill>
                  <a:srgbClr val="5B2CB4"/>
                </a:solidFill>
                <a:latin typeface="Noto Sans Bengal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07592" y="5314925"/>
            <a:ext cx="4145494" cy="32008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পরিণত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গর্ভধারণের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দুটি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উপকারিতা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লেখ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5665073"/>
            <a:ext cx="168444" cy="39703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100" b="1">
                <a:solidFill>
                  <a:srgbClr val="5B2CB4"/>
                </a:solidFill>
                <a:latin typeface="Noto Sans Bengal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07602" y="5703545"/>
            <a:ext cx="3821687" cy="32008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অপরিণত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গর্ভধারণের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দুটি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ক্ষতি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লেখ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6053694"/>
            <a:ext cx="168444" cy="39703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100" b="1">
                <a:solidFill>
                  <a:srgbClr val="5B2CB4"/>
                </a:solidFill>
                <a:latin typeface="Noto Sans Bengal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07592" y="6092166"/>
            <a:ext cx="4336252" cy="32008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অপরিণত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বয়সে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গর্ভধারণ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প্রতিরোধে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কী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করা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 </a:t>
            </a:r>
            <a:r>
              <a:rPr sz="1600" b="0" dirty="0" err="1">
                <a:solidFill>
                  <a:srgbClr val="092F5C"/>
                </a:solidFill>
                <a:latin typeface="Noto Sans Bengali"/>
              </a:rPr>
              <a:t>যায়</a:t>
            </a:r>
            <a:r>
              <a:rPr sz="1600" b="0" dirty="0">
                <a:solidFill>
                  <a:srgbClr val="092F5C"/>
                </a:solidFill>
                <a:latin typeface="Noto Sans Bengali"/>
              </a:rPr>
              <a:t>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458200" y="4709160"/>
            <a:ext cx="2468880" cy="685800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105075" y="4822781"/>
            <a:ext cx="1175130" cy="4585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500" b="1" dirty="0" err="1">
                <a:solidFill>
                  <a:srgbClr val="FFFFFF"/>
                </a:solidFill>
                <a:latin typeface="Noto Sans Bengali"/>
              </a:rPr>
              <a:t>ধন্যবাদ</a:t>
            </a:r>
            <a:endParaRPr sz="25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406651" y="5623560"/>
            <a:ext cx="3977639" cy="566928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580797" y="5762369"/>
            <a:ext cx="3629327" cy="28931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Noto Sans Bengali"/>
              </a:rPr>
              <a:t>সচেতন হই • সুস্থ থাকি • সুন্দর ভবিষ্যৎ গড়ি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95</TotalTime>
  <Words>542</Words>
  <Application>Microsoft Office PowerPoint</Application>
  <PresentationFormat>Custom</PresentationFormat>
  <Paragraphs>174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গর্ভধারণ — শ্রেণি ৮</dc:title>
  <dc:subject>শারীরিক শিক্ষা ও স্বাস্থ্য</dc:subject>
  <dc:creator/>
  <cp:keywords/>
  <dc:description>মূল পোস্টারের ভিত্তিতে সম্পূর্ণ এডিটযোগ্য টেক্সট, শেপ ও পৃথক ছবি/আইকনসহ পুনর্নির্মিত।</dc:description>
  <cp:lastModifiedBy>Maa Computer</cp:lastModifiedBy>
  <cp:revision>20</cp:revision>
  <dcterms:created xsi:type="dcterms:W3CDTF">2013-01-27T09:14:16Z</dcterms:created>
  <dcterms:modified xsi:type="dcterms:W3CDTF">2026-09-08T07:41:14Z</dcterms:modified>
  <cp:category/>
</cp:coreProperties>
</file>