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9" d="100"/>
          <a:sy n="89" d="100"/>
        </p:scale>
        <p:origin x="-403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zamansapahar@gmail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097281"/>
            <a:ext cx="70793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dirty="0" err="1">
                <a:solidFill>
                  <a:srgbClr val="FFFFFF"/>
                </a:solidFill>
                <a:latin typeface="Arial"/>
              </a:rPr>
              <a:t>প্রজনন</a:t>
            </a:r>
            <a:r>
              <a:rPr sz="30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3000" b="1" dirty="0" err="1">
                <a:solidFill>
                  <a:srgbClr val="FFFFFF"/>
                </a:solidFill>
                <a:latin typeface="Arial"/>
              </a:rPr>
              <a:t>স্বাস্থ্য</a:t>
            </a:r>
            <a:r>
              <a:rPr sz="30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3000" b="1" dirty="0" err="1">
                <a:solidFill>
                  <a:srgbClr val="FFFFFF"/>
                </a:solidFill>
                <a:latin typeface="Arial"/>
              </a:rPr>
              <a:t>রক্ষায়</a:t>
            </a:r>
            <a:r>
              <a:rPr sz="30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3000" b="1" dirty="0" err="1">
                <a:solidFill>
                  <a:srgbClr val="FFFFFF"/>
                </a:solidFill>
                <a:latin typeface="Arial"/>
              </a:rPr>
              <a:t>প্রয়োজনীয়</a:t>
            </a:r>
            <a:r>
              <a:rPr sz="30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3000" b="1" dirty="0" err="1">
                <a:solidFill>
                  <a:srgbClr val="FFFFFF"/>
                </a:solidFill>
                <a:latin typeface="Arial"/>
              </a:rPr>
              <a:t>ব্যবস্থা</a:t>
            </a:r>
            <a:r>
              <a:rPr sz="3000" b="1" dirty="0">
                <a:solidFill>
                  <a:srgbClr val="FFFFFF"/>
                </a:solidFill>
                <a:latin typeface="Arial"/>
              </a:rPr>
              <a:t> ও </a:t>
            </a:r>
            <a:r>
              <a:rPr sz="3000" b="1" dirty="0" err="1">
                <a:solidFill>
                  <a:srgbClr val="FFFFFF"/>
                </a:solidFill>
                <a:latin typeface="Arial"/>
              </a:rPr>
              <a:t>সম্ভাব্য</a:t>
            </a:r>
            <a:r>
              <a:rPr sz="30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3000" b="1" dirty="0" err="1">
                <a:solidFill>
                  <a:srgbClr val="FFFFFF"/>
                </a:solidFill>
                <a:latin typeface="Arial"/>
              </a:rPr>
              <a:t>সমস্যা</a:t>
            </a:r>
            <a:endParaRPr sz="30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" y="3200400"/>
            <a:ext cx="73152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 dirty="0" err="1">
                <a:solidFill>
                  <a:srgbClr val="FFFFFF"/>
                </a:solidFill>
                <a:latin typeface="Arial"/>
              </a:rPr>
              <a:t>শ্রেণি</a:t>
            </a:r>
            <a:r>
              <a:rPr sz="2100" b="0" dirty="0">
                <a:solidFill>
                  <a:srgbClr val="FFFFFF"/>
                </a:solidFill>
                <a:latin typeface="Arial"/>
              </a:rPr>
              <a:t>: </a:t>
            </a:r>
            <a:r>
              <a:rPr sz="2100" b="0" dirty="0" err="1" smtClean="0">
                <a:solidFill>
                  <a:srgbClr val="FFFFFF"/>
                </a:solidFill>
                <a:latin typeface="Arial"/>
              </a:rPr>
              <a:t>অষ্টম</a:t>
            </a:r>
            <a:r>
              <a:rPr lang="en-US" sz="2100" b="0" dirty="0" smtClean="0">
                <a:solidFill>
                  <a:srgbClr val="FFFFFF"/>
                </a:solidFill>
                <a:latin typeface="Arial"/>
              </a:rPr>
              <a:t>   </a:t>
            </a:r>
            <a:r>
              <a:rPr dirty="0"/>
              <a:t/>
            </a:r>
            <a:br>
              <a:rPr dirty="0"/>
            </a:br>
            <a:r>
              <a:rPr sz="2100" b="0" dirty="0" err="1">
                <a:solidFill>
                  <a:srgbClr val="FFFFFF"/>
                </a:solidFill>
                <a:latin typeface="Arial"/>
              </a:rPr>
              <a:t>বিষয়</a:t>
            </a:r>
            <a:r>
              <a:rPr sz="2100" b="0" dirty="0">
                <a:solidFill>
                  <a:srgbClr val="FFFFFF"/>
                </a:solidFill>
                <a:latin typeface="Arial"/>
              </a:rPr>
              <a:t>: </a:t>
            </a:r>
            <a:r>
              <a:rPr lang="en-US" sz="2100" b="0" dirty="0" err="1" smtClean="0">
                <a:solidFill>
                  <a:srgbClr val="FFFFFF"/>
                </a:solidFill>
                <a:latin typeface="Arial"/>
              </a:rPr>
              <a:t>শারীরিক</a:t>
            </a:r>
            <a:r>
              <a:rPr lang="en-US" sz="2100" b="0" dirty="0" smtClean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100" b="0" dirty="0" err="1" smtClean="0">
                <a:solidFill>
                  <a:srgbClr val="FFFFFF"/>
                </a:solidFill>
                <a:latin typeface="Arial"/>
              </a:rPr>
              <a:t>শিক্ষা</a:t>
            </a:r>
            <a:r>
              <a:rPr lang="en-US" sz="2100" b="0" dirty="0" smtClean="0">
                <a:solidFill>
                  <a:srgbClr val="FFFFFF"/>
                </a:solidFill>
                <a:latin typeface="Arial"/>
              </a:rPr>
              <a:t> ও </a:t>
            </a:r>
            <a:r>
              <a:rPr lang="en-US" sz="2100" b="0" dirty="0" err="1" smtClean="0">
                <a:solidFill>
                  <a:srgbClr val="FFFFFF"/>
                </a:solidFill>
                <a:latin typeface="Arial"/>
              </a:rPr>
              <a:t>স্বাস্থ্য</a:t>
            </a:r>
            <a:r>
              <a:rPr lang="en-US" sz="2100" b="0" dirty="0" smtClean="0">
                <a:solidFill>
                  <a:srgbClr val="FFFFFF"/>
                </a:solidFill>
                <a:latin typeface="Arial"/>
              </a:rPr>
              <a:t> , </a:t>
            </a:r>
            <a:r>
              <a:rPr lang="en-US" sz="2100" b="0" dirty="0" err="1" smtClean="0">
                <a:solidFill>
                  <a:srgbClr val="FFFFFF"/>
                </a:solidFill>
                <a:latin typeface="Arial"/>
              </a:rPr>
              <a:t>অধ্যায়ঃ</a:t>
            </a:r>
            <a:r>
              <a:rPr lang="en-US" sz="2100" b="0" dirty="0" smtClean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2100" b="0" dirty="0" err="1" smtClean="0">
                <a:solidFill>
                  <a:srgbClr val="FFFFFF"/>
                </a:solidFill>
                <a:latin typeface="Arial"/>
              </a:rPr>
              <a:t>তৃতীয়</a:t>
            </a:r>
            <a:r>
              <a:rPr lang="en-US" sz="2100" b="0" dirty="0" smtClean="0">
                <a:solidFill>
                  <a:srgbClr val="FFFFFF"/>
                </a:solidFill>
                <a:latin typeface="Arial"/>
              </a:rPr>
              <a:t>, </a:t>
            </a:r>
            <a:r>
              <a:rPr lang="en-US" sz="2100" b="0" dirty="0" err="1" smtClean="0">
                <a:solidFill>
                  <a:srgbClr val="FFFFFF"/>
                </a:solidFill>
                <a:latin typeface="Arial"/>
              </a:rPr>
              <a:t>পাঠঃ</a:t>
            </a:r>
            <a:r>
              <a:rPr lang="en-US" sz="2100" b="0" dirty="0" smtClean="0">
                <a:solidFill>
                  <a:srgbClr val="FFFFFF"/>
                </a:solidFill>
                <a:latin typeface="Arial"/>
              </a:rPr>
              <a:t> ০১ 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sz="2100" b="0" dirty="0" err="1">
                <a:solidFill>
                  <a:srgbClr val="FFFFFF"/>
                </a:solidFill>
                <a:latin typeface="Arial"/>
              </a:rPr>
              <a:t>সচেতনতা</a:t>
            </a:r>
            <a:r>
              <a:rPr sz="2100" b="0" dirty="0">
                <a:solidFill>
                  <a:srgbClr val="FFFFFF"/>
                </a:solidFill>
                <a:latin typeface="Arial"/>
              </a:rPr>
              <a:t> • </a:t>
            </a:r>
            <a:r>
              <a:rPr sz="2100" b="0" dirty="0" err="1">
                <a:solidFill>
                  <a:srgbClr val="FFFFFF"/>
                </a:solidFill>
                <a:latin typeface="Arial"/>
              </a:rPr>
              <a:t>পরিচ্ছন্নতা</a:t>
            </a:r>
            <a:r>
              <a:rPr sz="2100" b="0" dirty="0">
                <a:solidFill>
                  <a:srgbClr val="FFFFFF"/>
                </a:solidFill>
                <a:latin typeface="Arial"/>
              </a:rPr>
              <a:t> • </a:t>
            </a:r>
            <a:r>
              <a:rPr sz="2100" b="0" dirty="0" err="1">
                <a:solidFill>
                  <a:srgbClr val="FFFFFF"/>
                </a:solidFill>
                <a:latin typeface="Arial"/>
              </a:rPr>
              <a:t>স্বাস্থ্যকর</a:t>
            </a:r>
            <a:r>
              <a:rPr sz="21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2100" b="0" dirty="0" err="1">
                <a:solidFill>
                  <a:srgbClr val="FFFFFF"/>
                </a:solidFill>
                <a:latin typeface="Arial"/>
              </a:rPr>
              <a:t>অভ্যাস</a:t>
            </a:r>
            <a:endParaRPr sz="2100" b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03536" y="564020"/>
            <a:ext cx="3760577" cy="295470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03536" y="3589230"/>
            <a:ext cx="3760577" cy="293975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FFFF00"/>
                </a:solidFill>
              </a:rPr>
              <a:t>মোঃ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নুরুজ্জামান</a:t>
            </a:r>
            <a:endParaRPr lang="en-US" dirty="0" smtClean="0">
              <a:solidFill>
                <a:srgbClr val="FFFF00"/>
              </a:solidFill>
            </a:endParaRPr>
          </a:p>
          <a:p>
            <a:pPr algn="ctr"/>
            <a:r>
              <a:rPr lang="en-US" dirty="0" err="1" smtClean="0">
                <a:solidFill>
                  <a:srgbClr val="FFFF00"/>
                </a:solidFill>
              </a:rPr>
              <a:t>সহকারী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শিক্ষক</a:t>
            </a:r>
            <a:r>
              <a:rPr lang="en-US" dirty="0" smtClean="0">
                <a:solidFill>
                  <a:srgbClr val="FFFF00"/>
                </a:solidFill>
              </a:rPr>
              <a:t>( </a:t>
            </a:r>
            <a:r>
              <a:rPr lang="en-US" dirty="0" err="1" smtClean="0">
                <a:solidFill>
                  <a:srgbClr val="FFFF00"/>
                </a:solidFill>
              </a:rPr>
              <a:t>শারীরিক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শিক্ষা</a:t>
            </a:r>
            <a:r>
              <a:rPr lang="en-US" dirty="0" smtClean="0">
                <a:solidFill>
                  <a:srgbClr val="FFFF00"/>
                </a:solidFill>
              </a:rPr>
              <a:t>) </a:t>
            </a:r>
          </a:p>
          <a:p>
            <a:pPr algn="ctr"/>
            <a:r>
              <a:rPr lang="en-US" dirty="0" err="1" smtClean="0">
                <a:solidFill>
                  <a:srgbClr val="FFFF00"/>
                </a:solidFill>
              </a:rPr>
              <a:t>ধাড়কী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উচ্চ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বিদ্যালয়</a:t>
            </a:r>
            <a:endParaRPr lang="en-US" dirty="0" smtClean="0">
              <a:solidFill>
                <a:srgbClr val="FFFF00"/>
              </a:solidFill>
            </a:endParaRPr>
          </a:p>
          <a:p>
            <a:pPr algn="ctr"/>
            <a:r>
              <a:rPr lang="en-US" dirty="0" err="1" smtClean="0">
                <a:solidFill>
                  <a:srgbClr val="FFFF00"/>
                </a:solidFill>
              </a:rPr>
              <a:t>সদর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জয়পুরহাট</a:t>
            </a:r>
            <a:r>
              <a:rPr lang="en-US" dirty="0" smtClean="0">
                <a:solidFill>
                  <a:srgbClr val="FFFF00"/>
                </a:solidFill>
              </a:rPr>
              <a:t>।</a:t>
            </a:r>
          </a:p>
          <a:p>
            <a:pPr algn="ctr"/>
            <a:r>
              <a:rPr lang="en-US" dirty="0" err="1" smtClean="0">
                <a:solidFill>
                  <a:srgbClr val="FFFF00"/>
                </a:solidFill>
              </a:rPr>
              <a:t>মোবাইলঃ</a:t>
            </a:r>
            <a:r>
              <a:rPr lang="en-US" dirty="0" smtClean="0">
                <a:solidFill>
                  <a:srgbClr val="FFFF00"/>
                </a:solidFill>
              </a:rPr>
              <a:t> ০১৭১৭৭৬৪৩৩০</a:t>
            </a:r>
          </a:p>
          <a:p>
            <a:pPr algn="ctr"/>
            <a:r>
              <a:rPr lang="en-US" dirty="0" err="1" smtClean="0">
                <a:solidFill>
                  <a:srgbClr val="FFFF00"/>
                </a:solidFill>
              </a:rPr>
              <a:t>ইমেইলঃ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  <a:hlinkClick r:id="rId3"/>
              </a:rPr>
              <a:t>nzamansapahar@gmail.com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914400"/>
          </a:xfrm>
          <a:prstGeom prst="rect">
            <a:avLst/>
          </a:prstGeom>
          <a:solidFill>
            <a:srgbClr val="12416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82880"/>
            <a:ext cx="10789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Arial"/>
              </a:rPr>
              <a:t>শিখনফল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280160"/>
            <a:ext cx="10881360" cy="4754880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600200"/>
            <a:ext cx="101498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dirty="0">
                <a:solidFill>
                  <a:srgbClr val="2A323A"/>
                </a:solidFill>
                <a:latin typeface="Arial"/>
              </a:rPr>
              <a:t>•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প্রজনন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স্বাস্থ্য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রক্ষার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প্রয়োজনীয়তা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ব্যাখ্যা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করতে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পারবে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।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•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প্রয়োজনীয়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স্বাস্থ্যবিধি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ও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করণীয়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বলতে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পারবে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।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•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স্বাস্থ্যবিধি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অনুসরণ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না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করলে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সম্ভাব্য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সমস্যাগুলো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চিহ্নিত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করতে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পারবে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।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•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স্বাস্থ্যকর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ও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সচেতন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আচরণে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উদ্বুদ্ধ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হবে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55081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249180"/>
                </a:solidFill>
                <a:latin typeface="Arial"/>
              </a:rPr>
              <a:t>শরীরচর্চা ও সুস্থ জীবন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55080"/>
            <a:ext cx="5486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249180"/>
                </a:solidFill>
                <a:latin typeface="Arial"/>
              </a:rPr>
              <a:t>2/10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914400"/>
          </a:xfrm>
          <a:prstGeom prst="rect">
            <a:avLst/>
          </a:prstGeom>
          <a:solidFill>
            <a:srgbClr val="12416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82880"/>
            <a:ext cx="10789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Arial"/>
              </a:rPr>
              <a:t>প্রজনন স্বাস্থ্য রক্ষা কেন জরুরি?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280160"/>
            <a:ext cx="10881360" cy="4754880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600200"/>
            <a:ext cx="101498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dirty="0">
                <a:solidFill>
                  <a:srgbClr val="2A323A"/>
                </a:solidFill>
                <a:latin typeface="Arial"/>
              </a:rPr>
              <a:t>✓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শরীরের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সঠিক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বৃদ্ধি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ও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বিকাশের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জন্য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✓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সুস্থ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ও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স্বাভাবিক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জীবনযাপনের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জন্য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✓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স্বাস্থ্যসমস্যার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ঝুঁকি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কমানোর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জন্য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✓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মানসিক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সুস্থতা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বজায়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রাখার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জন্য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✓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আত্মবিশ্বাস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বৃদ্ধির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জন্য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✓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ভবিষ্য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ৎ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সুস্থ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জীবনের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ভিত্তি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গড়ার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জন্য</a:t>
            </a:r>
            <a:endParaRPr sz="2000" b="0" dirty="0">
              <a:solidFill>
                <a:srgbClr val="2A323A"/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520" y="6355081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249180"/>
                </a:solidFill>
                <a:latin typeface="Arial"/>
              </a:rPr>
              <a:t>শরীরচর্চা ও সুস্থ জীবন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55080"/>
            <a:ext cx="5486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249180"/>
                </a:solidFill>
                <a:latin typeface="Arial"/>
              </a:rPr>
              <a:t>3/10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914400"/>
          </a:xfrm>
          <a:prstGeom prst="rect">
            <a:avLst/>
          </a:prstGeom>
          <a:solidFill>
            <a:srgbClr val="12416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82880"/>
            <a:ext cx="10789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 dirty="0" err="1">
                <a:solidFill>
                  <a:srgbClr val="FFFFFF"/>
                </a:solidFill>
                <a:latin typeface="Arial"/>
              </a:rPr>
              <a:t>ব্যক্তিগত</a:t>
            </a:r>
            <a:r>
              <a:rPr sz="25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Arial"/>
              </a:rPr>
              <a:t>পরিচ্ছন্নতা</a:t>
            </a:r>
            <a:r>
              <a:rPr sz="25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Arial"/>
              </a:rPr>
              <a:t>বজায়</a:t>
            </a:r>
            <a:r>
              <a:rPr sz="25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Arial"/>
              </a:rPr>
              <a:t>রাখা</a:t>
            </a:r>
            <a:endParaRPr sz="25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40080" y="1280160"/>
            <a:ext cx="10881360" cy="4754880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600200"/>
            <a:ext cx="101498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dirty="0">
                <a:solidFill>
                  <a:srgbClr val="2A323A"/>
                </a:solidFill>
                <a:latin typeface="Arial"/>
              </a:rPr>
              <a:t>•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প্রতিদিন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নিয়মিত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গোসল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করা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•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শরীর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পরিষ্কার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রাখা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•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পরিষ্কার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ও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আরামদায়ক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পোশাক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পরা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•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পরিষ্কার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অন্তর্বাস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ব্যবহার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করা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•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নিয়মিত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হাত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ধোয়া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•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ভেজা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অপরিষ্কার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পোশাক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ব্যবহার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না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করা</a:t>
            </a:r>
            <a:endParaRPr sz="2000" b="0" dirty="0">
              <a:solidFill>
                <a:srgbClr val="2A323A"/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520" y="6355081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249180"/>
                </a:solidFill>
                <a:latin typeface="Arial"/>
              </a:rPr>
              <a:t>শরীরচর্চা ও সুস্থ জীবন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55080"/>
            <a:ext cx="5486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249180"/>
                </a:solidFill>
                <a:latin typeface="Arial"/>
              </a:rPr>
              <a:t>4/10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914400"/>
          </a:xfrm>
          <a:prstGeom prst="rect">
            <a:avLst/>
          </a:prstGeom>
          <a:solidFill>
            <a:srgbClr val="12416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82880"/>
            <a:ext cx="10789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 dirty="0" err="1">
                <a:solidFill>
                  <a:srgbClr val="FFFFFF"/>
                </a:solidFill>
                <a:latin typeface="Arial"/>
              </a:rPr>
              <a:t>সুষম</a:t>
            </a:r>
            <a:r>
              <a:rPr sz="25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Arial"/>
              </a:rPr>
              <a:t>খাদ্য</a:t>
            </a:r>
            <a:r>
              <a:rPr sz="2500" b="1" dirty="0">
                <a:solidFill>
                  <a:srgbClr val="FFFFFF"/>
                </a:solidFill>
                <a:latin typeface="Arial"/>
              </a:rPr>
              <a:t> ও </a:t>
            </a:r>
            <a:r>
              <a:rPr sz="2500" b="1" dirty="0" err="1">
                <a:solidFill>
                  <a:srgbClr val="FFFFFF"/>
                </a:solidFill>
                <a:latin typeface="Arial"/>
              </a:rPr>
              <a:t>স্বাস্থ্যকর</a:t>
            </a:r>
            <a:r>
              <a:rPr sz="25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Arial"/>
              </a:rPr>
              <a:t>জীবনযাপন</a:t>
            </a:r>
            <a:endParaRPr sz="25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40080" y="1280160"/>
            <a:ext cx="10881360" cy="4754880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600200"/>
            <a:ext cx="1014984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dirty="0">
                <a:solidFill>
                  <a:srgbClr val="2A323A"/>
                </a:solidFill>
                <a:latin typeface="Arial"/>
              </a:rPr>
              <a:t>•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সুষম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ও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পুষ্টিকর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খাবার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গ্রহণ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•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পর্যাপ্ত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বিশুদ্ধ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পানি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পান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•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নিয়মিত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শরীরচর্চা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ও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খেলাধুলা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•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পর্যাপ্ত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ঘুম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ও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বিশ্রাম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•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মানসিক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প্রশান্তি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বজায়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রাখা</a:t>
            </a:r>
            <a:endParaRPr sz="2000" b="0" dirty="0">
              <a:solidFill>
                <a:srgbClr val="2A323A"/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520" y="6355081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249180"/>
                </a:solidFill>
                <a:latin typeface="Arial"/>
              </a:rPr>
              <a:t>শরীরচর্চা ও সুস্থ জীবন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55080"/>
            <a:ext cx="5486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249180"/>
                </a:solidFill>
                <a:latin typeface="Arial"/>
              </a:rPr>
              <a:t>5/10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914400"/>
          </a:xfrm>
          <a:prstGeom prst="rect">
            <a:avLst/>
          </a:prstGeom>
          <a:solidFill>
            <a:srgbClr val="12416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82880"/>
            <a:ext cx="10789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 dirty="0" err="1">
                <a:solidFill>
                  <a:srgbClr val="FFFFFF"/>
                </a:solidFill>
                <a:latin typeface="Arial"/>
              </a:rPr>
              <a:t>সঠিক</a:t>
            </a:r>
            <a:r>
              <a:rPr sz="25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Arial"/>
              </a:rPr>
              <a:t>স্বাস্থ্যবিধি</a:t>
            </a:r>
            <a:r>
              <a:rPr sz="2500" b="1" dirty="0">
                <a:solidFill>
                  <a:srgbClr val="FFFFFF"/>
                </a:solidFill>
                <a:latin typeface="Arial"/>
              </a:rPr>
              <a:t> ও </a:t>
            </a:r>
            <a:r>
              <a:rPr sz="2500" b="1" dirty="0" err="1">
                <a:solidFill>
                  <a:srgbClr val="FFFFFF"/>
                </a:solidFill>
                <a:latin typeface="Arial"/>
              </a:rPr>
              <a:t>সচেতনতা</a:t>
            </a:r>
            <a:endParaRPr sz="25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40080" y="1280160"/>
            <a:ext cx="10881360" cy="4754880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600200"/>
            <a:ext cx="1014984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dirty="0">
                <a:solidFill>
                  <a:srgbClr val="2A323A"/>
                </a:solidFill>
                <a:latin typeface="Arial"/>
              </a:rPr>
              <a:t>✔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স্বাস্থ্যবিধি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মেনে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চলা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✔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শরীরের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পরিবর্তন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সম্পর্কে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সঠিক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তথ্য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জানা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✔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ভুল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ধারণা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ও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কুসংস্কার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থেকে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দূরে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থাকা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✔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প্রয়োজনে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অভিভাবক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শিক্ষকের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সঙ্গে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কথা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বলা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✔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প্রশিক্ষিত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স্বাস্থ্যকর্মীর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পরামর্শ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গ্রহণ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করা</a:t>
            </a:r>
            <a:endParaRPr sz="2000" b="0" dirty="0">
              <a:solidFill>
                <a:srgbClr val="2A323A"/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520" y="6355081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249180"/>
                </a:solidFill>
                <a:latin typeface="Arial"/>
              </a:rPr>
              <a:t>শরীরচর্চা ও সুস্থ জীবন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55080"/>
            <a:ext cx="5486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249180"/>
                </a:solidFill>
                <a:latin typeface="Arial"/>
              </a:rPr>
              <a:t>6/10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914400"/>
          </a:xfrm>
          <a:prstGeom prst="rect">
            <a:avLst/>
          </a:prstGeom>
          <a:solidFill>
            <a:srgbClr val="12416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82880"/>
            <a:ext cx="10789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 dirty="0" err="1">
                <a:solidFill>
                  <a:srgbClr val="FFFFFF"/>
                </a:solidFill>
                <a:latin typeface="Arial"/>
              </a:rPr>
              <a:t>ক্ষতিকর</a:t>
            </a:r>
            <a:r>
              <a:rPr sz="25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Arial"/>
              </a:rPr>
              <a:t>অভ্যাস</a:t>
            </a:r>
            <a:r>
              <a:rPr sz="25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Arial"/>
              </a:rPr>
              <a:t>থেকে</a:t>
            </a:r>
            <a:r>
              <a:rPr sz="25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Arial"/>
              </a:rPr>
              <a:t>দূরে</a:t>
            </a:r>
            <a:r>
              <a:rPr sz="25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Arial"/>
              </a:rPr>
              <a:t>থাকি</a:t>
            </a:r>
            <a:endParaRPr sz="25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40080" y="1280160"/>
            <a:ext cx="10881360" cy="4754880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600201"/>
            <a:ext cx="1014984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dirty="0">
                <a:solidFill>
                  <a:srgbClr val="2A323A"/>
                </a:solidFill>
                <a:latin typeface="Arial"/>
              </a:rPr>
              <a:t>✗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ধূমপান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ও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তামাক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✗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মাদক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গ্রহণ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✗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অপরিচ্ছন্ন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জীবনযাপন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✗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ভুল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বিভ্রান্তিকর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তথ্য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বিশ্বাস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করা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✗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স্বাস্থ্যসমস্যা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গোপন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রাখা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sz="2000" b="0" dirty="0" err="1">
                <a:solidFill>
                  <a:srgbClr val="2A323A"/>
                </a:solidFill>
                <a:latin typeface="Arial"/>
              </a:rPr>
              <a:t>করণীয়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: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স্বাস্থ্যকর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অভ্যাস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গড়ে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তোলা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ও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সচেতন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সিদ্ধান্ত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নেওয়া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55081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249180"/>
                </a:solidFill>
                <a:latin typeface="Arial"/>
              </a:rPr>
              <a:t>শরীরচর্চা ও সুস্থ জীবন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55080"/>
            <a:ext cx="5486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249180"/>
                </a:solidFill>
                <a:latin typeface="Arial"/>
              </a:rPr>
              <a:t>7/10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914400"/>
          </a:xfrm>
          <a:prstGeom prst="rect">
            <a:avLst/>
          </a:prstGeom>
          <a:solidFill>
            <a:srgbClr val="12416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82880"/>
            <a:ext cx="10789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 dirty="0" err="1">
                <a:solidFill>
                  <a:srgbClr val="FFFFFF"/>
                </a:solidFill>
                <a:latin typeface="Arial"/>
              </a:rPr>
              <a:t>প্রয়োজনীয়</a:t>
            </a:r>
            <a:r>
              <a:rPr sz="25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Arial"/>
              </a:rPr>
              <a:t>ব্যবস্থা</a:t>
            </a:r>
            <a:r>
              <a:rPr sz="25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Arial"/>
              </a:rPr>
              <a:t>গ্রহণ</a:t>
            </a:r>
            <a:r>
              <a:rPr sz="25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Arial"/>
              </a:rPr>
              <a:t>না</a:t>
            </a:r>
            <a:r>
              <a:rPr sz="25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Arial"/>
              </a:rPr>
              <a:t>করলে</a:t>
            </a:r>
            <a:r>
              <a:rPr sz="25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Arial"/>
              </a:rPr>
              <a:t>সম্ভাব্য</a:t>
            </a:r>
            <a:r>
              <a:rPr sz="25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Arial"/>
              </a:rPr>
              <a:t>সমস্যা</a:t>
            </a:r>
            <a:endParaRPr sz="25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40080" y="1280160"/>
            <a:ext cx="10881360" cy="4754880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600200"/>
            <a:ext cx="101498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dirty="0">
                <a:solidFill>
                  <a:srgbClr val="2A323A"/>
                </a:solidFill>
                <a:latin typeface="Arial"/>
              </a:rPr>
              <a:t>⚠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বিভিন্ন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স্বাস্থ্যসমস্যার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ঝুঁকি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বৃদ্ধি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⚠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সংক্রমণের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ঝুঁকি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বাড়তে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পারে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⚠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শরীরের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স্বাভাবিক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বৃদ্ধি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ও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বিকাশ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ব্যাহত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হতে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পারে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⚠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অপুষ্টিজনিত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সমস্যা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দেখা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দিতে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পারে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⚠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মানসিক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উদ্বেগ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ও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অস্বস্তি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তৈরি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হতে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পারে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⚠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আত্মবিশ্বাস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কমে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যেতে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পারে</a:t>
            </a:r>
            <a:endParaRPr sz="2000" b="0" dirty="0">
              <a:solidFill>
                <a:srgbClr val="2A323A"/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520" y="6355081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249180"/>
                </a:solidFill>
                <a:latin typeface="Arial"/>
              </a:rPr>
              <a:t>শরীরচর্চা ও সুস্থ জীবন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55080"/>
            <a:ext cx="5486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249180"/>
                </a:solidFill>
                <a:latin typeface="Arial"/>
              </a:rPr>
              <a:t>8/10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914400"/>
          </a:xfrm>
          <a:prstGeom prst="rect">
            <a:avLst/>
          </a:prstGeom>
          <a:solidFill>
            <a:srgbClr val="12416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82880"/>
            <a:ext cx="10789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 dirty="0" err="1">
                <a:solidFill>
                  <a:srgbClr val="FFFFFF"/>
                </a:solidFill>
                <a:latin typeface="Arial"/>
              </a:rPr>
              <a:t>সমস্যা</a:t>
            </a:r>
            <a:r>
              <a:rPr sz="25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Arial"/>
              </a:rPr>
              <a:t>প্রতিরোধে</a:t>
            </a:r>
            <a:r>
              <a:rPr sz="25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Arial"/>
              </a:rPr>
              <a:t>করণীয়</a:t>
            </a:r>
            <a:endParaRPr sz="25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40080" y="1280160"/>
            <a:ext cx="10881360" cy="4754880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600201"/>
            <a:ext cx="1014984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dirty="0" err="1">
                <a:solidFill>
                  <a:srgbClr val="2A323A"/>
                </a:solidFill>
                <a:latin typeface="Arial"/>
              </a:rPr>
              <a:t>সুস্থ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থাকার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৫টি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মূলমন্ত্র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—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১.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পরিচ্ছন্ন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থাকি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২.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পুষ্টিকর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খাবার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খাই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৩.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নিয়মিত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ব্যায়াম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করি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৪.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সঠিক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তথ্য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জানি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৫.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প্রয়োজন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হলে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বিশ্বস্ত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বড়দের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পরামর্শ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নিই</a:t>
            </a:r>
            <a:endParaRPr sz="2000" b="0" dirty="0">
              <a:solidFill>
                <a:srgbClr val="2A323A"/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520" y="6355081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249180"/>
                </a:solidFill>
                <a:latin typeface="Arial"/>
              </a:rPr>
              <a:t>শরীরচর্চা ও সুস্থ জীবন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55080"/>
            <a:ext cx="5486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249180"/>
                </a:solidFill>
                <a:latin typeface="Arial"/>
              </a:rPr>
              <a:t>9/10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914400"/>
          </a:xfrm>
          <a:prstGeom prst="rect">
            <a:avLst/>
          </a:prstGeom>
          <a:solidFill>
            <a:srgbClr val="12416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82880"/>
            <a:ext cx="10789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 dirty="0" err="1">
                <a:solidFill>
                  <a:srgbClr val="FFFFFF"/>
                </a:solidFill>
                <a:latin typeface="Arial"/>
              </a:rPr>
              <a:t>পুনরালোচনা</a:t>
            </a:r>
            <a:r>
              <a:rPr sz="2500" b="1" dirty="0">
                <a:solidFill>
                  <a:srgbClr val="FFFFFF"/>
                </a:solidFill>
                <a:latin typeface="Arial"/>
              </a:rPr>
              <a:t> ও </a:t>
            </a:r>
            <a:r>
              <a:rPr sz="2500" b="1" dirty="0" err="1">
                <a:solidFill>
                  <a:srgbClr val="FFFFFF"/>
                </a:solidFill>
                <a:latin typeface="Arial"/>
              </a:rPr>
              <a:t>বাড়ির</a:t>
            </a:r>
            <a:r>
              <a:rPr sz="25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Arial"/>
              </a:rPr>
              <a:t>কাজ</a:t>
            </a:r>
            <a:endParaRPr sz="25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40080" y="1280160"/>
            <a:ext cx="10881360" cy="4754880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600200"/>
            <a:ext cx="1014984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dirty="0" err="1">
                <a:solidFill>
                  <a:srgbClr val="2A323A"/>
                </a:solidFill>
                <a:latin typeface="Arial"/>
              </a:rPr>
              <a:t>আজ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আমরা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শিখলাম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—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•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প্রজনন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স্বাস্থ্য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রক্ষার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প্রয়োজনীয়তা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•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ব্যক্তিগত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পরিচ্ছন্নতার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গুরুত্ব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•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স্বাস্থ্যকর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জীবনযাপনের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নিয়ম</a:t>
            </a:r>
            <a:r>
              <a:rPr dirty="0"/>
              <a:t/>
            </a:r>
            <a:br>
              <a:rPr dirty="0"/>
            </a:br>
            <a:r>
              <a:rPr sz="2000" b="0" dirty="0">
                <a:solidFill>
                  <a:srgbClr val="2A323A"/>
                </a:solidFill>
                <a:latin typeface="Arial"/>
              </a:rPr>
              <a:t>•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স্বাস্থ্যবিধি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না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মানলে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সম্ভাব্য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সমস্যা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sz="2000" b="0" dirty="0" err="1">
                <a:solidFill>
                  <a:srgbClr val="2A323A"/>
                </a:solidFill>
                <a:latin typeface="Arial"/>
              </a:rPr>
              <a:t>বাড়ির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কাজ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:</a:t>
            </a:r>
            <a:r>
              <a:rPr dirty="0"/>
              <a:t/>
            </a:r>
            <a:br>
              <a:rPr dirty="0"/>
            </a:br>
            <a:r>
              <a:rPr sz="2000" b="0" dirty="0" err="1">
                <a:solidFill>
                  <a:srgbClr val="2A323A"/>
                </a:solidFill>
                <a:latin typeface="Arial"/>
              </a:rPr>
              <a:t>প্রজনন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স্বাস্থ্য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রক্ষায়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কী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কী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ব্যবস্থা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গ্রহণ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করা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প্রয়োজন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এবং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প্রয়োজনীয়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ব্যবস্থা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গ্রহণ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না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করলে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কী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কী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সমস্যা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হতে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পারে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—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লিখে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এনে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শ্রেণিতে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উপস্থাপন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করবে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।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sz="2000" b="0" dirty="0" err="1">
                <a:solidFill>
                  <a:srgbClr val="2A323A"/>
                </a:solidFill>
                <a:latin typeface="Arial"/>
              </a:rPr>
              <a:t>ধন্যবাদ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—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সুস্থ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থাকি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•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সচেতন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থাকি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•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পরিচ্ছন্ন</a:t>
            </a:r>
            <a:r>
              <a:rPr sz="2000" b="0" dirty="0">
                <a:solidFill>
                  <a:srgbClr val="2A323A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2A323A"/>
                </a:solidFill>
                <a:latin typeface="Arial"/>
              </a:rPr>
              <a:t>থাকি</a:t>
            </a:r>
            <a:endParaRPr sz="2000" b="0" dirty="0">
              <a:solidFill>
                <a:srgbClr val="2A323A"/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520" y="6355081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249180"/>
                </a:solidFill>
                <a:latin typeface="Arial"/>
              </a:rPr>
              <a:t>শরীরচর্চা ও সুস্থ জীবন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55080"/>
            <a:ext cx="5486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249180"/>
                </a:solidFill>
                <a:latin typeface="Arial"/>
              </a:rPr>
              <a:t>10/10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23</TotalTime>
  <Words>162</Words>
  <Application>Microsoft Office PowerPoint</Application>
  <PresentationFormat>Custom</PresentationFormat>
  <Paragraphs>44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Apothecary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Maa Computer</cp:lastModifiedBy>
  <cp:revision>6</cp:revision>
  <dcterms:created xsi:type="dcterms:W3CDTF">2013-01-27T09:14:16Z</dcterms:created>
  <dcterms:modified xsi:type="dcterms:W3CDTF">2026-09-08T04:40:18Z</dcterms:modified>
  <cp:category/>
</cp:coreProperties>
</file>