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</p:sldMasterIdLst>
  <p:notesMasterIdLst>
    <p:notesMasterId r:id="rId26"/>
  </p:notesMasterIdLst>
  <p:sldIdLst>
    <p:sldId id="312" r:id="rId3"/>
    <p:sldId id="281" r:id="rId4"/>
    <p:sldId id="292" r:id="rId5"/>
    <p:sldId id="293" r:id="rId6"/>
    <p:sldId id="296" r:id="rId7"/>
    <p:sldId id="295" r:id="rId8"/>
    <p:sldId id="297" r:id="rId9"/>
    <p:sldId id="298" r:id="rId10"/>
    <p:sldId id="313" r:id="rId11"/>
    <p:sldId id="282" r:id="rId12"/>
    <p:sldId id="286" r:id="rId13"/>
    <p:sldId id="288" r:id="rId14"/>
    <p:sldId id="289" r:id="rId15"/>
    <p:sldId id="302" r:id="rId16"/>
    <p:sldId id="308" r:id="rId17"/>
    <p:sldId id="306" r:id="rId18"/>
    <p:sldId id="309" r:id="rId19"/>
    <p:sldId id="310" r:id="rId20"/>
    <p:sldId id="314" r:id="rId21"/>
    <p:sldId id="299" r:id="rId22"/>
    <p:sldId id="300" r:id="rId23"/>
    <p:sldId id="301" r:id="rId24"/>
    <p:sldId id="31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65 Pro Plus" initials="3PP" lastIdx="1" clrIdx="0">
    <p:extLst>
      <p:ext uri="{19B8F6BF-5375-455C-9EA6-DF929625EA0E}">
        <p15:presenceInfo xmlns:p15="http://schemas.microsoft.com/office/powerpoint/2012/main" xmlns="" userId="365 Pro Pl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34F"/>
    <a:srgbClr val="A3619B"/>
    <a:srgbClr val="32823F"/>
    <a:srgbClr val="3B8547"/>
    <a:srgbClr val="3B7947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756" y="-90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B00EE-3F3C-4694-AA03-809908AB2D60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F6C6E-6825-46BF-98FA-71628EAC5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5E2FA-9E3F-4409-84CC-F487AC53D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1CAB199-821A-4258-B64D-30F0D0314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998B7A-51F8-423A-BAA8-D6B9C6FC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C0B2BB-E36A-439D-83D3-6316F8E7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11277E-D40E-4FFA-A6B9-687316E0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45D7CA-2013-4960-A10A-1E292C5D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DAF145-ED7C-4F99-8F77-6EA622590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0C6FE4-BC11-4154-832F-89A52C33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178848-6B1B-49BB-AF37-E69D3C7F3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6A40AB-BB0D-4732-B0F1-757972BE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6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09B5EB5-B147-46FA-853E-50ECC52BF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EC946C-A97C-4342-96EC-DE1E670F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A355A7-7ED1-4143-86C1-BFC2D5FD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8BF1C8-CE09-488F-AA60-C5BBCDC4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E0F647-4071-4CAF-A56B-7054834C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3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4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4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1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9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29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9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499F36-22EE-4D82-9DF6-974A8258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5BC703-2969-45D7-BBA4-D7F85461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A6696F-C245-4812-BB3A-8057271F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22627A-A287-4ED7-A76C-811EB640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4F726D-3A63-4210-AB3B-0BC4E03C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64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90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83BF31-BDC1-460C-879D-4F8E6C17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93F7D8-9A4A-4569-A6FE-C5B2F83F1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1B6032-1E99-42DD-9521-CFC04B1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56ED07-C179-4AC8-97C0-E1811433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AF3604-3B1D-4AB9-98A1-1BE59272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3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CB2213-75E2-487D-8411-AFD6E607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D81393-1E7E-4EE4-A2F5-974342603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89CEC44-6A82-4A5B-8644-3757FB6E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BA134E-0F97-4349-89C4-477A5370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23F830-F0F6-4231-8D92-858AFCF66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E9E188-E399-4A1C-A7FD-86E4D954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DD236E-F7A7-4085-8A51-CB84452B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AE195B-9E39-444C-9FE4-E9047289B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B0A2F9-394C-46C4-8A80-0601A9E43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7A2693-6411-4EC7-AF08-79E1A8EE8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33B2335-AE15-4E18-AD88-E085CF82E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BDF6A26-07BB-4F08-81A4-60B703A9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DD9CBD-224A-4A9B-B95F-96F87228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C94571-566C-4D44-9ED4-E6B44738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3CBEBE-A38A-40A4-AC12-265EE15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E87E56-56CA-43FE-B948-285AA0A8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79B0B07-7E33-4FD9-B9F1-97E1C685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14BB8A9-2345-4017-936C-057FA7FF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4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32F244D-7D71-4970-AB12-58624FA9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0B017F8-BBDD-451C-99C9-D790E029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CABEC2-5DF4-4DB0-9AAC-6513BD15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3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BF81B2-41F3-4DD8-B9DF-33B1FD3F8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62C0B4-D95C-43F0-9B72-0028B1CE5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7B417F9-A2DD-4E16-A4FC-9C379EA1A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45BFFE-BA58-4793-A966-73C3CE0B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29399E-4190-41D7-BE73-86028CEE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8146AE-37F5-4F5F-A344-BBBFBDDB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4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84C71B-D24F-48F7-BEA9-D6C4B3D82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A2C7FB-988E-4CB4-9DAC-799F28747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6F5F63-3F61-4DA9-878D-D2D9A2CFF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314B2A-A3A1-4B0C-81A5-F9E8B8D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A575EC-50ED-45F2-BD35-DD4BBF70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5B2F01-337A-4EEC-990D-8A5C837F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664A936-367D-48E6-A93F-7A6C41A1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0A53FF-48DD-4C68-9E56-5F4D6C85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A37C2B-9378-4BC9-AB7E-15210681A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E84B4C-A9BF-48F0-B6FA-B08C65DCE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499C90-F298-485F-B15D-F23D5E8E6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3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croll: Vertical 7">
            <a:extLst>
              <a:ext uri="{FF2B5EF4-FFF2-40B4-BE49-F238E27FC236}">
                <a16:creationId xmlns:a16="http://schemas.microsoft.com/office/drawing/2014/main" xmlns="" id="{BDD096C4-EA0B-4A0B-A270-A33E3861416F}"/>
              </a:ext>
            </a:extLst>
          </p:cNvPr>
          <p:cNvSpPr/>
          <p:nvPr/>
        </p:nvSpPr>
        <p:spPr>
          <a:xfrm>
            <a:off x="6676704" y="1838158"/>
            <a:ext cx="5006336" cy="3181684"/>
          </a:xfrm>
          <a:prstGeom prst="vertic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0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400" b="1" dirty="0">
              <a:solidFill>
                <a:schemeClr val="accent4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3AA5FCD-E282-462D-9F67-474D8F260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" y="0"/>
            <a:ext cx="4973214" cy="4782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9126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945" y="1634838"/>
            <a:ext cx="9282546" cy="321425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নরমাল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2945" y="166255"/>
            <a:ext cx="9171710" cy="114992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নির্নয়ের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পদ্ধতিঃ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9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9" y="1911926"/>
            <a:ext cx="9628910" cy="354676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 L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 L 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9709" y="304800"/>
            <a:ext cx="9462655" cy="78970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4" y="2008909"/>
            <a:ext cx="9767453" cy="332509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 Kg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 Kg  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1274" y="263236"/>
            <a:ext cx="9628908" cy="101138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7876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0.1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         = 0.1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98 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                                           = 9.8</a:t>
                </a:r>
                <a:r>
                  <a:rPr lang="en-US" sz="3600" dirty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 mg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	        = 9800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ppm</a:t>
                </a: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সুতরাং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, ppb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=9800</a:t>
                </a:r>
                <a:r>
                  <a:rPr lang="en-US" sz="3600" dirty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		=9.8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6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ppb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 l="-1545" t="-3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(০১)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ডেসিমোলার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ppb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KMnO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4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 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এর</a:t>
                </a:r>
                <a:r>
                  <a:rPr lang="en-US" sz="3600" dirty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= 0.5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                                = 0.5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Times New Roman"/>
                  </a:rPr>
                  <a:t>158 </a:t>
                </a:r>
                <a:r>
                  <a:rPr lang="en-US" sz="3600" dirty="0">
                    <a:solidFill>
                      <a:schemeClr val="tx1"/>
                    </a:solidFill>
                    <a:latin typeface="NikoshBAN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Times New Roman"/>
                  </a:rPr>
                  <a:t>                                =79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 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Times New Roman"/>
                  </a:rPr>
                  <a:t>1000 mg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chemeClr val="tx1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                                   =7.9</a:t>
                </a:r>
                <a:r>
                  <a:rPr lang="en-US" sz="3600" dirty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4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ppm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সুতরাং, ppb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= 7.9</a:t>
                </a:r>
                <a:r>
                  <a:rPr lang="en-US" sz="3600" dirty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4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		=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7.9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7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ppb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 l="-1545" t="-3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0" y="180109"/>
            <a:ext cx="11554691" cy="14131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(০২)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সেমিমোলার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KMnO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ppb 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 fontScale="700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V=350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mL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=350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-3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L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W=18 g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M=84 g mol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-1                           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C=? 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1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en-US" sz="41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𝑀𝑉</m:t>
                        </m:r>
                      </m:den>
                    </m:f>
                  </m:oMath>
                </a14:m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sz="41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10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1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en-US" sz="41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84</m:t>
                        </m:r>
                        <m:r>
                          <a:rPr lang="en-US" sz="41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41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41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n-US" sz="4100" b="0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35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endParaRPr lang="en-US" sz="3600" dirty="0" smtClean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    =0.612 M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36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 l="-7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(০৩) 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350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mL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18 g NaHCO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দ্রবীভূত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ppb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7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0110" y="706582"/>
                <a:ext cx="11804071" cy="5555673"/>
              </a:xfr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NaHCO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0.612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= 0.612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84 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	     = 51.408 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      = 51.408</a:t>
                </a:r>
                <a:r>
                  <a:rPr lang="en-US" sz="3600" dirty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1000 mgL-1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     =5.14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10</m:t>
                    </m:r>
                    <m:r>
                      <a:rPr lang="en-US" sz="3600" b="0" i="1" baseline="30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𝑝𝑝𝑚</m:t>
                    </m:r>
                  </m:oMath>
                </a14:m>
                <a:endParaRPr lang="en-US" sz="3600" baseline="30000" dirty="0" smtClean="0">
                  <a:solidFill>
                    <a:schemeClr val="tx1"/>
                  </a:solidFill>
                  <a:latin typeface="NikoshBAN" pitchFamily="2" charset="0"/>
                  <a:cs typeface="Times New Roman"/>
                </a:endParaRPr>
              </a:p>
              <a:p>
                <a:pPr>
                  <a:buNone/>
                </a:pP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endParaRPr lang="en-US" sz="3600" baseline="30000" dirty="0" smtClean="0">
                  <a:solidFill>
                    <a:schemeClr val="tx1"/>
                  </a:solidFill>
                  <a:latin typeface="NikoshBAN" pitchFamily="2" charset="0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সুতরাং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, ppb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5.14</a:t>
                </a:r>
                <a:r>
                  <a:rPr lang="en-US" sz="3600" dirty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4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	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   =5.14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7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ppb</a:t>
                </a:r>
              </a:p>
              <a:p>
                <a:pPr>
                  <a:buNone/>
                </a:pP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110" y="706582"/>
                <a:ext cx="11804071" cy="5555673"/>
              </a:xfrm>
              <a:blipFill rotWithShape="1">
                <a:blip r:embed="rId3"/>
                <a:stretch>
                  <a:fillRect l="-1342" t="-42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880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1709"/>
            <a:ext cx="11776365" cy="493221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1.5% </a:t>
            </a: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বুঝায়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100mL </a:t>
            </a: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1.5 g</a:t>
            </a:r>
          </a:p>
          <a:p>
            <a:pPr>
              <a:buNone/>
            </a:pPr>
            <a:r>
              <a:rPr lang="en-US" sz="4600" dirty="0" err="1" smtClean="0">
                <a:solidFill>
                  <a:schemeClr val="tx1"/>
                </a:solidFill>
                <a:latin typeface="NikoshBAN" pitchFamily="2" charset="0"/>
                <a:cs typeface="Times New Roman"/>
              </a:rPr>
              <a:t>এখানে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Times New Roman"/>
              </a:rPr>
              <a:t>, </a:t>
            </a: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V=100 mL=100×10</a:t>
            </a:r>
            <a:r>
              <a:rPr lang="en-US" sz="4600" baseline="30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-3 </a:t>
            </a: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L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W=1.5 g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M=36.5 g mol</a:t>
            </a:r>
            <a:r>
              <a:rPr lang="en-US" sz="4600" baseline="30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-1                            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C=?  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C=W/MV</a:t>
            </a:r>
          </a:p>
          <a:p>
            <a:pPr>
              <a:buNone/>
            </a:pP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= 1.5/36.5</a:t>
            </a: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×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Times New Roman"/>
              </a:rPr>
              <a:t>10</a:t>
            </a:r>
            <a:r>
              <a:rPr lang="en-US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 </a:t>
            </a:r>
            <a:r>
              <a:rPr lang="en-US" sz="4600" dirty="0">
                <a:solidFill>
                  <a:schemeClr val="tx1"/>
                </a:solidFill>
                <a:latin typeface="Times New Roman"/>
                <a:cs typeface="Times New Roman"/>
              </a:rPr>
              <a:t>×</a:t>
            </a: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10</a:t>
            </a:r>
            <a:r>
              <a:rPr lang="en-US" sz="4600" baseline="30000" dirty="0" smtClean="0">
                <a:solidFill>
                  <a:schemeClr val="tx1"/>
                </a:solidFill>
                <a:latin typeface="Times New Roman"/>
                <a:cs typeface="Times New Roman"/>
              </a:rPr>
              <a:t>-3</a:t>
            </a:r>
            <a:endParaRPr lang="en-US" sz="4600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buNone/>
            </a:pPr>
            <a:r>
              <a:rPr lang="en-US" sz="46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US" sz="4600" dirty="0" smtClean="0">
                <a:solidFill>
                  <a:schemeClr val="tx1"/>
                </a:solidFill>
                <a:latin typeface="Times New Roman"/>
                <a:cs typeface="Times New Roman"/>
              </a:rPr>
              <a:t> = 0.411 M</a:t>
            </a:r>
            <a:endParaRPr lang="en-US" sz="4600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ounded Rectangle 4"/>
              <p:cNvSpPr/>
              <p:nvPr/>
            </p:nvSpPr>
            <p:spPr>
              <a:xfrm>
                <a:off x="152400" y="96982"/>
                <a:ext cx="11776364" cy="1205345"/>
              </a:xfrm>
              <a:prstGeom prst="round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প্রশ্ন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(০৪) 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1.5%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𝑊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HCl  </a:t>
                </a:r>
                <a:r>
                  <a:rPr lang="en-US" sz="40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ppb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এককে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40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নির্নয়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96982"/>
                <a:ext cx="11776364" cy="1205345"/>
              </a:xfrm>
              <a:prstGeom prst="roundRect">
                <a:avLst/>
              </a:prstGeom>
              <a:blipFill rotWithShape="1">
                <a:blip r:embed="rId3"/>
                <a:stretch>
                  <a:fillRect l="-1293" t="-14000" b="-34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71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0111" y="706582"/>
                <a:ext cx="11430000" cy="5403273"/>
              </a:xfr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 fontScale="925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HCl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0.411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= 0.411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36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5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g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	 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15.002 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 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15.002</a:t>
                </a:r>
                <a:r>
                  <a:rPr lang="en-US" sz="3600" dirty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 mgL-1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 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=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1.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5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10</m:t>
                    </m:r>
                    <m:r>
                      <a:rPr lang="en-US" sz="3600" b="0" i="1" baseline="30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4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𝑝𝑝𝑚</m:t>
                    </m:r>
                  </m:oMath>
                </a14:m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endParaRPr lang="en-US" sz="3600" baseline="30000" dirty="0" smtClean="0">
                  <a:solidFill>
                    <a:schemeClr val="tx1"/>
                  </a:solidFill>
                  <a:latin typeface="NikoshBAN" pitchFamily="2" charset="0"/>
                  <a:cs typeface="Times New Roman"/>
                </a:endParaRPr>
              </a:p>
              <a:p>
                <a:pPr>
                  <a:buNone/>
                </a:pP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endParaRPr lang="en-US" sz="3600" baseline="30000" dirty="0" smtClean="0">
                  <a:solidFill>
                    <a:schemeClr val="tx1"/>
                  </a:solidFill>
                  <a:latin typeface="NikoshBAN" pitchFamily="2" charset="0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সুতরাং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, ppb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1.5</a:t>
                </a:r>
                <a:r>
                  <a:rPr lang="en-US" sz="3600" dirty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4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	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   =1.5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7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ppb</a:t>
                </a:r>
              </a:p>
              <a:p>
                <a:pPr>
                  <a:buNone/>
                </a:pP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r>
                  <a:rPr lang="en-US" sz="3600" baseline="300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111" y="706582"/>
                <a:ext cx="11430000" cy="5403273"/>
              </a:xfrm>
              <a:blipFill rotWithShape="1">
                <a:blip r:embed="rId3"/>
                <a:stretch>
                  <a:fillRect l="-1385" t="-43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730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>
                <a:normAutofit fontScale="85000" lnSpcReduction="2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KOH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0.1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0.1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56</m:t>
                    </m:r>
                    <m:r>
                      <a:rPr lang="en-US" sz="36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.</m:t>
                    </m:r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1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g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	  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5.61 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chemeClr val="tx1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  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5.61</a:t>
                </a:r>
                <a:r>
                  <a:rPr lang="en-US" sz="3600" dirty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 mgL-1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			  =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5.61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103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 </m:t>
                    </m:r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𝑝𝑝𝑚</m:t>
                    </m:r>
                  </m:oMath>
                </a14:m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</a:p>
              <a:p>
                <a:pPr>
                  <a:buNone/>
                </a:pP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	</a:t>
                </a:r>
              </a:p>
              <a:p>
                <a:pPr>
                  <a:buNone/>
                </a:pP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সুতরাং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, ppb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=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5.61</a:t>
                </a:r>
                <a:r>
                  <a:rPr lang="en-US" sz="3600" dirty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NikoshBAN" pitchFamily="2" charset="0"/>
                    <a:cs typeface="Times New Roman"/>
                  </a:rPr>
                  <a:t>3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						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   =5</a:t>
                </a:r>
                <a:r>
                  <a:rPr lang="en-US" sz="3600" dirty="0" smtClean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.61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Times New Roman"/>
                      </a:rPr>
                      <m:t>×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10</a:t>
                </a:r>
                <a:r>
                  <a:rPr lang="en-US" sz="3600" baseline="300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6</a:t>
                </a:r>
                <a:r>
                  <a:rPr lang="en-US" sz="3600" dirty="0">
                    <a:solidFill>
                      <a:schemeClr val="tx1"/>
                    </a:solidFill>
                    <a:latin typeface="Times New Roman"/>
                    <a:cs typeface="Times New Roman"/>
                  </a:rPr>
                  <a:t> ppb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 l="-1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(০৫) 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350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mL 0.1M KOH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ppb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4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21" y="228601"/>
            <a:ext cx="2760365" cy="86177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2129" y="1494693"/>
            <a:ext cx="5384799" cy="4044462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6" y="1494693"/>
            <a:ext cx="433929" cy="404446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362" y="1494694"/>
            <a:ext cx="3516372" cy="4044462"/>
          </a:xfrm>
        </p:spPr>
      </p:pic>
    </p:spTree>
    <p:extLst>
      <p:ext uri="{BB962C8B-B14F-4D97-AF65-F5344CB8AC3E}">
        <p14:creationId xmlns:p14="http://schemas.microsoft.com/office/powerpoint/2010/main" val="125458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r>
              <a:rPr lang="en-US" sz="4000" dirty="0" smtClean="0">
                <a:solidFill>
                  <a:schemeClr val="tx1"/>
                </a:solidFill>
              </a:rPr>
              <a:t>০১)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</a:rPr>
              <a:t> %(W/V)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</a:rPr>
              <a:t>বুঝ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</a:rPr>
              <a:t>? </a:t>
            </a:r>
          </a:p>
          <a:p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ppm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ppb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রুপান্তর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:a16="http://schemas.microsoft.com/office/drawing/2014/main" xmlns="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6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888181" y="221673"/>
            <a:ext cx="5187649" cy="15712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544" y="3145328"/>
            <a:ext cx="1190105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মিলিমোলার</a:t>
            </a:r>
            <a:r>
              <a:rPr lang="en-US" sz="3600" dirty="0" smtClean="0">
                <a:solidFill>
                  <a:schemeClr val="tx1"/>
                </a:solidFill>
              </a:rPr>
              <a:t> Na</a:t>
            </a:r>
            <a:r>
              <a:rPr lang="en-US" sz="3600" baseline="-25000" dirty="0" smtClean="0">
                <a:solidFill>
                  <a:schemeClr val="tx1"/>
                </a:solidFill>
              </a:rPr>
              <a:t>2</a:t>
            </a:r>
            <a:r>
              <a:rPr lang="en-US" sz="3600" dirty="0" smtClean="0">
                <a:solidFill>
                  <a:schemeClr val="tx1"/>
                </a:solidFill>
              </a:rPr>
              <a:t>CO</a:t>
            </a:r>
            <a:r>
              <a:rPr lang="en-US" sz="3600" baseline="-25000" dirty="0" smtClean="0">
                <a:solidFill>
                  <a:schemeClr val="tx1"/>
                </a:solidFill>
              </a:rPr>
              <a:t>3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দ্রবনের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ঘনমাত্রা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ppb </a:t>
            </a:r>
            <a:r>
              <a:rPr lang="en-US" sz="3600" dirty="0" err="1" smtClean="0">
                <a:solidFill>
                  <a:schemeClr val="tx1"/>
                </a:solidFill>
              </a:rPr>
              <a:t>এককে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কত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হবে</a:t>
            </a:r>
            <a:r>
              <a:rPr lang="en-US" sz="3600" dirty="0" smtClean="0">
                <a:solidFill>
                  <a:schemeClr val="tx1"/>
                </a:solidFill>
              </a:rPr>
              <a:t> ? 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3" y="221673"/>
            <a:ext cx="4439479" cy="157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6096000" y="499892"/>
            <a:ext cx="5510463" cy="16565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4704" y="2673021"/>
            <a:ext cx="10511759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10% </a:t>
            </a:r>
            <a:r>
              <a:rPr lang="en-US" sz="3200" dirty="0" err="1" smtClean="0">
                <a:solidFill>
                  <a:schemeClr val="tx1"/>
                </a:solidFill>
              </a:rPr>
              <a:t>NaOH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দ্রবনের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ঘনমাত্রা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ppb </a:t>
            </a:r>
            <a:r>
              <a:rPr lang="en-US" sz="3200" dirty="0" err="1" smtClean="0">
                <a:solidFill>
                  <a:schemeClr val="tx1"/>
                </a:solidFill>
              </a:rPr>
              <a:t>এককে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নির্নয়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?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3541690" cy="165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4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657671"/>
            <a:ext cx="12192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</a:rPr>
              <a:t>ধন্যবাদ</a:t>
            </a:r>
            <a:r>
              <a:rPr lang="en-US" sz="7200" b="1" dirty="0" smtClean="0">
                <a:solidFill>
                  <a:schemeClr val="tx1"/>
                </a:solidFill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</a:rPr>
              <a:t>সবাইকে</a:t>
            </a:r>
            <a:r>
              <a:rPr lang="en-US" sz="7200" b="1" dirty="0" smtClean="0">
                <a:solidFill>
                  <a:schemeClr val="tx1"/>
                </a:solidFill>
              </a:rPr>
              <a:t> </a:t>
            </a:r>
            <a:endParaRPr lang="en-US" sz="7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3772"/>
            <a:ext cx="12192000" cy="574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497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3">
            <a:extLst>
              <a:ext uri="{FF2B5EF4-FFF2-40B4-BE49-F238E27FC236}">
                <a16:creationId xmlns="" xmlns:a16="http://schemas.microsoft.com/office/drawing/2014/main" id="{908DA2F1-9B58-431B-A65F-A17461530469}"/>
              </a:ext>
            </a:extLst>
          </p:cNvPr>
          <p:cNvSpPr/>
          <p:nvPr/>
        </p:nvSpPr>
        <p:spPr>
          <a:xfrm>
            <a:off x="1634836" y="623455"/>
            <a:ext cx="8336158" cy="4432640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1430D7B-C771-4DCA-B952-345AFBA6D766}"/>
              </a:ext>
            </a:extLst>
          </p:cNvPr>
          <p:cNvSpPr txBox="1"/>
          <p:nvPr/>
        </p:nvSpPr>
        <p:spPr>
          <a:xfrm>
            <a:off x="3325091" y="1663276"/>
            <a:ext cx="6192982" cy="255454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২য়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পরিমানগত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৪০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তারিখঃ০৮/০৯/২৬খ্রি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796145" y="152400"/>
            <a:ext cx="3796146" cy="67887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পাঠ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পরিচিতি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0"/>
            <a:ext cx="12230116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262644" y="275110"/>
            <a:ext cx="4983283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পূর্বের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জ্ঞান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</a:rPr>
              <a:t>যাচাইঃ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8544" y="1320663"/>
            <a:ext cx="11069784" cy="85450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০১) </a:t>
            </a:r>
            <a:r>
              <a:rPr lang="en-US" sz="4000" dirty="0" smtClean="0">
                <a:solidFill>
                  <a:schemeClr val="tx1"/>
                </a:solidFill>
              </a:rPr>
              <a:t>1ppm = </a:t>
            </a:r>
            <a:r>
              <a:rPr lang="en-US" sz="4000" dirty="0" err="1" smtClean="0">
                <a:solidFill>
                  <a:schemeClr val="tx1"/>
                </a:solidFill>
              </a:rPr>
              <a:t>কত</a:t>
            </a:r>
            <a:r>
              <a:rPr lang="en-US" sz="4000" dirty="0" smtClean="0">
                <a:solidFill>
                  <a:schemeClr val="tx1"/>
                </a:solidFill>
              </a:rPr>
              <a:t>? </a:t>
            </a:r>
            <a:endParaRPr lang="en-US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/>
              <p:cNvSpPr/>
              <p:nvPr/>
            </p:nvSpPr>
            <p:spPr>
              <a:xfrm>
                <a:off x="138544" y="5507181"/>
                <a:ext cx="4892833" cy="962891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dirty="0" err="1" smtClean="0">
                    <a:solidFill>
                      <a:schemeClr val="tx1"/>
                    </a:solidFill>
                  </a:rPr>
                  <a:t>উত্তরঃ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CM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</a:rPr>
                  <a:t>10</a:t>
                </a:r>
                <a:r>
                  <a:rPr lang="en-US" sz="4000" baseline="30000" dirty="0" smtClean="0">
                    <a:solidFill>
                      <a:schemeClr val="tx1"/>
                    </a:solidFill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Rounded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4" y="5507181"/>
                <a:ext cx="4892833" cy="962891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/>
          <p:cNvSpPr/>
          <p:nvPr/>
        </p:nvSpPr>
        <p:spPr>
          <a:xfrm>
            <a:off x="138545" y="4257828"/>
            <a:ext cx="11069783" cy="85450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০২) </a:t>
            </a:r>
            <a:r>
              <a:rPr lang="en-US" sz="4000" dirty="0" smtClean="0">
                <a:solidFill>
                  <a:schemeClr val="tx1"/>
                </a:solidFill>
              </a:rPr>
              <a:t>ppm </a:t>
            </a:r>
            <a:r>
              <a:rPr lang="en-US" sz="4000" dirty="0" err="1" smtClean="0">
                <a:solidFill>
                  <a:schemeClr val="tx1"/>
                </a:solidFill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নির্নয়ের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সূত্রটি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লিখ</a:t>
            </a:r>
            <a:r>
              <a:rPr lang="en-US" sz="4000" dirty="0" smtClean="0">
                <a:solidFill>
                  <a:schemeClr val="tx1"/>
                </a:solidFill>
              </a:rPr>
              <a:t> ?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8545" y="2763982"/>
            <a:ext cx="4892832" cy="96289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4000" dirty="0" smtClean="0">
                <a:solidFill>
                  <a:schemeClr val="tx1"/>
                </a:solidFill>
              </a:rPr>
              <a:t> 1 mgL</a:t>
            </a:r>
            <a:r>
              <a:rPr lang="en-US" sz="4000" baseline="30000" dirty="0" smtClean="0">
                <a:solidFill>
                  <a:schemeClr val="tx1"/>
                </a:solidFill>
              </a:rPr>
              <a:t>-1</a:t>
            </a:r>
            <a:r>
              <a:rPr lang="en-US" sz="4000" dirty="0" smtClean="0">
                <a:solidFill>
                  <a:schemeClr val="tx1"/>
                </a:solidFill>
              </a:rPr>
              <a:t> 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6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63" y="1534765"/>
            <a:ext cx="5512278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ounded Rectangle 5"/>
          <p:cNvSpPr/>
          <p:nvPr/>
        </p:nvSpPr>
        <p:spPr>
          <a:xfrm>
            <a:off x="7550728" y="3283527"/>
            <a:ext cx="4308764" cy="128847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NaOH</a:t>
            </a:r>
            <a:r>
              <a:rPr lang="en-US" sz="3600" dirty="0" smtClean="0">
                <a:solidFill>
                  <a:schemeClr val="tx1"/>
                </a:solidFill>
              </a:rPr>
              <a:t>   </a:t>
            </a:r>
            <a:r>
              <a:rPr lang="en-US" sz="3600" dirty="0" err="1" smtClean="0">
                <a:solidFill>
                  <a:schemeClr val="tx1"/>
                </a:solidFill>
              </a:rPr>
              <a:t>দ্রবন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</a:rPr>
              <a:t>দ্রবনের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ঘনমাত্রা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ppb  </a:t>
            </a:r>
            <a:r>
              <a:rPr lang="en-US" sz="3200" dirty="0" err="1" smtClean="0">
                <a:solidFill>
                  <a:srgbClr val="002060"/>
                </a:solidFill>
              </a:rPr>
              <a:t>এককে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নির্নয়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সম্পর্কিত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সমস্যা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সমাধান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2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88982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0800" y="533401"/>
            <a:ext cx="6807200" cy="1323439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091" y="2286001"/>
            <a:ext cx="11000510" cy="338554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১)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ppm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ppb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37145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5964" y="415636"/>
            <a:ext cx="9019309" cy="1371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</a:rPr>
              <a:t>ঘনমাত্রা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</a:rPr>
              <a:t>?</a:t>
            </a:r>
            <a:endParaRPr lang="en-US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কোন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একক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আয়তনের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মোল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সংখ্যাকে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ঐ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ঘনমাত্রা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বলে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।</a:t>
                </a:r>
              </a:p>
              <a:p>
                <a:r>
                  <a:rPr lang="en-US" sz="2800" dirty="0" err="1" smtClean="0">
                    <a:solidFill>
                      <a:schemeClr val="tx1"/>
                    </a:solidFill>
                  </a:rPr>
                  <a:t>ইহাকে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C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দ্বারা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প্রকাশ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করা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হয়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।</a:t>
                </a:r>
              </a:p>
              <a:p>
                <a:pPr algn="ctr"/>
                <a:r>
                  <a:rPr lang="en-US" sz="2800" dirty="0" smtClean="0">
                    <a:solidFill>
                      <a:schemeClr val="tx1"/>
                    </a:solidFill>
                  </a:rPr>
                  <a:t>সুতরাং 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C=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  <a:blipFill rotWithShape="1">
                <a:blip r:embed="rId2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62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5964" y="415636"/>
            <a:ext cx="9019309" cy="1371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chemeClr val="tx1"/>
                </a:solidFill>
              </a:rPr>
              <a:t>ppm </a:t>
            </a:r>
            <a:r>
              <a:rPr lang="en-US" sz="5400" dirty="0" err="1" smtClean="0">
                <a:solidFill>
                  <a:schemeClr val="tx1"/>
                </a:solidFill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</a:rPr>
              <a:t>?</a:t>
            </a:r>
            <a:endParaRPr lang="en-US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কোন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প্রতি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দশ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লক্ষ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ভাগে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কোন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দ্রবের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যত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ভর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দ্রবীভূত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থাকে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তাকে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ঐ 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দ্রবের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ppm 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বলে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।</a:t>
                </a:r>
              </a:p>
              <a:p>
                <a:pPr algn="ctr"/>
                <a:r>
                  <a:rPr lang="en-US" sz="2800" dirty="0" err="1" smtClean="0">
                    <a:solidFill>
                      <a:schemeClr val="tx1"/>
                    </a:solidFill>
                  </a:rPr>
                  <a:t>সুতরাং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ppm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এককে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ঘনমাত্রা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= 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CM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10</a:t>
                </a:r>
                <a:r>
                  <a:rPr lang="en-US" sz="3600" baseline="30000" dirty="0" smtClean="0">
                    <a:solidFill>
                      <a:schemeClr val="tx1"/>
                    </a:solidFill>
                  </a:rPr>
                  <a:t>3</a:t>
                </a:r>
                <a:endParaRPr lang="en-US" sz="2800" baseline="30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  <a:blipFill rotWithShape="1">
                <a:blip r:embed="rId2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29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1546</TotalTime>
  <Words>611</Words>
  <Application>Microsoft Office PowerPoint</Application>
  <PresentationFormat>Custom</PresentationFormat>
  <Paragraphs>148</Paragraphs>
  <Slides>23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365 Pro Plus</dc:creator>
  <cp:lastModifiedBy>HP</cp:lastModifiedBy>
  <cp:revision>300</cp:revision>
  <dcterms:created xsi:type="dcterms:W3CDTF">2021-07-04T04:33:59Z</dcterms:created>
  <dcterms:modified xsi:type="dcterms:W3CDTF">2026-09-08T01:15:49Z</dcterms:modified>
</cp:coreProperties>
</file>