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9"/>
  </p:notesMasterIdLst>
  <p:sldIdLst>
    <p:sldId id="285" r:id="rId2"/>
    <p:sldId id="286" r:id="rId3"/>
    <p:sldId id="263" r:id="rId4"/>
    <p:sldId id="264" r:id="rId5"/>
    <p:sldId id="265" r:id="rId6"/>
    <p:sldId id="287" r:id="rId7"/>
    <p:sldId id="288" r:id="rId8"/>
    <p:sldId id="269" r:id="rId9"/>
    <p:sldId id="267" r:id="rId10"/>
    <p:sldId id="289" r:id="rId11"/>
    <p:sldId id="290" r:id="rId12"/>
    <p:sldId id="291" r:id="rId13"/>
    <p:sldId id="292" r:id="rId14"/>
    <p:sldId id="293" r:id="rId15"/>
    <p:sldId id="294" r:id="rId16"/>
    <p:sldId id="295" r:id="rId17"/>
    <p:sldId id="262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6" userDrawn="1">
          <p15:clr>
            <a:srgbClr val="A4A3A4"/>
          </p15:clr>
        </p15:guide>
        <p15:guide id="2" pos="386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613" autoAdjust="0"/>
    <p:restoredTop sz="94660"/>
  </p:normalViewPr>
  <p:slideViewPr>
    <p:cSldViewPr snapToGrid="0" showGuides="1">
      <p:cViewPr varScale="1">
        <p:scale>
          <a:sx n="59" d="100"/>
          <a:sy n="59" d="100"/>
        </p:scale>
        <p:origin x="1016" y="52"/>
      </p:cViewPr>
      <p:guideLst>
        <p:guide orient="horz" pos="2136"/>
        <p:guide pos="386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E272A9-65C6-4266-806F-671622CAFCB2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E8DD06-116F-4A64-B796-FC955510A6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31614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E8DD06-116F-4A64-B796-FC955510A6D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32602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E8DD06-116F-4A64-B796-FC955510A6DB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38527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BE452D-9FC9-4C32-9C5C-862C0BC13718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D5E7C6-981D-4A21-9013-817C065B4A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96622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BE452D-9FC9-4C32-9C5C-862C0BC13718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D5E7C6-981D-4A21-9013-817C065B4A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97212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BE452D-9FC9-4C32-9C5C-862C0BC13718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D5E7C6-981D-4A21-9013-817C065B4A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05261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BE452D-9FC9-4C32-9C5C-862C0BC13718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D5E7C6-981D-4A21-9013-817C065B4A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50621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BE452D-9FC9-4C32-9C5C-862C0BC13718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D5E7C6-981D-4A21-9013-817C065B4A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46055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BE452D-9FC9-4C32-9C5C-862C0BC13718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D5E7C6-981D-4A21-9013-817C065B4A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04328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BE452D-9FC9-4C32-9C5C-862C0BC13718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D5E7C6-981D-4A21-9013-817C065B4A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8096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BE452D-9FC9-4C32-9C5C-862C0BC13718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D5E7C6-981D-4A21-9013-817C065B4A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74149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BE452D-9FC9-4C32-9C5C-862C0BC13718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D5E7C6-981D-4A21-9013-817C065B4A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13146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BE452D-9FC9-4C32-9C5C-862C0BC13718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D5E7C6-981D-4A21-9013-817C065B4A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8725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BE452D-9FC9-4C32-9C5C-862C0BC13718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D5E7C6-981D-4A21-9013-817C065B4A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2718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BBE452D-9FC9-4C32-9C5C-862C0BC13718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/>
              <a:t>তাহমিনা আক্তার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/>
              <a:t>১</a:t>
            </a:r>
            <a:fld id="{A4D5E7C6-981D-4A21-9013-817C065B4AF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8158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gi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9049446-5A6B-05DF-2D18-7E1CC0E322C6}"/>
              </a:ext>
            </a:extLst>
          </p:cNvPr>
          <p:cNvSpPr txBox="1"/>
          <p:nvPr/>
        </p:nvSpPr>
        <p:spPr>
          <a:xfrm>
            <a:off x="76201" y="184543"/>
            <a:ext cx="12006942" cy="3770263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 w="57150">
            <a:solidFill>
              <a:srgbClr val="FF0000"/>
            </a:solidFill>
          </a:ln>
          <a:effectLst>
            <a:glow rad="127000">
              <a:srgbClr val="00B050"/>
            </a:glow>
          </a:effectLst>
        </p:spPr>
        <p:txBody>
          <a:bodyPr wrap="square" rtlCol="0" anchor="ctr">
            <a:spAutoFit/>
          </a:bodyPr>
          <a:lstStyle/>
          <a:p>
            <a:r>
              <a:rPr lang="en-US" sz="19900" b="1" i="1">
                <a:ln w="28575">
                  <a:solidFill>
                    <a:schemeClr val="tx1"/>
                  </a:solidFill>
                </a:ln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</a:t>
            </a:r>
            <a:r>
              <a:rPr lang="en-US" sz="19900" b="1" i="1">
                <a:ln w="28575">
                  <a:solidFill>
                    <a:schemeClr val="tx1"/>
                  </a:solidFill>
                </a:ln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স্বাগতম</a:t>
            </a:r>
            <a:r>
              <a:rPr lang="en-US" sz="23900" b="1" i="1">
                <a:ln w="28575">
                  <a:solidFill>
                    <a:schemeClr val="tx1"/>
                  </a:solidFill>
                </a:ln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9900" b="1" i="1">
                <a:ln w="28575">
                  <a:solidFill>
                    <a:schemeClr val="tx1"/>
                  </a:solidFill>
                </a:ln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</a:t>
            </a:r>
            <a:endParaRPr lang="en-US" sz="19900" b="1" i="1" dirty="0">
              <a:ln w="28575">
                <a:solidFill>
                  <a:schemeClr val="tx1"/>
                </a:solidFill>
              </a:ln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00340DD6-170C-4217-FEB6-6348B5881FDB}"/>
              </a:ext>
            </a:extLst>
          </p:cNvPr>
          <p:cNvSpPr/>
          <p:nvPr/>
        </p:nvSpPr>
        <p:spPr>
          <a:xfrm>
            <a:off x="185057" y="3339250"/>
            <a:ext cx="11789228" cy="3431663"/>
          </a:xfrm>
          <a:prstGeom prst="ellipse">
            <a:avLst/>
          </a:prstGeom>
          <a:solidFill>
            <a:schemeClr val="bg1"/>
          </a:solidFill>
          <a:ln w="57150">
            <a:solidFill>
              <a:srgbClr val="FF0000"/>
            </a:solidFill>
          </a:ln>
          <a:effectLst>
            <a:glow rad="127000">
              <a:srgbClr val="00B050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C1A550C-3999-B75F-F14E-DB14B526905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7412" y="3288112"/>
            <a:ext cx="6458446" cy="3299554"/>
          </a:xfrm>
          <a:prstGeom prst="rect">
            <a:avLst/>
          </a:prstGeom>
          <a:effectLst>
            <a:glow rad="127000">
              <a:srgbClr val="00B050"/>
            </a:glow>
          </a:effectLst>
        </p:spPr>
      </p:pic>
    </p:spTree>
    <p:extLst>
      <p:ext uri="{BB962C8B-B14F-4D97-AF65-F5344CB8AC3E}">
        <p14:creationId xmlns:p14="http://schemas.microsoft.com/office/powerpoint/2010/main" val="3178127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 animBg="1"/>
      <p:bldP spid="3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2EB492CD-616E-47F8-933B-5E2D952A05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6" name="Arc 15">
            <a:extLst>
              <a:ext uri="{FF2B5EF4-FFF2-40B4-BE49-F238E27FC236}">
                <a16:creationId xmlns:a16="http://schemas.microsoft.com/office/drawing/2014/main" id="{59383CF9-23B5-4335-9B21-1791C4CF1C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3967198" flipH="1">
            <a:off x="8631348" y="490493"/>
            <a:ext cx="2987899" cy="2987899"/>
          </a:xfrm>
          <a:prstGeom prst="arc">
            <a:avLst>
              <a:gd name="adj1" fmla="val 14441841"/>
              <a:gd name="adj2" fmla="val 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0007FE00-9498-4706-B255-6437B0252C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486400"/>
            <a:ext cx="2672863" cy="1371600"/>
          </a:xfrm>
          <a:custGeom>
            <a:avLst/>
            <a:gdLst>
              <a:gd name="connsiteX0" fmla="*/ 1721734 w 2672863"/>
              <a:gd name="connsiteY0" fmla="*/ 0 h 1371600"/>
              <a:gd name="connsiteX1" fmla="*/ 2564444 w 2672863"/>
              <a:gd name="connsiteY1" fmla="*/ 213382 h 1371600"/>
              <a:gd name="connsiteX2" fmla="*/ 2672863 w 2672863"/>
              <a:gd name="connsiteY2" fmla="*/ 279248 h 1371600"/>
              <a:gd name="connsiteX3" fmla="*/ 2672863 w 2672863"/>
              <a:gd name="connsiteY3" fmla="*/ 1371600 h 1371600"/>
              <a:gd name="connsiteX4" fmla="*/ 0 w 2672863"/>
              <a:gd name="connsiteY4" fmla="*/ 1371600 h 1371600"/>
              <a:gd name="connsiteX5" fmla="*/ 33268 w 2672863"/>
              <a:gd name="connsiteY5" fmla="*/ 1242216 h 1371600"/>
              <a:gd name="connsiteX6" fmla="*/ 1721734 w 2672863"/>
              <a:gd name="connsiteY6" fmla="*/ 0 h 137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72863" h="1371600">
                <a:moveTo>
                  <a:pt x="1721734" y="0"/>
                </a:moveTo>
                <a:cubicBezTo>
                  <a:pt x="2026863" y="0"/>
                  <a:pt x="2313937" y="77299"/>
                  <a:pt x="2564444" y="213382"/>
                </a:cubicBezTo>
                <a:lnTo>
                  <a:pt x="2672863" y="279248"/>
                </a:lnTo>
                <a:lnTo>
                  <a:pt x="2672863" y="1371600"/>
                </a:lnTo>
                <a:lnTo>
                  <a:pt x="0" y="1371600"/>
                </a:lnTo>
                <a:lnTo>
                  <a:pt x="33268" y="1242216"/>
                </a:lnTo>
                <a:cubicBezTo>
                  <a:pt x="257110" y="522539"/>
                  <a:pt x="928399" y="0"/>
                  <a:pt x="172173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D1CD7B7-EAD8-C6D4-3788-651E0E7970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72" b="23022"/>
          <a:stretch>
            <a:fillRect/>
          </a:stretch>
        </p:blipFill>
        <p:spPr>
          <a:xfrm>
            <a:off x="703182" y="1085273"/>
            <a:ext cx="5031448" cy="4757965"/>
          </a:xfrm>
          <a:custGeom>
            <a:avLst/>
            <a:gdLst/>
            <a:ahLst/>
            <a:cxnLst/>
            <a:rect l="l" t="t" r="r" b="b"/>
            <a:pathLst>
              <a:path w="4777381" h="5643794">
                <a:moveTo>
                  <a:pt x="143704" y="0"/>
                </a:moveTo>
                <a:lnTo>
                  <a:pt x="4633677" y="0"/>
                </a:lnTo>
                <a:cubicBezTo>
                  <a:pt x="4713043" y="0"/>
                  <a:pt x="4777381" y="64338"/>
                  <a:pt x="4777381" y="143704"/>
                </a:cubicBezTo>
                <a:lnTo>
                  <a:pt x="4777381" y="5500090"/>
                </a:lnTo>
                <a:cubicBezTo>
                  <a:pt x="4777381" y="5579456"/>
                  <a:pt x="4713043" y="5643794"/>
                  <a:pt x="4633677" y="5643794"/>
                </a:cubicBezTo>
                <a:lnTo>
                  <a:pt x="143704" y="5643794"/>
                </a:lnTo>
                <a:cubicBezTo>
                  <a:pt x="64338" y="5643794"/>
                  <a:pt x="0" y="5579456"/>
                  <a:pt x="0" y="5500090"/>
                </a:cubicBezTo>
                <a:lnTo>
                  <a:pt x="0" y="143704"/>
                </a:lnTo>
                <a:cubicBezTo>
                  <a:pt x="0" y="64338"/>
                  <a:pt x="64338" y="0"/>
                  <a:pt x="143704" y="0"/>
                </a:cubicBezTo>
                <a:close/>
              </a:path>
            </a:pathLst>
          </a:cu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5F06FFB-B6AA-BAC4-E9B8-4B00E94CEF2F}"/>
              </a:ext>
            </a:extLst>
          </p:cNvPr>
          <p:cNvSpPr txBox="1"/>
          <p:nvPr/>
        </p:nvSpPr>
        <p:spPr>
          <a:xfrm>
            <a:off x="5894962" y="1164772"/>
            <a:ext cx="5458838" cy="5012192"/>
          </a:xfrm>
          <a:prstGeom prst="rect">
            <a:avLst/>
          </a:prstGeom>
        </p:spPr>
        <p:txBody>
          <a:bodyPr vert="horz" lIns="91440" tIns="45720" rIns="91440" bIns="45720" rtlCol="0">
            <a:prstTxWarp prst="textPlain">
              <a:avLst/>
            </a:prstTxWarp>
            <a:normAutofit/>
          </a:bodyPr>
          <a:lstStyle/>
          <a:p>
            <a:pPr marL="685800" lvl="1" indent="-457200" defTabSz="914400">
              <a:lnSpc>
                <a:spcPct val="90000"/>
              </a:lnSpc>
              <a:spcAft>
                <a:spcPts val="600"/>
              </a:spcAft>
              <a:buFont typeface="Wingdings" panose="05000000000000000000" pitchFamily="2" charset="2"/>
              <a:buChar char="v"/>
            </a:pPr>
            <a:r>
              <a:rPr lang="en-US" sz="2800" b="1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শিক্ষক পরিচিতিঃ</a:t>
            </a:r>
            <a:endParaRPr lang="en-US" sz="2800" b="1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lvl="1"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600" b="1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মোহাম্মদ নূর হোসেন</a:t>
            </a:r>
          </a:p>
          <a:p>
            <a:pPr lvl="1"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b="1">
                <a:ln w="0"/>
                <a:solidFill>
                  <a:srgbClr val="00B050"/>
                </a:solidFill>
                <a:effectLst>
                  <a:reflection blurRad="6350" stA="53000" endA="300" endPos="35500" dir="5400000" sy="-9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প্রধান শিক্ষক</a:t>
            </a:r>
          </a:p>
          <a:p>
            <a:pPr lvl="1"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b="1">
                <a:latin typeface="NikoshBAN" panose="02000000000000000000" pitchFamily="2" charset="0"/>
                <a:cs typeface="NikoshBAN" panose="02000000000000000000" pitchFamily="2" charset="0"/>
              </a:rPr>
              <a:t>উত্তর গ্রাম সরকারি প্রাথমিক বিদ্যালয়</a:t>
            </a:r>
          </a:p>
          <a:p>
            <a:pPr lvl="1"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b="1">
                <a:latin typeface="NikoshBAN" panose="02000000000000000000" pitchFamily="2" charset="0"/>
                <a:cs typeface="NikoshBAN" panose="02000000000000000000" pitchFamily="2" charset="0"/>
              </a:rPr>
              <a:t>রামগঞ্জ, লক্ষ্মীপুর।</a:t>
            </a:r>
          </a:p>
          <a:p>
            <a:pPr lvl="1"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b="1">
                <a:latin typeface="NikoshBAN" panose="02000000000000000000" pitchFamily="2" charset="0"/>
                <a:cs typeface="NikoshBAN" panose="02000000000000000000" pitchFamily="2" charset="0"/>
              </a:rPr>
              <a:t>মোবাইলঃ ০১৭১৬০০৩৯৯৩, ০১৬৮৪১৬৬২৮১</a:t>
            </a:r>
          </a:p>
          <a:p>
            <a:pPr lvl="1"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b="1">
                <a:latin typeface="NikoshBAN" panose="02000000000000000000" pitchFamily="2" charset="0"/>
                <a:cs typeface="NikoshBAN" panose="02000000000000000000" pitchFamily="2" charset="0"/>
              </a:rPr>
              <a:t>Email: hossainnur111979@gmail,com</a:t>
            </a:r>
          </a:p>
        </p:txBody>
      </p:sp>
    </p:spTree>
    <p:extLst>
      <p:ext uri="{BB962C8B-B14F-4D97-AF65-F5344CB8AC3E}">
        <p14:creationId xmlns:p14="http://schemas.microsoft.com/office/powerpoint/2010/main" val="6413277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93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09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2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3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3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4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rrow: Right 1">
            <a:extLst>
              <a:ext uri="{FF2B5EF4-FFF2-40B4-BE49-F238E27FC236}">
                <a16:creationId xmlns:a16="http://schemas.microsoft.com/office/drawing/2014/main" id="{0D876488-F4C8-DE1B-557B-D02DAD9503A1}"/>
              </a:ext>
            </a:extLst>
          </p:cNvPr>
          <p:cNvSpPr/>
          <p:nvPr/>
        </p:nvSpPr>
        <p:spPr>
          <a:xfrm>
            <a:off x="304800" y="2057400"/>
            <a:ext cx="5024761" cy="2644014"/>
          </a:xfrm>
          <a:prstGeom prst="rightArrow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6EA0F5E-55E1-A54B-744A-E9791C5B14E6}"/>
              </a:ext>
            </a:extLst>
          </p:cNvPr>
          <p:cNvSpPr/>
          <p:nvPr/>
        </p:nvSpPr>
        <p:spPr>
          <a:xfrm>
            <a:off x="457200" y="2767280"/>
            <a:ext cx="4422197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8000" b="1">
                <a:ln w="11430"/>
                <a:solidFill>
                  <a:schemeClr val="bg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পাঠ পরিচিতি</a:t>
            </a:r>
            <a:endParaRPr lang="en-US" sz="7200" b="1" dirty="0">
              <a:ln w="10160">
                <a:solidFill>
                  <a:schemeClr val="accent5"/>
                </a:solidFill>
                <a:prstDash val="solid"/>
              </a:ln>
              <a:solidFill>
                <a:schemeClr val="bg1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FBB8B80D-2174-5567-AEC4-B51B33ED42E5}"/>
              </a:ext>
            </a:extLst>
          </p:cNvPr>
          <p:cNvSpPr/>
          <p:nvPr/>
        </p:nvSpPr>
        <p:spPr>
          <a:xfrm>
            <a:off x="5475080" y="1595763"/>
            <a:ext cx="6259720" cy="3869133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46705BE-36B7-7085-8D8D-ECFCF4F5F667}"/>
              </a:ext>
            </a:extLst>
          </p:cNvPr>
          <p:cNvSpPr txBox="1"/>
          <p:nvPr/>
        </p:nvSpPr>
        <p:spPr>
          <a:xfrm>
            <a:off x="5715000" y="1936401"/>
            <a:ext cx="5722620" cy="3170099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4000" b="1">
                <a:ln w="11430"/>
                <a:solidFill>
                  <a:schemeClr val="bg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শ্রেণিঃ পঞ্চম</a:t>
            </a:r>
            <a:endParaRPr lang="bn-IN" sz="4000" b="1">
              <a:ln w="11430"/>
              <a:solidFill>
                <a:schemeClr val="bg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4000" b="1">
                <a:ln w="11430"/>
                <a:solidFill>
                  <a:schemeClr val="bg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বিষয়ঃ প্রাথমিক গণিত</a:t>
            </a:r>
            <a:endParaRPr lang="bn-IN" sz="4000" b="1">
              <a:ln w="11430"/>
              <a:solidFill>
                <a:schemeClr val="bg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4000" b="1">
                <a:ln w="11430"/>
                <a:solidFill>
                  <a:schemeClr val="bg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অধ্যায়ঃ ৭ (গড়)</a:t>
            </a:r>
          </a:p>
          <a:p>
            <a:pPr algn="ctr"/>
            <a:r>
              <a:rPr lang="en-US" sz="4000" b="1">
                <a:solidFill>
                  <a:schemeClr val="bg1"/>
                </a:solidFill>
                <a:latin typeface="NikoshBAN" panose="02000000000000000000" pitchFamily="2" charset="0"/>
                <a:cs typeface="NikoshBAN" pitchFamily="2" charset="0"/>
              </a:rPr>
              <a:t>পৃষ্ঠাঃ ১০৮-১০৯</a:t>
            </a:r>
            <a:endParaRPr lang="bn-IN" sz="4000" b="1">
              <a:ln w="11430"/>
              <a:solidFill>
                <a:schemeClr val="bg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4000" b="1">
                <a:ln w="11430"/>
                <a:solidFill>
                  <a:schemeClr val="bg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সময়ঃ ৫০ মিনিট</a:t>
            </a:r>
            <a:endParaRPr lang="bn-IN" sz="4000" b="1">
              <a:ln w="11430"/>
              <a:solidFill>
                <a:schemeClr val="bg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41418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7" grpId="0" animBg="1"/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4481052-C6B3-8E36-FE82-B73012F9EB73}"/>
              </a:ext>
            </a:extLst>
          </p:cNvPr>
          <p:cNvSpPr txBox="1"/>
          <p:nvPr/>
        </p:nvSpPr>
        <p:spPr>
          <a:xfrm>
            <a:off x="1001485" y="3106055"/>
            <a:ext cx="10787744" cy="258532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marL="571500" indent="-571500" algn="just">
              <a:buFont typeface="Wingdings" panose="05000000000000000000" pitchFamily="2" charset="2"/>
              <a:buChar char="Ø"/>
            </a:pPr>
            <a:r>
              <a:rPr lang="en-US" sz="5400">
                <a:latin typeface="NikoshBAN" panose="02000000000000000000" pitchFamily="2" charset="0"/>
                <a:cs typeface="NikoshBAN" panose="02000000000000000000" pitchFamily="2" charset="0"/>
              </a:rPr>
              <a:t>২.৯.২- </a:t>
            </a:r>
            <a:r>
              <a:rPr lang="en-US" sz="5400" dirty="0" err="1">
                <a:latin typeface="NikoshBAN" panose="02000000000000000000" pitchFamily="2" charset="0"/>
                <a:cs typeface="NikoshBAN" panose="02000000000000000000" pitchFamily="2" charset="0"/>
              </a:rPr>
              <a:t>গড়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latin typeface="NikoshBAN" panose="02000000000000000000" pitchFamily="2" charset="0"/>
                <a:cs typeface="NikoshBAN" panose="02000000000000000000" pitchFamily="2" charset="0"/>
              </a:rPr>
              <a:t>নির্ণয়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marL="571500" indent="-571500" algn="just">
              <a:buFont typeface="Wingdings" panose="05000000000000000000" pitchFamily="2" charset="2"/>
              <a:buChar char="Ø"/>
            </a:pPr>
            <a:r>
              <a:rPr lang="en-US" sz="5400">
                <a:latin typeface="NikoshBAN" panose="02000000000000000000" pitchFamily="2" charset="0"/>
                <a:cs typeface="NikoshBAN" panose="02000000000000000000" pitchFamily="2" charset="0"/>
              </a:rPr>
              <a:t>২.৯.৩- দৈনন্দিন </a:t>
            </a:r>
            <a:r>
              <a:rPr lang="en-US" sz="5400" dirty="0" err="1">
                <a:latin typeface="NikoshBAN" panose="02000000000000000000" pitchFamily="2" charset="0"/>
                <a:cs typeface="NikoshBAN" panose="02000000000000000000" pitchFamily="2" charset="0"/>
              </a:rPr>
              <a:t>জীবনে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latin typeface="NikoshBAN" panose="02000000000000000000" pitchFamily="2" charset="0"/>
                <a:cs typeface="NikoshBAN" panose="02000000000000000000" pitchFamily="2" charset="0"/>
              </a:rPr>
              <a:t>গড়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latin typeface="NikoshBAN" panose="02000000000000000000" pitchFamily="2" charset="0"/>
                <a:cs typeface="NikoshBAN" panose="02000000000000000000" pitchFamily="2" charset="0"/>
              </a:rPr>
              <a:t>সংক্রান্ত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latin typeface="NikoshBAN" panose="02000000000000000000" pitchFamily="2" charset="0"/>
                <a:cs typeface="NikoshBAN" panose="02000000000000000000" pitchFamily="2" charset="0"/>
              </a:rPr>
              <a:t>সহজ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latin typeface="NikoshBAN" panose="02000000000000000000" pitchFamily="2" charset="0"/>
                <a:cs typeface="NikoshBAN" panose="02000000000000000000" pitchFamily="2" charset="0"/>
              </a:rPr>
              <a:t>সমস্যার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latin typeface="NikoshBAN" panose="02000000000000000000" pitchFamily="2" charset="0"/>
                <a:cs typeface="NikoshBAN" panose="02000000000000000000" pitchFamily="2" charset="0"/>
              </a:rPr>
              <a:t>সমাধান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11A8125-6892-A87B-7598-CCA55C5488DF}"/>
              </a:ext>
            </a:extLst>
          </p:cNvPr>
          <p:cNvSpPr txBox="1"/>
          <p:nvPr/>
        </p:nvSpPr>
        <p:spPr>
          <a:xfrm>
            <a:off x="3590977" y="722378"/>
            <a:ext cx="4791021" cy="144655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r>
              <a:rPr lang="en-US" sz="8800" b="1" dirty="0" err="1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শিখনফল</a:t>
            </a:r>
            <a:endParaRPr lang="en-US" sz="8800" b="1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effectLst>
                <a:innerShdw blurRad="177800">
                  <a:schemeClr val="accent3">
                    <a:lumMod val="50000"/>
                  </a:schemeClr>
                </a:inn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40550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10C055D-6C9D-8EC4-38C1-D1C4A14B0806}"/>
              </a:ext>
            </a:extLst>
          </p:cNvPr>
          <p:cNvSpPr txBox="1"/>
          <p:nvPr/>
        </p:nvSpPr>
        <p:spPr>
          <a:xfrm>
            <a:off x="1181979" y="744797"/>
            <a:ext cx="9615948" cy="646331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pPr algn="l"/>
            <a:r>
              <a:rPr lang="en-US" sz="3600">
                <a:latin typeface="NikoshBAN" panose="02000000000000000000" pitchFamily="2" charset="0"/>
                <a:cs typeface="NikoshBAN" panose="02000000000000000000" pitchFamily="2" charset="0"/>
              </a:rPr>
              <a:t>গত ক্লাসে </a:t>
            </a:r>
            <a:r>
              <a:rPr lang="en-US" sz="3600" err="1">
                <a:latin typeface="NikoshBAN" panose="02000000000000000000" pitchFamily="2" charset="0"/>
                <a:cs typeface="NikoshBAN" panose="02000000000000000000" pitchFamily="2" charset="0"/>
              </a:rPr>
              <a:t>আমরা</a:t>
            </a:r>
            <a:r>
              <a:rPr lang="en-US" sz="3600">
                <a:latin typeface="NikoshBAN" panose="02000000000000000000" pitchFamily="2" charset="0"/>
                <a:cs typeface="NikoshBAN" panose="02000000000000000000" pitchFamily="2" charset="0"/>
              </a:rPr>
              <a:t> শিখেছিলাম-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DA3E8F24-19F9-5F12-EAA9-0B8D2883F5E9}"/>
              </a:ext>
            </a:extLst>
          </p:cNvPr>
          <p:cNvSpPr txBox="1"/>
          <p:nvPr/>
        </p:nvSpPr>
        <p:spPr>
          <a:xfrm>
            <a:off x="1349829" y="3429000"/>
            <a:ext cx="9448098" cy="1757636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pPr algn="ctr"/>
            <a:r>
              <a:rPr lang="en-US" sz="4800">
                <a:latin typeface="NikoshBAN" panose="02000000000000000000" pitchFamily="2" charset="0"/>
                <a:cs typeface="NikoshBAN" panose="02000000000000000000" pitchFamily="2" charset="0"/>
              </a:rPr>
              <a:t>গড় </a:t>
            </a:r>
            <a:r>
              <a:rPr lang="en-US" sz="4800" err="1">
                <a:latin typeface="NikoshBAN" panose="02000000000000000000" pitchFamily="2" charset="0"/>
                <a:cs typeface="NikoshBAN" panose="02000000000000000000" pitchFamily="2" charset="0"/>
              </a:rPr>
              <a:t>নির্ণয়</a:t>
            </a:r>
            <a:r>
              <a:rPr lang="en-US" sz="4800">
                <a:latin typeface="NikoshBAN" panose="02000000000000000000" pitchFamily="2" charset="0"/>
                <a:cs typeface="NikoshBAN" panose="02000000000000000000" pitchFamily="2" charset="0"/>
              </a:rPr>
              <a:t>, গড় </a:t>
            </a:r>
            <a:r>
              <a:rPr lang="en-US" sz="4800" dirty="0" err="1">
                <a:latin typeface="NikoshBAN" panose="02000000000000000000" pitchFamily="2" charset="0"/>
                <a:cs typeface="NikoshBAN" panose="02000000000000000000" pitchFamily="2" charset="0"/>
              </a:rPr>
              <a:t>নির্নয়ের</a:t>
            </a:r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>
                <a:latin typeface="NikoshBAN" panose="02000000000000000000" pitchFamily="2" charset="0"/>
                <a:cs typeface="NikoshBAN" panose="02000000000000000000" pitchFamily="2" charset="0"/>
              </a:rPr>
              <a:t>সূত্র</a:t>
            </a:r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4800" dirty="0" err="1">
                <a:latin typeface="NikoshBAN" panose="02000000000000000000" pitchFamily="2" charset="0"/>
                <a:cs typeface="NikoshBAN" panose="02000000000000000000" pitchFamily="2" charset="0"/>
              </a:rPr>
              <a:t>গড়</a:t>
            </a:r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>
                <a:latin typeface="NikoshBAN" panose="02000000000000000000" pitchFamily="2" charset="0"/>
                <a:cs typeface="NikoshBAN" panose="02000000000000000000" pitchFamily="2" charset="0"/>
              </a:rPr>
              <a:t>সংক্রান্ত</a:t>
            </a:r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>
                <a:latin typeface="NikoshBAN" panose="02000000000000000000" pitchFamily="2" charset="0"/>
                <a:cs typeface="NikoshBAN" panose="02000000000000000000" pitchFamily="2" charset="0"/>
              </a:rPr>
              <a:t>সহজ</a:t>
            </a:r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err="1">
                <a:latin typeface="NikoshBAN" panose="02000000000000000000" pitchFamily="2" charset="0"/>
                <a:cs typeface="NikoshBAN" panose="02000000000000000000" pitchFamily="2" charset="0"/>
              </a:rPr>
              <a:t>সমস্যার</a:t>
            </a:r>
            <a:r>
              <a:rPr lang="en-US" sz="4800">
                <a:latin typeface="NikoshBAN" panose="02000000000000000000" pitchFamily="2" charset="0"/>
                <a:cs typeface="NikoshBAN" panose="02000000000000000000" pitchFamily="2" charset="0"/>
              </a:rPr>
              <a:t> সমাধান শিখেছিলাম</a:t>
            </a:r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39740395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rrow: Right 1">
            <a:extLst>
              <a:ext uri="{FF2B5EF4-FFF2-40B4-BE49-F238E27FC236}">
                <a16:creationId xmlns:a16="http://schemas.microsoft.com/office/drawing/2014/main" id="{696EE123-E63A-F786-BDA2-00BCA0E30263}"/>
              </a:ext>
            </a:extLst>
          </p:cNvPr>
          <p:cNvSpPr/>
          <p:nvPr/>
        </p:nvSpPr>
        <p:spPr>
          <a:xfrm>
            <a:off x="235798" y="1947041"/>
            <a:ext cx="5274249" cy="2838765"/>
          </a:xfrm>
          <a:prstGeom prst="rightArrow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b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আজকের পাঠ</a:t>
            </a:r>
            <a:endParaRPr lang="en-US" sz="7200" b="1">
              <a:solidFill>
                <a:schemeClr val="bg1"/>
              </a:solidFill>
            </a:endParaRPr>
          </a:p>
        </p:txBody>
      </p:sp>
      <p:sp>
        <p:nvSpPr>
          <p:cNvPr id="3" name="Cloud 2">
            <a:extLst>
              <a:ext uri="{FF2B5EF4-FFF2-40B4-BE49-F238E27FC236}">
                <a16:creationId xmlns:a16="http://schemas.microsoft.com/office/drawing/2014/main" id="{206807A8-5069-052A-3D53-C0398BA76FC0}"/>
              </a:ext>
            </a:extLst>
          </p:cNvPr>
          <p:cNvSpPr/>
          <p:nvPr/>
        </p:nvSpPr>
        <p:spPr>
          <a:xfrm>
            <a:off x="5683470" y="1571920"/>
            <a:ext cx="6091430" cy="3213886"/>
          </a:xfrm>
          <a:prstGeom prst="cloud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b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গড় নির্ণয়</a:t>
            </a:r>
            <a:endParaRPr lang="en-US" sz="8000" b="1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30152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E63A312-7538-C555-0FE2-57BC93E726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894" y="848298"/>
            <a:ext cx="11082969" cy="4792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5503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12BBF186-6EA8-2B13-36EE-39CF4970A455}"/>
              </a:ext>
            </a:extLst>
          </p:cNvPr>
          <p:cNvSpPr txBox="1"/>
          <p:nvPr/>
        </p:nvSpPr>
        <p:spPr>
          <a:xfrm>
            <a:off x="4192054" y="330349"/>
            <a:ext cx="3281869" cy="769441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l"/>
            <a:r>
              <a:rPr lang="en-US" sz="4400">
                <a:latin typeface="NikoshBAN" panose="02000000000000000000" pitchFamily="2" charset="0"/>
                <a:cs typeface="NikoshBAN" panose="02000000000000000000" pitchFamily="2" charset="0"/>
              </a:rPr>
              <a:t>চিত্রটি </a:t>
            </a:r>
            <a:r>
              <a:rPr lang="en-US" sz="4400" err="1">
                <a:latin typeface="NikoshBAN" panose="02000000000000000000" pitchFamily="2" charset="0"/>
                <a:cs typeface="NikoshBAN" panose="02000000000000000000" pitchFamily="2" charset="0"/>
              </a:rPr>
              <a:t>লক্ষ্য</a:t>
            </a:r>
            <a:r>
              <a:rPr lang="en-US" sz="4400">
                <a:latin typeface="NikoshBAN" panose="02000000000000000000" pitchFamily="2" charset="0"/>
                <a:cs typeface="NikoshBAN" panose="02000000000000000000" pitchFamily="2" charset="0"/>
              </a:rPr>
              <a:t> করি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E5F4C0D-E426-3A42-F9C8-E56DAA8A955A}"/>
              </a:ext>
            </a:extLst>
          </p:cNvPr>
          <p:cNvSpPr txBox="1"/>
          <p:nvPr/>
        </p:nvSpPr>
        <p:spPr>
          <a:xfrm>
            <a:off x="7949930" y="2228670"/>
            <a:ext cx="3739065" cy="144655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সব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গ্লাসের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err="1">
                <a:latin typeface="NikoshBAN" panose="02000000000000000000" pitchFamily="2" charset="0"/>
                <a:cs typeface="NikoshBAN" panose="02000000000000000000" pitchFamily="2" charset="0"/>
              </a:rPr>
              <a:t>শরবত</a:t>
            </a:r>
            <a:r>
              <a:rPr lang="en-US" sz="440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pPr algn="just"/>
            <a:r>
              <a:rPr lang="en-US" sz="4400">
                <a:latin typeface="NikoshBAN" panose="02000000000000000000" pitchFamily="2" charset="0"/>
                <a:cs typeface="NikoshBAN" panose="02000000000000000000" pitchFamily="2" charset="0"/>
              </a:rPr>
              <a:t>কী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সমান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আছে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811DC61-2825-F868-78C9-B892E638612E}"/>
              </a:ext>
            </a:extLst>
          </p:cNvPr>
          <p:cNvSpPr txBox="1"/>
          <p:nvPr/>
        </p:nvSpPr>
        <p:spPr>
          <a:xfrm>
            <a:off x="817096" y="5696654"/>
            <a:ext cx="10810567" cy="830997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l"/>
            <a:r>
              <a:rPr lang="en-US" sz="4800" err="1">
                <a:latin typeface="NikoshBAN" panose="02000000000000000000" pitchFamily="2" charset="0"/>
                <a:cs typeface="NikoshBAN" panose="02000000000000000000" pitchFamily="2" charset="0"/>
              </a:rPr>
              <a:t>কীভাবে</a:t>
            </a:r>
            <a:r>
              <a:rPr lang="en-US" sz="4800">
                <a:latin typeface="NikoshBAN" panose="02000000000000000000" pitchFamily="2" charset="0"/>
                <a:cs typeface="NikoshBAN" panose="02000000000000000000" pitchFamily="2" charset="0"/>
              </a:rPr>
              <a:t> সব </a:t>
            </a:r>
            <a:r>
              <a:rPr lang="en-US" sz="4800" dirty="0" err="1">
                <a:latin typeface="NikoshBAN" panose="02000000000000000000" pitchFamily="2" charset="0"/>
                <a:cs typeface="NikoshBAN" panose="02000000000000000000" pitchFamily="2" charset="0"/>
              </a:rPr>
              <a:t>গ্লাসের</a:t>
            </a:r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>
                <a:latin typeface="NikoshBAN" panose="02000000000000000000" pitchFamily="2" charset="0"/>
                <a:cs typeface="NikoshBAN" panose="02000000000000000000" pitchFamily="2" charset="0"/>
              </a:rPr>
              <a:t>শরবত</a:t>
            </a:r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err="1">
                <a:latin typeface="NikoshBAN" panose="02000000000000000000" pitchFamily="2" charset="0"/>
                <a:cs typeface="NikoshBAN" panose="02000000000000000000" pitchFamily="2" charset="0"/>
              </a:rPr>
              <a:t>সমান</a:t>
            </a:r>
            <a:r>
              <a:rPr lang="en-US" sz="4800">
                <a:latin typeface="NikoshBAN" panose="02000000000000000000" pitchFamily="2" charset="0"/>
                <a:cs typeface="NikoshBAN" panose="02000000000000000000" pitchFamily="2" charset="0"/>
              </a:rPr>
              <a:t> করা যায়? </a:t>
            </a:r>
            <a:r>
              <a:rPr lang="en-US" sz="4800" err="1">
                <a:latin typeface="NikoshBAN" panose="02000000000000000000" pitchFamily="2" charset="0"/>
                <a:cs typeface="NikoshBAN" panose="02000000000000000000" pitchFamily="2" charset="0"/>
              </a:rPr>
              <a:t>চিন্তা</a:t>
            </a:r>
            <a:r>
              <a:rPr lang="en-US" sz="4800">
                <a:latin typeface="NikoshBAN" panose="02000000000000000000" pitchFamily="2" charset="0"/>
                <a:cs typeface="NikoshBAN" panose="02000000000000000000" pitchFamily="2" charset="0"/>
              </a:rPr>
              <a:t> করি।</a:t>
            </a:r>
            <a:endParaRPr lang="en-US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A812CE5-F695-7EFC-D868-DA8A25BA7C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005" y="1305344"/>
            <a:ext cx="6592220" cy="372479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59DB26B-17D6-6BB6-F02E-8D3F38997E53}"/>
              </a:ext>
            </a:extLst>
          </p:cNvPr>
          <p:cNvSpPr txBox="1"/>
          <p:nvPr/>
        </p:nvSpPr>
        <p:spPr>
          <a:xfrm>
            <a:off x="1037063" y="5143824"/>
            <a:ext cx="1207200" cy="46166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l"/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১০০মিলি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520601A-6790-B41B-71BC-290F8B4F0A40}"/>
              </a:ext>
            </a:extLst>
          </p:cNvPr>
          <p:cNvSpPr txBox="1"/>
          <p:nvPr/>
        </p:nvSpPr>
        <p:spPr>
          <a:xfrm>
            <a:off x="3196236" y="5185019"/>
            <a:ext cx="995818" cy="46166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l"/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৮০মিলি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6AB4E93-ACF1-93AA-8F8A-824C94F071DA}"/>
              </a:ext>
            </a:extLst>
          </p:cNvPr>
          <p:cNvSpPr txBox="1"/>
          <p:nvPr/>
        </p:nvSpPr>
        <p:spPr>
          <a:xfrm>
            <a:off x="5100182" y="5166411"/>
            <a:ext cx="1122198" cy="46166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l"/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১৫০মিলি</a:t>
            </a:r>
          </a:p>
        </p:txBody>
      </p:sp>
    </p:spTree>
    <p:extLst>
      <p:ext uri="{BB962C8B-B14F-4D97-AF65-F5344CB8AC3E}">
        <p14:creationId xmlns:p14="http://schemas.microsoft.com/office/powerpoint/2010/main" val="23313140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4" grpId="0" animBg="1"/>
      <p:bldP spid="9" grpId="0" animBg="1"/>
      <p:bldP spid="1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C24158CC-9760-DF1C-2E5B-69E84E14EB83}"/>
              </a:ext>
            </a:extLst>
          </p:cNvPr>
          <p:cNvSpPr txBox="1"/>
          <p:nvPr/>
        </p:nvSpPr>
        <p:spPr>
          <a:xfrm>
            <a:off x="1839686" y="388813"/>
            <a:ext cx="7909525" cy="769441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l"/>
            <a:r>
              <a:rPr lang="en-US" sz="4400">
                <a:latin typeface="NikoshBAN" panose="02000000000000000000" pitchFamily="2" charset="0"/>
                <a:cs typeface="NikoshBAN" panose="02000000000000000000" pitchFamily="2" charset="0"/>
              </a:rPr>
              <a:t>আমরা দুজন শিক্ষার্থীর ধারণা আলোচনা করি।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F58A96B-C156-0054-682A-0649BD0B629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359" y="1770217"/>
            <a:ext cx="10441429" cy="4546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75095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3033BF4-687F-91E0-E57E-0297783F82BD}"/>
              </a:ext>
            </a:extLst>
          </p:cNvPr>
          <p:cNvSpPr txBox="1"/>
          <p:nvPr/>
        </p:nvSpPr>
        <p:spPr>
          <a:xfrm>
            <a:off x="992458" y="462965"/>
            <a:ext cx="976846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highlight>
                  <a:srgbClr val="00FFFF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৩ </a:t>
            </a:r>
            <a:r>
              <a:rPr lang="en-US" sz="4400" dirty="0" err="1">
                <a:highlight>
                  <a:srgbClr val="00FFFF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টি</a:t>
            </a:r>
            <a:r>
              <a:rPr lang="en-US" sz="4400" dirty="0">
                <a:highlight>
                  <a:srgbClr val="00FFFF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highlight>
                  <a:srgbClr val="00FFFF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গ্লাসের</a:t>
            </a:r>
            <a:r>
              <a:rPr lang="en-US" sz="4400" dirty="0">
                <a:highlight>
                  <a:srgbClr val="00FFFF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err="1">
                <a:highlight>
                  <a:srgbClr val="00FFFF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শরবত</a:t>
            </a:r>
            <a:r>
              <a:rPr lang="en-US" sz="4400">
                <a:highlight>
                  <a:srgbClr val="00FFFF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 একত্র </a:t>
            </a:r>
            <a:r>
              <a:rPr lang="en-US" sz="4400" dirty="0" err="1">
                <a:highlight>
                  <a:srgbClr val="00FFFF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করলে</a:t>
            </a:r>
            <a:r>
              <a:rPr lang="en-US" sz="4400" dirty="0">
                <a:highlight>
                  <a:srgbClr val="00FFFF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highlight>
                  <a:srgbClr val="00FFFF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কত</a:t>
            </a:r>
            <a:r>
              <a:rPr lang="en-US" sz="4400" dirty="0">
                <a:highlight>
                  <a:srgbClr val="00FFFF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highlight>
                  <a:srgbClr val="00FFFF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মিলি</a:t>
            </a:r>
            <a:r>
              <a:rPr lang="en-US" sz="4400" dirty="0">
                <a:highlight>
                  <a:srgbClr val="00FFFF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err="1">
                <a:highlight>
                  <a:srgbClr val="00FFFF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শরবত</a:t>
            </a:r>
            <a:r>
              <a:rPr lang="en-US" sz="4400">
                <a:highlight>
                  <a:srgbClr val="00FFFF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 হবে? </a:t>
            </a:r>
            <a:endParaRPr lang="en-US" sz="4400" dirty="0">
              <a:highlight>
                <a:srgbClr val="00FFFF"/>
              </a:highligh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C2F3CCA-6B08-01DC-CA8F-8004974DC7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743" y="1315935"/>
            <a:ext cx="2850356" cy="224877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B519688-A235-AFD5-85B3-119E57847FF4}"/>
              </a:ext>
            </a:extLst>
          </p:cNvPr>
          <p:cNvSpPr txBox="1"/>
          <p:nvPr/>
        </p:nvSpPr>
        <p:spPr>
          <a:xfrm>
            <a:off x="4132709" y="1551917"/>
            <a:ext cx="6628217" cy="144655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en-US" sz="4400">
                <a:latin typeface="NikoshBAN" panose="02000000000000000000" pitchFamily="2" charset="0"/>
                <a:cs typeface="NikoshBAN" panose="02000000000000000000" pitchFamily="2" charset="0"/>
              </a:rPr>
              <a:t>মোট শরবতের পরিমানঃ</a:t>
            </a:r>
          </a:p>
          <a:p>
            <a:r>
              <a:rPr lang="en-US" sz="4400">
                <a:latin typeface="NikoshBAN" panose="02000000000000000000" pitchFamily="2" charset="0"/>
                <a:cs typeface="NikoshBAN" panose="02000000000000000000" pitchFamily="2" charset="0"/>
              </a:rPr>
              <a:t>(১০০+৮০+১৫০) মিলি=৩৩০ মিলি</a:t>
            </a:r>
            <a:endParaRPr lang="en-US" sz="240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54CD7FE-1308-AAFC-504E-B41297CBA945}"/>
              </a:ext>
            </a:extLst>
          </p:cNvPr>
          <p:cNvSpPr txBox="1"/>
          <p:nvPr/>
        </p:nvSpPr>
        <p:spPr>
          <a:xfrm>
            <a:off x="1620898" y="3663735"/>
            <a:ext cx="7868789" cy="707886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en-US" sz="4000">
                <a:latin typeface="NikoshBAN" panose="02000000000000000000" pitchFamily="2" charset="0"/>
                <a:cs typeface="NikoshBAN" panose="02000000000000000000" pitchFamily="2" charset="0"/>
              </a:rPr>
              <a:t>সুতরাং প্রতি গ্লাসে কি পরিমান শরবত হলো?</a:t>
            </a:r>
            <a:endParaRPr lang="en-US" sz="200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65CDED8-1849-A072-79BF-938C5A8D660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987" y="4381299"/>
            <a:ext cx="1495975" cy="232153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F0E44C48-2C5C-56F0-63B8-400202637BE2}"/>
                  </a:ext>
                </a:extLst>
              </p:cNvPr>
              <p:cNvSpPr txBox="1"/>
              <p:nvPr/>
            </p:nvSpPr>
            <p:spPr>
              <a:xfrm>
                <a:off x="3863898" y="5652550"/>
                <a:ext cx="6094140" cy="769441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</p:spPr>
            <p:txBody>
              <a:bodyPr wrap="square">
                <a:spAutoFit/>
              </a:bodyPr>
              <a:lstStyle/>
              <a:p>
                <a:r>
                  <a:rPr lang="en-US" sz="4400" dirty="0">
                    <a:solidFill>
                      <a:schemeClr val="tx1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(৩৩০</a:t>
                </a:r>
                <a14:m>
                  <m:oMath xmlns:m="http://schemas.openxmlformats.org/officeDocument/2006/math">
                    <m:r>
                      <a:rPr lang="en-US" sz="4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÷৩</m:t>
                    </m:r>
                    <m:r>
                      <a:rPr lang="en-US" sz="4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)মিলি</m:t>
                    </m:r>
                    <m:r>
                      <a:rPr lang="en-US" sz="4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=১১০ মিলি</m:t>
                    </m:r>
                  </m:oMath>
                </a14:m>
                <a:endParaRPr lang="en-US" sz="240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F0E44C48-2C5C-56F0-63B8-400202637BE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63898" y="5652550"/>
                <a:ext cx="6094140" cy="769441"/>
              </a:xfrm>
              <a:prstGeom prst="rect">
                <a:avLst/>
              </a:prstGeom>
              <a:blipFill>
                <a:blip r:embed="rId5"/>
                <a:stretch>
                  <a:fillRect l="-4100" t="-14286" b="-38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>
            <a:extLst>
              <a:ext uri="{FF2B5EF4-FFF2-40B4-BE49-F238E27FC236}">
                <a16:creationId xmlns:a16="http://schemas.microsoft.com/office/drawing/2014/main" id="{263DA254-ECA7-4E56-77C8-17B14A94A3D9}"/>
              </a:ext>
            </a:extLst>
          </p:cNvPr>
          <p:cNvSpPr txBox="1"/>
          <p:nvPr/>
        </p:nvSpPr>
        <p:spPr>
          <a:xfrm>
            <a:off x="4325070" y="4578907"/>
            <a:ext cx="3804169" cy="707886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en-US" sz="4000">
                <a:latin typeface="NikoshBAN" panose="02000000000000000000" pitchFamily="2" charset="0"/>
                <a:cs typeface="NikoshBAN" panose="02000000000000000000" pitchFamily="2" charset="0"/>
              </a:rPr>
              <a:t>এখানে গ্লাসের সংখ্যা ৩</a:t>
            </a:r>
            <a:endParaRPr lang="en-US" sz="2000"/>
          </a:p>
        </p:txBody>
      </p:sp>
    </p:spTree>
    <p:extLst>
      <p:ext uri="{BB962C8B-B14F-4D97-AF65-F5344CB8AC3E}">
        <p14:creationId xmlns:p14="http://schemas.microsoft.com/office/powerpoint/2010/main" val="21239394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 animBg="1"/>
      <p:bldP spid="8" grpId="0" animBg="1"/>
      <p:bldP spid="12" grpId="0" animBg="1"/>
      <p:bldP spid="1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8DEFB44-3409-DB0C-1BFA-8A48D5301B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951" y="1189745"/>
            <a:ext cx="2979166" cy="462322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F3F093E-EAEA-CD52-B0FC-945A13B274C7}"/>
              </a:ext>
            </a:extLst>
          </p:cNvPr>
          <p:cNvSpPr txBox="1"/>
          <p:nvPr/>
        </p:nvSpPr>
        <p:spPr>
          <a:xfrm>
            <a:off x="3623870" y="757251"/>
            <a:ext cx="7868789" cy="304698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en-US" sz="4800">
                <a:latin typeface="NikoshBAN" panose="02000000000000000000" pitchFamily="2" charset="0"/>
                <a:cs typeface="NikoshBAN" panose="02000000000000000000" pitchFamily="2" charset="0"/>
              </a:rPr>
              <a:t>তাহলে আমরা লক্ষ্য করছি যে, শরবত একত্র করার পর প্রতি গ্লাসের শরবত সমান হলো এবং প্রতি গ্লাসে ১১০মিলি করে শরবত রয়েছে।</a:t>
            </a:r>
            <a:endParaRPr lang="en-US" sz="280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FCB7B57-9FA9-C7C7-8A2C-69D4DA75FB9C}"/>
              </a:ext>
            </a:extLst>
          </p:cNvPr>
          <p:cNvSpPr txBox="1"/>
          <p:nvPr/>
        </p:nvSpPr>
        <p:spPr>
          <a:xfrm>
            <a:off x="3623869" y="4243310"/>
            <a:ext cx="7868789" cy="156966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en-US" sz="4800">
                <a:latin typeface="NikoshBAN" panose="02000000000000000000" pitchFamily="2" charset="0"/>
                <a:cs typeface="NikoshBAN" panose="02000000000000000000" pitchFamily="2" charset="0"/>
              </a:rPr>
              <a:t>অর্থাৎ প্রতি গ্লাসে গড়ে ১১০মিলি করে শরবত রয়েছে।</a:t>
            </a:r>
            <a:endParaRPr lang="en-US" sz="2800"/>
          </a:p>
        </p:txBody>
      </p:sp>
    </p:spTree>
    <p:extLst>
      <p:ext uri="{BB962C8B-B14F-4D97-AF65-F5344CB8AC3E}">
        <p14:creationId xmlns:p14="http://schemas.microsoft.com/office/powerpoint/2010/main" val="35851935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E607B4E-DD5D-A215-5150-66B148CFC792}"/>
              </a:ext>
            </a:extLst>
          </p:cNvPr>
          <p:cNvSpPr txBox="1"/>
          <p:nvPr/>
        </p:nvSpPr>
        <p:spPr>
          <a:xfrm>
            <a:off x="1524001" y="485879"/>
            <a:ext cx="8316685" cy="830997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>
            <a:prstTxWarp prst="textPlain">
              <a:avLst/>
            </a:prstTxWarp>
            <a:spAutoFit/>
          </a:bodyPr>
          <a:lstStyle/>
          <a:p>
            <a:r>
              <a:rPr lang="en-US" sz="4800">
                <a:latin typeface="NikoshBAN" panose="02000000000000000000" pitchFamily="2" charset="0"/>
                <a:cs typeface="NikoshBAN" panose="02000000000000000000" pitchFamily="2" charset="0"/>
              </a:rPr>
              <a:t>দলে আলোচনা করে সমাধান কর।</a:t>
            </a:r>
            <a:endParaRPr lang="en-US" sz="280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C73687A-FE64-674C-1CAD-77540CA1EB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057" y="1458686"/>
            <a:ext cx="11114314" cy="5050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90517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B13E753E-DDE0-B3DA-7E33-1ABF4DBA81EF}"/>
                  </a:ext>
                </a:extLst>
              </p:cNvPr>
              <p:cNvSpPr txBox="1"/>
              <p:nvPr/>
            </p:nvSpPr>
            <p:spPr>
              <a:xfrm>
                <a:off x="609600" y="1110343"/>
                <a:ext cx="11049000" cy="4832092"/>
              </a:xfrm>
              <a:prstGeom prst="rect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 algn="l"/>
                <a:r>
                  <a:rPr lang="en-US" sz="4400">
                    <a:latin typeface="NikoshBAN" panose="02000000000000000000" pitchFamily="2" charset="0"/>
                    <a:cs typeface="NikoshBAN" panose="02000000000000000000" pitchFamily="2" charset="0"/>
                  </a:rPr>
                  <a:t>সমাধানঃ</a:t>
                </a:r>
              </a:p>
              <a:p>
                <a:pPr algn="l"/>
                <a:r>
                  <a:rPr lang="en-US" sz="4400">
                    <a:latin typeface="NikoshBAN" panose="02000000000000000000" pitchFamily="2" charset="0"/>
                    <a:cs typeface="NikoshBAN" panose="02000000000000000000" pitchFamily="2" charset="0"/>
                  </a:rPr>
                  <a:t>ঐ </a:t>
                </a:r>
                <a:r>
                  <a:rPr lang="en-US" sz="440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বছরের</a:t>
                </a:r>
                <a:r>
                  <a:rPr lang="en-US" sz="4400">
                    <a:latin typeface="NikoshBAN" panose="02000000000000000000" pitchFamily="2" charset="0"/>
                    <a:cs typeface="NikoshBAN" panose="02000000000000000000" pitchFamily="2" charset="0"/>
                  </a:rPr>
                  <a:t> মোট তাপমাত্রা= (২৩.৪+২৮.৭+৩২.১+৩৩.৫+৩৩.৪+৩২.৬+৩২.৩+৩১.১+</a:t>
                </a:r>
              </a:p>
              <a:p>
                <a:pPr algn="l"/>
                <a:r>
                  <a:rPr lang="en-US" sz="4400">
                    <a:latin typeface="NikoshBAN" panose="02000000000000000000" pitchFamily="2" charset="0"/>
                    <a:cs typeface="NikoshBAN" panose="02000000000000000000" pitchFamily="2" charset="0"/>
                  </a:rPr>
                  <a:t>৩২.৪+৩২.৭+২৯.৭+২৫.০)সে</a:t>
                </a:r>
                <a:r>
                  <a:rPr lang="en-US" sz="44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4400">
                    <a:latin typeface="NikoshBAN" panose="02000000000000000000" pitchFamily="2" charset="0"/>
                    <a:cs typeface="NikoshBAN" panose="02000000000000000000" pitchFamily="2" charset="0"/>
                  </a:rPr>
                  <a:t>=৩৬৬.৯ সে</a:t>
                </a:r>
              </a:p>
              <a:p>
                <a:r>
                  <a:rPr lang="en-US" sz="4400">
                    <a:latin typeface="NikoshBAN" panose="02000000000000000000" pitchFamily="2" charset="0"/>
                    <a:cs typeface="NikoshBAN" panose="02000000000000000000" pitchFamily="2" charset="0"/>
                  </a:rPr>
                  <a:t>মোট মাসের সংখ্যা= ১২</a:t>
                </a:r>
                <a:endParaRPr lang="en-US" sz="4400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  <a:p>
                <a:pPr algn="l"/>
                <a:r>
                  <a:rPr lang="en-US" sz="44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ঐ </a:t>
                </a:r>
                <a:r>
                  <a:rPr lang="en-US" sz="44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বছরের</a:t>
                </a:r>
                <a:r>
                  <a:rPr lang="en-US" sz="44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44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গড়</a:t>
                </a:r>
                <a:r>
                  <a:rPr lang="en-US" sz="44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44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তাপমাত্রা</a:t>
                </a:r>
                <a:r>
                  <a:rPr lang="en-US" sz="44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=(৩৬৬.৯</a:t>
                </a:r>
                <a14:m>
                  <m:oMath xmlns:m="http://schemas.openxmlformats.org/officeDocument/2006/math">
                    <m:r>
                      <a:rPr lang="en-US" sz="44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÷১২</m:t>
                    </m:r>
                    <m:r>
                      <a:rPr lang="en-US" sz="4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)সে</m:t>
                    </m:r>
                    <m:r>
                      <a:rPr lang="en-US" sz="44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NikoshBAN" panose="02000000000000000000" pitchFamily="2" charset="0"/>
                      </a:rPr>
                      <m:t>=৩০.৫৭৫ সে</m:t>
                    </m:r>
                  </m:oMath>
                </a14:m>
                <a:endParaRPr lang="en-US" sz="4400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  <a:p>
                <a:pPr algn="l"/>
                <a:r>
                  <a:rPr lang="en-US" sz="44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অর্থা</a:t>
                </a:r>
                <a:r>
                  <a:rPr lang="en-US" sz="44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ৎ ঐ </a:t>
                </a:r>
                <a:r>
                  <a:rPr lang="en-US" sz="44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বছরের</a:t>
                </a:r>
                <a:r>
                  <a:rPr lang="en-US" sz="44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44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গড়</a:t>
                </a:r>
                <a:r>
                  <a:rPr lang="en-US" sz="44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44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তাপমাত্রা</a:t>
                </a:r>
                <a:r>
                  <a:rPr lang="en-US" sz="44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=৩০.৫৭৫ </a:t>
                </a:r>
                <a:r>
                  <a:rPr lang="en-US" sz="44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সে</a:t>
                </a:r>
                <a:endParaRPr lang="en-US" sz="4400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B13E753E-DDE0-B3DA-7E33-1ABF4DBA81E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" y="1110343"/>
                <a:ext cx="11049000" cy="4832092"/>
              </a:xfrm>
              <a:prstGeom prst="rect">
                <a:avLst/>
              </a:prstGeom>
              <a:blipFill>
                <a:blip r:embed="rId3"/>
                <a:stretch>
                  <a:fillRect l="-2206" t="-2522" b="-50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507208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8A3E298-B181-7049-2741-BE128445A7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1086" y="1495155"/>
            <a:ext cx="9437913" cy="481649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CA72DC2-2614-7118-2EF9-5F6E6034FAAF}"/>
              </a:ext>
            </a:extLst>
          </p:cNvPr>
          <p:cNvSpPr txBox="1"/>
          <p:nvPr/>
        </p:nvSpPr>
        <p:spPr>
          <a:xfrm>
            <a:off x="1458148" y="691934"/>
            <a:ext cx="9743788" cy="707886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en-US" sz="4000">
                <a:latin typeface="NikoshBAN" panose="02000000000000000000" pitchFamily="2" charset="0"/>
                <a:cs typeface="NikoshBAN" panose="02000000000000000000" pitchFamily="2" charset="0"/>
              </a:rPr>
              <a:t>সবাই নিচের লেখাগুলো একাকী পড়ি ও সমাধান করে দেখাই</a:t>
            </a:r>
            <a:endParaRPr lang="en-US" sz="2000"/>
          </a:p>
        </p:txBody>
      </p:sp>
    </p:spTree>
    <p:extLst>
      <p:ext uri="{BB962C8B-B14F-4D97-AF65-F5344CB8AC3E}">
        <p14:creationId xmlns:p14="http://schemas.microsoft.com/office/powerpoint/2010/main" val="14603987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4E8A772-1BEF-188B-56BA-3D75FAF16A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6170" y="1229110"/>
            <a:ext cx="10279659" cy="515097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FF129EA-4033-5FE9-FDE8-CD1055CC33CC}"/>
              </a:ext>
            </a:extLst>
          </p:cNvPr>
          <p:cNvSpPr txBox="1"/>
          <p:nvPr/>
        </p:nvSpPr>
        <p:spPr>
          <a:xfrm>
            <a:off x="3551930" y="420423"/>
            <a:ext cx="5127172" cy="76944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prstTxWarp prst="textPlain">
              <a:avLst/>
            </a:prstTxWarp>
            <a:spAutoFit/>
          </a:bodyPr>
          <a:lstStyle/>
          <a:p>
            <a:pPr algn="l"/>
            <a:r>
              <a:rPr lang="en-US" sz="4400">
                <a:latin typeface="NikoshBAN" panose="02000000000000000000" pitchFamily="2" charset="0"/>
                <a:cs typeface="NikoshBAN" panose="02000000000000000000" pitchFamily="2" charset="0"/>
              </a:rPr>
              <a:t>সমাধানঃ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E32BDD4-C915-35CF-BE81-48210D29B4D0}"/>
              </a:ext>
            </a:extLst>
          </p:cNvPr>
          <p:cNvSpPr txBox="1"/>
          <p:nvPr/>
        </p:nvSpPr>
        <p:spPr>
          <a:xfrm>
            <a:off x="5435291" y="2655799"/>
            <a:ext cx="68022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১০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6309B8C-86CF-DCAB-3356-EED84BEF318D}"/>
              </a:ext>
            </a:extLst>
          </p:cNvPr>
          <p:cNvSpPr txBox="1"/>
          <p:nvPr/>
        </p:nvSpPr>
        <p:spPr>
          <a:xfrm>
            <a:off x="6963008" y="2683677"/>
            <a:ext cx="81775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৩০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AF1C513-A68E-6209-0373-3AC4FD742E2B}"/>
              </a:ext>
            </a:extLst>
          </p:cNvPr>
          <p:cNvSpPr txBox="1"/>
          <p:nvPr/>
        </p:nvSpPr>
        <p:spPr>
          <a:xfrm>
            <a:off x="6310684" y="5470660"/>
            <a:ext cx="9571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৩৪১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A1E1A60-EDF6-C5B8-FC58-36E2897128DE}"/>
              </a:ext>
            </a:extLst>
          </p:cNvPr>
          <p:cNvSpPr txBox="1"/>
          <p:nvPr/>
        </p:nvSpPr>
        <p:spPr>
          <a:xfrm>
            <a:off x="7128441" y="4684283"/>
            <a:ext cx="9571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৩৪১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07D03ED-A311-0A06-2466-0F08D1AC8DDC}"/>
              </a:ext>
            </a:extLst>
          </p:cNvPr>
          <p:cNvSpPr txBox="1"/>
          <p:nvPr/>
        </p:nvSpPr>
        <p:spPr>
          <a:xfrm>
            <a:off x="5775403" y="4790374"/>
            <a:ext cx="81775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১১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9130919-7607-C699-E6D3-DB0D589389D2}"/>
              </a:ext>
            </a:extLst>
          </p:cNvPr>
          <p:cNvSpPr txBox="1"/>
          <p:nvPr/>
        </p:nvSpPr>
        <p:spPr>
          <a:xfrm>
            <a:off x="9156082" y="5470660"/>
            <a:ext cx="81775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৪১</a:t>
            </a:r>
          </a:p>
        </p:txBody>
      </p:sp>
    </p:spTree>
    <p:extLst>
      <p:ext uri="{BB962C8B-B14F-4D97-AF65-F5344CB8AC3E}">
        <p14:creationId xmlns:p14="http://schemas.microsoft.com/office/powerpoint/2010/main" val="3789258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4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4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4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11" grpId="0"/>
      <p:bldP spid="13" grpId="0"/>
      <p:bldP spid="17" grpId="0"/>
      <p:bldP spid="19" grpId="0"/>
      <p:bldP spid="2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B0946F9-17E6-8B39-7AF5-3FCBA931C13B}"/>
              </a:ext>
            </a:extLst>
          </p:cNvPr>
          <p:cNvSpPr txBox="1"/>
          <p:nvPr/>
        </p:nvSpPr>
        <p:spPr>
          <a:xfrm>
            <a:off x="3200401" y="989198"/>
            <a:ext cx="5475514" cy="107908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>
            <a:prstTxWarp prst="textChevron">
              <a:avLst/>
            </a:prstTxWarp>
            <a:spAutoFit/>
          </a:bodyPr>
          <a:lstStyle/>
          <a:p>
            <a:pPr algn="l"/>
            <a:r>
              <a:rPr lang="en-US" sz="4400">
                <a:latin typeface="NikoshBAN" panose="02000000000000000000" pitchFamily="2" charset="0"/>
                <a:cs typeface="NikoshBAN" panose="02000000000000000000" pitchFamily="2" charset="0"/>
              </a:rPr>
              <a:t>বাড়ির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A4AB6DE-39EE-7F5D-2178-1A93F894D34C}"/>
              </a:ext>
            </a:extLst>
          </p:cNvPr>
          <p:cNvSpPr txBox="1"/>
          <p:nvPr/>
        </p:nvSpPr>
        <p:spPr>
          <a:xfrm>
            <a:off x="1012371" y="3873912"/>
            <a:ext cx="10167257" cy="107908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pPr algn="l"/>
            <a:r>
              <a:rPr lang="en-US" sz="4400">
                <a:latin typeface="NikoshBAN" panose="02000000000000000000" pitchFamily="2" charset="0"/>
                <a:cs typeface="NikoshBAN" panose="02000000000000000000" pitchFamily="2" charset="0"/>
              </a:rPr>
              <a:t>১০৯ পৃষ্ঠার গ্রীন ৬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90482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4BAE4D9-6143-D43F-FBE1-602738BFC4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71" y="87086"/>
            <a:ext cx="12017829" cy="6662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25179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977</TotalTime>
  <Words>258</Words>
  <Application>Microsoft Office PowerPoint</Application>
  <PresentationFormat>Widescreen</PresentationFormat>
  <Paragraphs>56</Paragraphs>
  <Slides>17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5" baseType="lpstr">
      <vt:lpstr>Aptos</vt:lpstr>
      <vt:lpstr>Aptos Display</vt:lpstr>
      <vt:lpstr>Arial</vt:lpstr>
      <vt:lpstr>Calibri</vt:lpstr>
      <vt:lpstr>Cambria Math</vt:lpstr>
      <vt:lpstr>NikoshBAN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oprekin.com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t45154</dc:creator>
  <cp:lastModifiedBy>uttar gram</cp:lastModifiedBy>
  <cp:revision>115</cp:revision>
  <dcterms:created xsi:type="dcterms:W3CDTF">2026-07-27T05:45:22Z</dcterms:created>
  <dcterms:modified xsi:type="dcterms:W3CDTF">2026-09-08T04:16:17Z</dcterms:modified>
</cp:coreProperties>
</file>