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28688" y="1084064"/>
            <a:ext cx="4443413" cy="7858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7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পরাবৃত্ত</a:t>
            </a:r>
            <a:endParaRPr lang="en-US" sz="5700" dirty="0"/>
          </a:p>
        </p:txBody>
      </p:sp>
      <p:sp>
        <p:nvSpPr>
          <p:cNvPr id="4" name="Text 1"/>
          <p:cNvSpPr/>
          <p:nvPr/>
        </p:nvSpPr>
        <p:spPr>
          <a:xfrm>
            <a:off x="928688" y="1977033"/>
            <a:ext cx="4443413" cy="332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06D6A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HSC উচ্চতর গণিত — ২য় পত্র</a:t>
            </a:r>
            <a:endParaRPr lang="en-US" sz="2000" dirty="0"/>
          </a:p>
        </p:txBody>
      </p:sp>
      <p:sp>
        <p:nvSpPr>
          <p:cNvPr id="5" name="Shape 2"/>
          <p:cNvSpPr/>
          <p:nvPr/>
        </p:nvSpPr>
        <p:spPr>
          <a:xfrm>
            <a:off x="928688" y="2487811"/>
            <a:ext cx="1148190" cy="357188"/>
          </a:xfrm>
          <a:prstGeom prst="roundRect">
            <a:avLst/>
          </a:prstGeom>
          <a:solidFill>
            <a:srgbClr val="FFFFFF"/>
          </a:solidFill>
          <a:ln/>
        </p:spPr>
      </p:sp>
      <p:sp>
        <p:nvSpPr>
          <p:cNvPr id="6" name="Text 3"/>
          <p:cNvSpPr/>
          <p:nvPr/>
        </p:nvSpPr>
        <p:spPr>
          <a:xfrm>
            <a:off x="928688" y="2487811"/>
            <a:ext cx="1148190" cy="357188"/>
          </a:xfrm>
          <a:prstGeom prst="rect">
            <a:avLst/>
          </a:prstGeom>
          <a:noFill/>
          <a:ln/>
        </p:spPr>
        <p:txBody>
          <a:bodyPr wrap="none" lIns="212598" tIns="85090" rIns="212598" bIns="85090" rtlCol="0" anchor="t">
            <a:sp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3B6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কণিক অধ্যায়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571500" y="3202186"/>
            <a:ext cx="4800600" cy="3143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মো: শহিদুল ইসলাম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571500" y="3587948"/>
            <a:ext cx="4800600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প্রভাষক, গণিত বিভাগ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571500" y="3880842"/>
            <a:ext cx="4800600" cy="1785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150" dirty="0">
                <a:solidFill>
                  <a:srgbClr val="06D6A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মনজুর কাদের মহিলা ডিগ্রী কলেজ, বেড়া, পাবনা</a:t>
            </a:r>
            <a:endParaRPr lang="en-US" sz="1150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4988" y="1214438"/>
            <a:ext cx="2714625" cy="27146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857250"/>
          </a:xfrm>
          <a:prstGeom prst="rect">
            <a:avLst/>
          </a:prstGeom>
          <a:solidFill>
            <a:srgbClr val="1B3B6F"/>
          </a:solidFill>
          <a:ln/>
        </p:spPr>
      </p:sp>
      <p:sp>
        <p:nvSpPr>
          <p:cNvPr id="4" name="Shape 1"/>
          <p:cNvSpPr/>
          <p:nvPr/>
        </p:nvSpPr>
        <p:spPr>
          <a:xfrm>
            <a:off x="0" y="800100"/>
            <a:ext cx="9144000" cy="57150"/>
          </a:xfrm>
          <a:prstGeom prst="rect">
            <a:avLst/>
          </a:prstGeom>
          <a:solidFill>
            <a:srgbClr val="06D6A0"/>
          </a:solidFill>
          <a:ln/>
        </p:spPr>
      </p:sp>
      <p:sp>
        <p:nvSpPr>
          <p:cNvPr id="5" name="Text 2"/>
          <p:cNvSpPr/>
          <p:nvPr/>
        </p:nvSpPr>
        <p:spPr>
          <a:xfrm>
            <a:off x="428625" y="205383"/>
            <a:ext cx="2578894" cy="4464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2750" b="1" dirty="0">
                <a:solidFill>
                  <a:srgbClr val="FFFFFF"/>
                </a:solidFill>
                <a:latin typeface="serif" pitchFamily="34" charset="0"/>
                <a:ea typeface="serif" pitchFamily="34" charset="-122"/>
                <a:cs typeface="serif" pitchFamily="34" charset="-120"/>
              </a:rPr>
              <a:t>আজকের শেখার লক্ষ্য</a:t>
            </a:r>
            <a:endParaRPr lang="en-US" sz="2750" dirty="0"/>
          </a:p>
        </p:txBody>
      </p:sp>
      <p:sp>
        <p:nvSpPr>
          <p:cNvPr id="6" name="Shape 3"/>
          <p:cNvSpPr/>
          <p:nvPr/>
        </p:nvSpPr>
        <p:spPr>
          <a:xfrm>
            <a:off x="1000125" y="1285875"/>
            <a:ext cx="7143750" cy="64293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7" name="Shape 4"/>
          <p:cNvSpPr/>
          <p:nvPr/>
        </p:nvSpPr>
        <p:spPr>
          <a:xfrm>
            <a:off x="1000125" y="1285875"/>
            <a:ext cx="57150" cy="642938"/>
          </a:xfrm>
          <a:prstGeom prst="rect">
            <a:avLst/>
          </a:prstGeom>
          <a:solidFill>
            <a:srgbClr val="1B3B6F"/>
          </a:solidFill>
          <a:ln/>
        </p:spPr>
      </p:sp>
      <p:sp>
        <p:nvSpPr>
          <p:cNvPr id="8" name="Shape 5"/>
          <p:cNvSpPr/>
          <p:nvPr/>
        </p:nvSpPr>
        <p:spPr>
          <a:xfrm>
            <a:off x="1178719" y="1464469"/>
            <a:ext cx="285750" cy="285750"/>
          </a:xfrm>
          <a:prstGeom prst="ellipse">
            <a:avLst/>
          </a:prstGeom>
          <a:solidFill>
            <a:srgbClr val="06D6A0"/>
          </a:solidFill>
          <a:ln/>
        </p:spPr>
      </p:sp>
      <p:sp>
        <p:nvSpPr>
          <p:cNvPr id="9" name="Text 6"/>
          <p:cNvSpPr/>
          <p:nvPr/>
        </p:nvSpPr>
        <p:spPr>
          <a:xfrm>
            <a:off x="1178719" y="1464469"/>
            <a:ext cx="285750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১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1643063" y="1464469"/>
            <a:ext cx="487114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212529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পরাবৃত্তের জ্যামিতিক সংজ্ঞা ও focus–directrix ধারণা বোঝা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1000125" y="2214563"/>
            <a:ext cx="7143750" cy="64293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2" name="Shape 9"/>
          <p:cNvSpPr/>
          <p:nvPr/>
        </p:nvSpPr>
        <p:spPr>
          <a:xfrm>
            <a:off x="1000125" y="2214563"/>
            <a:ext cx="57150" cy="642938"/>
          </a:xfrm>
          <a:prstGeom prst="rect">
            <a:avLst/>
          </a:prstGeom>
          <a:solidFill>
            <a:srgbClr val="1B3B6F"/>
          </a:solidFill>
          <a:ln/>
        </p:spPr>
      </p:sp>
      <p:sp>
        <p:nvSpPr>
          <p:cNvPr id="13" name="Shape 10"/>
          <p:cNvSpPr/>
          <p:nvPr/>
        </p:nvSpPr>
        <p:spPr>
          <a:xfrm>
            <a:off x="1178719" y="2393156"/>
            <a:ext cx="285750" cy="285750"/>
          </a:xfrm>
          <a:prstGeom prst="ellipse">
            <a:avLst/>
          </a:prstGeom>
          <a:solidFill>
            <a:srgbClr val="06D6A0"/>
          </a:solidFill>
          <a:ln/>
        </p:spPr>
      </p:sp>
      <p:sp>
        <p:nvSpPr>
          <p:cNvPr id="14" name="Text 11"/>
          <p:cNvSpPr/>
          <p:nvPr/>
        </p:nvSpPr>
        <p:spPr>
          <a:xfrm>
            <a:off x="1178719" y="2393156"/>
            <a:ext cx="285750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২</a:t>
            </a:r>
            <a:endParaRPr lang="en-US" sz="1700" dirty="0"/>
          </a:p>
        </p:txBody>
      </p:sp>
      <p:sp>
        <p:nvSpPr>
          <p:cNvPr id="15" name="Text 12"/>
          <p:cNvSpPr/>
          <p:nvPr/>
        </p:nvSpPr>
        <p:spPr>
          <a:xfrm>
            <a:off x="1643063" y="2393156"/>
            <a:ext cx="359459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212529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আদর্শ সমীকরণ থেকে বিভিন্ন উপাদান নির্ণয় করা</a:t>
            </a:r>
            <a:endParaRPr lang="en-US" sz="1800" dirty="0"/>
          </a:p>
        </p:txBody>
      </p:sp>
      <p:sp>
        <p:nvSpPr>
          <p:cNvPr id="16" name="Shape 13"/>
          <p:cNvSpPr/>
          <p:nvPr/>
        </p:nvSpPr>
        <p:spPr>
          <a:xfrm>
            <a:off x="1000125" y="3143250"/>
            <a:ext cx="7143750" cy="64293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7" name="Shape 14"/>
          <p:cNvSpPr/>
          <p:nvPr/>
        </p:nvSpPr>
        <p:spPr>
          <a:xfrm>
            <a:off x="1000125" y="3143250"/>
            <a:ext cx="57150" cy="642938"/>
          </a:xfrm>
          <a:prstGeom prst="rect">
            <a:avLst/>
          </a:prstGeom>
          <a:solidFill>
            <a:srgbClr val="1B3B6F"/>
          </a:solidFill>
          <a:ln/>
        </p:spPr>
      </p:sp>
      <p:sp>
        <p:nvSpPr>
          <p:cNvPr id="18" name="Shape 15"/>
          <p:cNvSpPr/>
          <p:nvPr/>
        </p:nvSpPr>
        <p:spPr>
          <a:xfrm>
            <a:off x="1178719" y="3321844"/>
            <a:ext cx="285750" cy="285750"/>
          </a:xfrm>
          <a:prstGeom prst="ellipse">
            <a:avLst/>
          </a:prstGeom>
          <a:solidFill>
            <a:srgbClr val="06D6A0"/>
          </a:solidFill>
          <a:ln/>
        </p:spPr>
      </p:sp>
      <p:sp>
        <p:nvSpPr>
          <p:cNvPr id="19" name="Text 16"/>
          <p:cNvSpPr/>
          <p:nvPr/>
        </p:nvSpPr>
        <p:spPr>
          <a:xfrm>
            <a:off x="1178719" y="3321844"/>
            <a:ext cx="285750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৩</a:t>
            </a:r>
            <a:endParaRPr lang="en-US" sz="1700" dirty="0"/>
          </a:p>
        </p:txBody>
      </p:sp>
      <p:sp>
        <p:nvSpPr>
          <p:cNvPr id="20" name="Text 17"/>
          <p:cNvSpPr/>
          <p:nvPr/>
        </p:nvSpPr>
        <p:spPr>
          <a:xfrm>
            <a:off x="1643063" y="3321844"/>
            <a:ext cx="4670729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212529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parametric point, tangent ও normal প্রয়োগ করা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714375"/>
          </a:xfrm>
          <a:prstGeom prst="rect">
            <a:avLst/>
          </a:prstGeom>
          <a:solidFill>
            <a:srgbClr val="1B3B6F"/>
          </a:solidFill>
          <a:ln/>
        </p:spPr>
      </p:sp>
      <p:sp>
        <p:nvSpPr>
          <p:cNvPr id="4" name="Shape 1"/>
          <p:cNvSpPr/>
          <p:nvPr/>
        </p:nvSpPr>
        <p:spPr>
          <a:xfrm>
            <a:off x="0" y="671513"/>
            <a:ext cx="9144000" cy="42863"/>
          </a:xfrm>
          <a:prstGeom prst="rect">
            <a:avLst/>
          </a:prstGeom>
          <a:solidFill>
            <a:srgbClr val="06D6A0"/>
          </a:solidFill>
          <a:ln/>
        </p:spPr>
      </p:sp>
      <p:sp>
        <p:nvSpPr>
          <p:cNvPr id="5" name="Text 2"/>
          <p:cNvSpPr/>
          <p:nvPr/>
        </p:nvSpPr>
        <p:spPr>
          <a:xfrm>
            <a:off x="428625" y="157163"/>
            <a:ext cx="2953941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2450" b="1" dirty="0">
                <a:solidFill>
                  <a:srgbClr val="FFFFFF"/>
                </a:solidFill>
                <a:latin typeface="serif" pitchFamily="34" charset="0"/>
                <a:ea typeface="serif" pitchFamily="34" charset="-122"/>
                <a:cs typeface="serif" pitchFamily="34" charset="-120"/>
              </a:rPr>
              <a:t>পরাবৃত্তের জ্যামিতিক সংজ্ঞা</a:t>
            </a:r>
            <a:endParaRPr lang="en-US" sz="2450" dirty="0"/>
          </a:p>
        </p:txBody>
      </p:sp>
      <p:sp>
        <p:nvSpPr>
          <p:cNvPr id="6" name="Shape 3"/>
          <p:cNvSpPr/>
          <p:nvPr/>
        </p:nvSpPr>
        <p:spPr>
          <a:xfrm>
            <a:off x="571500" y="1214438"/>
            <a:ext cx="3857625" cy="1657350"/>
          </a:xfrm>
          <a:prstGeom prst="rect">
            <a:avLst/>
          </a:prstGeom>
          <a:solidFill>
            <a:srgbClr val="FFFFFF"/>
          </a:solidFill>
          <a:ln w="27432">
            <a:solidFill>
              <a:srgbClr val="1B3B6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71500" y="1214438"/>
            <a:ext cx="3857625" cy="1657350"/>
          </a:xfrm>
          <a:prstGeom prst="rect">
            <a:avLst/>
          </a:prstGeom>
          <a:noFill/>
          <a:ln/>
        </p:spPr>
        <p:txBody>
          <a:bodyPr wrap="square" lIns="340233" tIns="340233" rIns="340233" bIns="340233" rtlCol="0" anchor="t">
            <a:sp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1600" dirty="0">
                <a:solidFill>
                  <a:srgbClr val="1B3B6F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একটি নির্দিষ্ট বিন্দু এবং একটি নির্দিষ্ট সরলরেখা </a:t>
            </a:r>
            <a:r>
              <a:rPr lang="en-US" sz="1600" dirty="0">
                <a:solidFill>
                  <a:srgbClr val="1B3B6F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থেকে সমদূরত্বে অবস্থিত সকল বিন্দুর </a:t>
            </a:r>
            <a:r>
              <a:rPr lang="en-US" sz="1600" dirty="0">
                <a:solidFill>
                  <a:srgbClr val="1B3B6F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সঞ্চারপথই </a:t>
            </a:r>
            <a:r>
              <a:rPr lang="en-US" sz="1500" b="1" dirty="0">
                <a:solidFill>
                  <a:srgbClr val="06D6A0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পরাবৃত্ত</a:t>
            </a:r>
            <a:r>
              <a:rPr lang="en-US" sz="1600" dirty="0">
                <a:solidFill>
                  <a:srgbClr val="1B3B6F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।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571500" y="3028950"/>
            <a:ext cx="3857625" cy="582216"/>
          </a:xfrm>
          <a:prstGeom prst="rect">
            <a:avLst/>
          </a:prstGeom>
          <a:solidFill>
            <a:srgbClr val="06D6A0"/>
          </a:solidFill>
          <a:ln/>
        </p:spPr>
      </p:sp>
      <p:sp>
        <p:nvSpPr>
          <p:cNvPr id="9" name="Text 6"/>
          <p:cNvSpPr/>
          <p:nvPr/>
        </p:nvSpPr>
        <p:spPr>
          <a:xfrm>
            <a:off x="571500" y="3028950"/>
            <a:ext cx="3857625" cy="582216"/>
          </a:xfrm>
          <a:prstGeom prst="rect">
            <a:avLst/>
          </a:prstGeom>
          <a:noFill/>
          <a:ln/>
        </p:spPr>
        <p:txBody>
          <a:bodyPr wrap="square" lIns="170053" tIns="170053" rIns="170053" bIns="170053" rtlCol="0" anchor="t">
            <a:sp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B3B6F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উৎকেন্দ্রিকতা, e = 1</a:t>
            </a:r>
            <a:endParaRPr lang="en-US" sz="1800" dirty="0"/>
          </a:p>
        </p:txBody>
      </p:sp>
      <p:sp>
        <p:nvSpPr>
          <p:cNvPr id="10" name="Shape 7"/>
          <p:cNvSpPr/>
          <p:nvPr/>
        </p:nvSpPr>
        <p:spPr>
          <a:xfrm>
            <a:off x="4714875" y="1214438"/>
            <a:ext cx="3857625" cy="571500"/>
          </a:xfrm>
          <a:prstGeom prst="rect">
            <a:avLst/>
          </a:prstGeom>
          <a:solidFill>
            <a:srgbClr val="1B3B6F"/>
          </a:solidFill>
          <a:ln/>
        </p:spPr>
      </p:sp>
      <p:sp>
        <p:nvSpPr>
          <p:cNvPr id="11" name="Shape 8"/>
          <p:cNvSpPr/>
          <p:nvPr/>
        </p:nvSpPr>
        <p:spPr>
          <a:xfrm>
            <a:off x="4714875" y="1214438"/>
            <a:ext cx="71438" cy="571500"/>
          </a:xfrm>
          <a:prstGeom prst="rect">
            <a:avLst/>
          </a:prstGeom>
          <a:solidFill>
            <a:srgbClr val="06D6A0"/>
          </a:solidFill>
          <a:ln/>
        </p:spPr>
      </p:sp>
      <p:sp>
        <p:nvSpPr>
          <p:cNvPr id="12" name="Text 9"/>
          <p:cNvSpPr/>
          <p:nvPr/>
        </p:nvSpPr>
        <p:spPr>
          <a:xfrm>
            <a:off x="4714875" y="1214438"/>
            <a:ext cx="3857625" cy="571500"/>
          </a:xfrm>
          <a:prstGeom prst="rect">
            <a:avLst/>
          </a:prstGeom>
          <a:noFill/>
          <a:ln/>
        </p:spPr>
        <p:txBody>
          <a:bodyPr wrap="square" lIns="212598" tIns="212598" rIns="212598" bIns="212598" rtlCol="0" anchor="t">
            <a:sp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উপকেন্দ্র (Focus): নির্দিষ্ট বিন্দু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4714875" y="1928813"/>
            <a:ext cx="3857625" cy="571500"/>
          </a:xfrm>
          <a:prstGeom prst="rect">
            <a:avLst/>
          </a:prstGeom>
          <a:solidFill>
            <a:srgbClr val="1B3B6F"/>
          </a:solidFill>
          <a:ln/>
        </p:spPr>
      </p:sp>
      <p:sp>
        <p:nvSpPr>
          <p:cNvPr id="14" name="Shape 11"/>
          <p:cNvSpPr/>
          <p:nvPr/>
        </p:nvSpPr>
        <p:spPr>
          <a:xfrm>
            <a:off x="4714875" y="1928813"/>
            <a:ext cx="71438" cy="571500"/>
          </a:xfrm>
          <a:prstGeom prst="rect">
            <a:avLst/>
          </a:prstGeom>
          <a:solidFill>
            <a:srgbClr val="06D6A0"/>
          </a:solidFill>
          <a:ln/>
        </p:spPr>
      </p:sp>
      <p:sp>
        <p:nvSpPr>
          <p:cNvPr id="15" name="Text 12"/>
          <p:cNvSpPr/>
          <p:nvPr/>
        </p:nvSpPr>
        <p:spPr>
          <a:xfrm>
            <a:off x="4714875" y="1928813"/>
            <a:ext cx="3857625" cy="571500"/>
          </a:xfrm>
          <a:prstGeom prst="rect">
            <a:avLst/>
          </a:prstGeom>
          <a:noFill/>
          <a:ln/>
        </p:spPr>
        <p:txBody>
          <a:bodyPr wrap="square" lIns="212598" tIns="212598" rIns="212598" bIns="212598" rtlCol="0" anchor="t">
            <a:sp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নিয়ামক (Directrix): নির্দিষ্ট রেখা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4714875" y="2643188"/>
            <a:ext cx="3857625" cy="571500"/>
          </a:xfrm>
          <a:prstGeom prst="rect">
            <a:avLst/>
          </a:prstGeom>
          <a:solidFill>
            <a:srgbClr val="1B3B6F"/>
          </a:solidFill>
          <a:ln/>
        </p:spPr>
      </p:sp>
      <p:sp>
        <p:nvSpPr>
          <p:cNvPr id="17" name="Shape 14"/>
          <p:cNvSpPr/>
          <p:nvPr/>
        </p:nvSpPr>
        <p:spPr>
          <a:xfrm>
            <a:off x="4714875" y="2643188"/>
            <a:ext cx="71438" cy="571500"/>
          </a:xfrm>
          <a:prstGeom prst="rect">
            <a:avLst/>
          </a:prstGeom>
          <a:solidFill>
            <a:srgbClr val="06D6A0"/>
          </a:solidFill>
          <a:ln/>
        </p:spPr>
      </p:sp>
      <p:sp>
        <p:nvSpPr>
          <p:cNvPr id="18" name="Text 15"/>
          <p:cNvSpPr/>
          <p:nvPr/>
        </p:nvSpPr>
        <p:spPr>
          <a:xfrm>
            <a:off x="4714875" y="2643188"/>
            <a:ext cx="3857625" cy="571500"/>
          </a:xfrm>
          <a:prstGeom prst="rect">
            <a:avLst/>
          </a:prstGeom>
          <a:noFill/>
          <a:ln/>
        </p:spPr>
        <p:txBody>
          <a:bodyPr wrap="square" lIns="212598" tIns="212598" rIns="212598" bIns="212598" rtlCol="0" anchor="t">
            <a:sp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কণিকের একটি বিশেষ রূপ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714375"/>
          </a:xfrm>
          <a:prstGeom prst="rect">
            <a:avLst/>
          </a:prstGeom>
          <a:solidFill>
            <a:srgbClr val="1B3B6F"/>
          </a:solidFill>
          <a:ln/>
        </p:spPr>
      </p:sp>
      <p:sp>
        <p:nvSpPr>
          <p:cNvPr id="4" name="Shape 1"/>
          <p:cNvSpPr/>
          <p:nvPr/>
        </p:nvSpPr>
        <p:spPr>
          <a:xfrm>
            <a:off x="0" y="671513"/>
            <a:ext cx="9144000" cy="42863"/>
          </a:xfrm>
          <a:prstGeom prst="rect">
            <a:avLst/>
          </a:prstGeom>
          <a:solidFill>
            <a:srgbClr val="06D6A0"/>
          </a:solidFill>
          <a:ln/>
        </p:spPr>
      </p:sp>
      <p:sp>
        <p:nvSpPr>
          <p:cNvPr id="5" name="Text 2"/>
          <p:cNvSpPr/>
          <p:nvPr/>
        </p:nvSpPr>
        <p:spPr>
          <a:xfrm>
            <a:off x="428625" y="157163"/>
            <a:ext cx="305200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2450" b="1" dirty="0">
                <a:solidFill>
                  <a:srgbClr val="FFFFFF"/>
                </a:solidFill>
                <a:latin typeface="serif" pitchFamily="34" charset="0"/>
                <a:ea typeface="serif" pitchFamily="34" charset="-122"/>
                <a:cs typeface="serif" pitchFamily="34" charset="-120"/>
              </a:rPr>
              <a:t>y² = 4ax: মূল উপাদানসমূহ</a:t>
            </a:r>
            <a:endParaRPr lang="en-US" sz="2450" dirty="0"/>
          </a:p>
        </p:txBody>
      </p:sp>
      <p:sp>
        <p:nvSpPr>
          <p:cNvPr id="6" name="Shape 3"/>
          <p:cNvSpPr/>
          <p:nvPr/>
        </p:nvSpPr>
        <p:spPr>
          <a:xfrm>
            <a:off x="428625" y="1000125"/>
            <a:ext cx="2214563" cy="904856"/>
          </a:xfrm>
          <a:prstGeom prst="rect">
            <a:avLst/>
          </a:prstGeom>
          <a:solidFill>
            <a:srgbClr val="FFFFFF"/>
          </a:solidFill>
          <a:ln w="18288">
            <a:solidFill>
              <a:srgbClr val="1B3B6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71500" y="1204280"/>
            <a:ext cx="1928813" cy="192881"/>
          </a:xfrm>
          <a:prstGeom prst="rect">
            <a:avLst/>
          </a:prstGeom>
          <a:noFill/>
          <a:ln/>
        </p:spPr>
        <p:txBody>
          <a:bodyPr wrap="square" lIns="0" tIns="0" rIns="0" bIns="34036" rtlCol="0" anchor="t">
            <a:sp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B3B6F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শীর্ষবিন্দু (Vertex)</a:t>
            </a:r>
            <a:endParaRPr lang="en-US" sz="900" dirty="0"/>
          </a:p>
        </p:txBody>
      </p:sp>
      <p:sp>
        <p:nvSpPr>
          <p:cNvPr id="8" name="Text 5"/>
          <p:cNvSpPr/>
          <p:nvPr/>
        </p:nvSpPr>
        <p:spPr>
          <a:xfrm>
            <a:off x="571500" y="1454311"/>
            <a:ext cx="1928813" cy="2464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65A82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V(0, 0)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2786063" y="1000125"/>
            <a:ext cx="2214563" cy="904856"/>
          </a:xfrm>
          <a:prstGeom prst="rect">
            <a:avLst/>
          </a:prstGeom>
          <a:solidFill>
            <a:srgbClr val="FFFFFF"/>
          </a:solidFill>
          <a:ln w="18288">
            <a:solidFill>
              <a:srgbClr val="1B3B6F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2928938" y="1204280"/>
            <a:ext cx="1928813" cy="192881"/>
          </a:xfrm>
          <a:prstGeom prst="rect">
            <a:avLst/>
          </a:prstGeom>
          <a:noFill/>
          <a:ln/>
        </p:spPr>
        <p:txBody>
          <a:bodyPr wrap="square" lIns="0" tIns="0" rIns="0" bIns="34036" rtlCol="0" anchor="t">
            <a:sp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B3B6F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উপকেন্দ্র (Focus)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2928938" y="1454311"/>
            <a:ext cx="1928813" cy="2464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65A82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S(a, 0)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428625" y="2047856"/>
            <a:ext cx="2214563" cy="904856"/>
          </a:xfrm>
          <a:prstGeom prst="rect">
            <a:avLst/>
          </a:prstGeom>
          <a:solidFill>
            <a:srgbClr val="FFFFFF"/>
          </a:solidFill>
          <a:ln w="18288">
            <a:solidFill>
              <a:srgbClr val="1B3B6F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571500" y="2252011"/>
            <a:ext cx="1928813" cy="192881"/>
          </a:xfrm>
          <a:prstGeom prst="rect">
            <a:avLst/>
          </a:prstGeom>
          <a:noFill/>
          <a:ln/>
        </p:spPr>
        <p:txBody>
          <a:bodyPr wrap="square" lIns="0" tIns="0" rIns="0" bIns="34036" rtlCol="0" anchor="t">
            <a:sp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B3B6F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নিয়ামক (Directrix)</a:t>
            </a:r>
            <a:endParaRPr lang="en-US" sz="900" dirty="0"/>
          </a:p>
        </p:txBody>
      </p:sp>
      <p:sp>
        <p:nvSpPr>
          <p:cNvPr id="14" name="Text 11"/>
          <p:cNvSpPr/>
          <p:nvPr/>
        </p:nvSpPr>
        <p:spPr>
          <a:xfrm>
            <a:off x="571500" y="2502043"/>
            <a:ext cx="1928813" cy="2464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65A82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x = −a</a:t>
            </a:r>
            <a:endParaRPr lang="en-US" sz="1500" dirty="0"/>
          </a:p>
        </p:txBody>
      </p:sp>
      <p:sp>
        <p:nvSpPr>
          <p:cNvPr id="15" name="Shape 12"/>
          <p:cNvSpPr/>
          <p:nvPr/>
        </p:nvSpPr>
        <p:spPr>
          <a:xfrm>
            <a:off x="2786063" y="2047856"/>
            <a:ext cx="2214563" cy="904856"/>
          </a:xfrm>
          <a:prstGeom prst="rect">
            <a:avLst/>
          </a:prstGeom>
          <a:solidFill>
            <a:srgbClr val="FFFFFF"/>
          </a:solidFill>
          <a:ln w="18288">
            <a:solidFill>
              <a:srgbClr val="1B3B6F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2928938" y="2252011"/>
            <a:ext cx="1928813" cy="192881"/>
          </a:xfrm>
          <a:prstGeom prst="rect">
            <a:avLst/>
          </a:prstGeom>
          <a:noFill/>
          <a:ln/>
        </p:spPr>
        <p:txBody>
          <a:bodyPr wrap="square" lIns="0" tIns="0" rIns="0" bIns="34036" rtlCol="0" anchor="t">
            <a:sp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B3B6F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অক্ষ রেখা (Axis)</a:t>
            </a:r>
            <a:endParaRPr lang="en-US" sz="900" dirty="0"/>
          </a:p>
        </p:txBody>
      </p:sp>
      <p:sp>
        <p:nvSpPr>
          <p:cNvPr id="17" name="Text 14"/>
          <p:cNvSpPr/>
          <p:nvPr/>
        </p:nvSpPr>
        <p:spPr>
          <a:xfrm>
            <a:off x="2928938" y="2502043"/>
            <a:ext cx="1928813" cy="2464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65A82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y = 0</a:t>
            </a:r>
            <a:endParaRPr lang="en-US" sz="1500" dirty="0"/>
          </a:p>
        </p:txBody>
      </p:sp>
      <p:sp>
        <p:nvSpPr>
          <p:cNvPr id="18" name="Shape 15"/>
          <p:cNvSpPr/>
          <p:nvPr/>
        </p:nvSpPr>
        <p:spPr>
          <a:xfrm>
            <a:off x="428625" y="3095588"/>
            <a:ext cx="4572000" cy="904912"/>
          </a:xfrm>
          <a:prstGeom prst="rect">
            <a:avLst/>
          </a:prstGeom>
          <a:solidFill>
            <a:srgbClr val="FFFFFF"/>
          </a:solidFill>
          <a:ln w="18288">
            <a:solidFill>
              <a:srgbClr val="1B3B6F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571500" y="3298013"/>
            <a:ext cx="4286250" cy="192881"/>
          </a:xfrm>
          <a:prstGeom prst="rect">
            <a:avLst/>
          </a:prstGeom>
          <a:noFill/>
          <a:ln/>
        </p:spPr>
        <p:txBody>
          <a:bodyPr wrap="square" lIns="0" tIns="0" rIns="0" bIns="34036" rtlCol="0" anchor="t">
            <a:sp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B3B6F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উপকেন্দ্রিক লম্ব (Latus Rectum)</a:t>
            </a:r>
            <a:endParaRPr lang="en-US" sz="900" dirty="0"/>
          </a:p>
        </p:txBody>
      </p:sp>
      <p:sp>
        <p:nvSpPr>
          <p:cNvPr id="20" name="Text 17"/>
          <p:cNvSpPr/>
          <p:nvPr/>
        </p:nvSpPr>
        <p:spPr>
          <a:xfrm>
            <a:off x="571500" y="3548044"/>
            <a:ext cx="4286250" cy="2500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65A82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দৈর্ঘ্য = 4a</a:t>
            </a:r>
            <a:endParaRPr lang="en-US" sz="1500" dirty="0"/>
          </a:p>
        </p:txBody>
      </p:sp>
      <p:pic>
        <p:nvPicPr>
          <p:cNvPr id="2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6375" y="1000125"/>
            <a:ext cx="3429000" cy="300037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714375"/>
          </a:xfrm>
          <a:prstGeom prst="rect">
            <a:avLst/>
          </a:prstGeom>
          <a:solidFill>
            <a:srgbClr val="1B3B6F"/>
          </a:solidFill>
          <a:ln/>
        </p:spPr>
      </p:sp>
      <p:sp>
        <p:nvSpPr>
          <p:cNvPr id="4" name="Shape 1"/>
          <p:cNvSpPr/>
          <p:nvPr/>
        </p:nvSpPr>
        <p:spPr>
          <a:xfrm>
            <a:off x="0" y="671513"/>
            <a:ext cx="9144000" cy="42863"/>
          </a:xfrm>
          <a:prstGeom prst="rect">
            <a:avLst/>
          </a:prstGeom>
          <a:solidFill>
            <a:srgbClr val="06D6A0"/>
          </a:solidFill>
          <a:ln/>
        </p:spPr>
      </p:sp>
      <p:sp>
        <p:nvSpPr>
          <p:cNvPr id="5" name="Text 2"/>
          <p:cNvSpPr/>
          <p:nvPr/>
        </p:nvSpPr>
        <p:spPr>
          <a:xfrm>
            <a:off x="428625" y="157163"/>
            <a:ext cx="2214563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2450" b="1" dirty="0">
                <a:solidFill>
                  <a:srgbClr val="FFFFFF"/>
                </a:solidFill>
                <a:latin typeface="serif" pitchFamily="34" charset="0"/>
                <a:ea typeface="serif" pitchFamily="34" charset="-122"/>
                <a:cs typeface="serif" pitchFamily="34" charset="-120"/>
              </a:rPr>
              <a:t>আদর্শ রূপ এক নজরে</a:t>
            </a:r>
            <a:endParaRPr lang="en-US" sz="2450" dirty="0"/>
          </a:p>
        </p:txBody>
      </p:sp>
      <p:sp>
        <p:nvSpPr>
          <p:cNvPr id="6" name="Shape 3"/>
          <p:cNvSpPr/>
          <p:nvPr/>
        </p:nvSpPr>
        <p:spPr>
          <a:xfrm>
            <a:off x="428625" y="1000125"/>
            <a:ext cx="4500563" cy="2035969"/>
          </a:xfrm>
          <a:prstGeom prst="rect">
            <a:avLst/>
          </a:prstGeom>
          <a:solidFill>
            <a:srgbClr val="FFFFFF"/>
          </a:solidFill>
          <a:ln w="18288">
            <a:solidFill>
              <a:srgbClr val="1B3B6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2197" y="1003697"/>
            <a:ext cx="1214214" cy="400050"/>
          </a:xfrm>
          <a:prstGeom prst="rect">
            <a:avLst/>
          </a:prstGeom>
          <a:solidFill>
            <a:srgbClr val="1B3B6F"/>
          </a:solidFill>
          <a:ln w="9144">
            <a:solidFill>
              <a:srgbClr val="FFFFF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2197" y="1003697"/>
            <a:ext cx="1214214" cy="400050"/>
          </a:xfrm>
          <a:prstGeom prst="rect">
            <a:avLst/>
          </a:prstGeom>
          <a:noFill/>
          <a:ln/>
        </p:spPr>
        <p:txBody>
          <a:bodyPr wrap="none" lIns="127508" tIns="127508" rIns="127508" bIns="127508" rtlCol="0" anchor="ctr">
            <a:sp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সমীকরণ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1646411" y="1003697"/>
            <a:ext cx="1086855" cy="400050"/>
          </a:xfrm>
          <a:prstGeom prst="rect">
            <a:avLst/>
          </a:prstGeom>
          <a:solidFill>
            <a:srgbClr val="1B3B6F"/>
          </a:solidFill>
          <a:ln w="9144">
            <a:solidFill>
              <a:srgbClr val="FFFFFF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646411" y="1003697"/>
            <a:ext cx="1086855" cy="400050"/>
          </a:xfrm>
          <a:prstGeom prst="rect">
            <a:avLst/>
          </a:prstGeom>
          <a:noFill/>
          <a:ln/>
        </p:spPr>
        <p:txBody>
          <a:bodyPr wrap="none" lIns="127508" tIns="127508" rIns="127508" bIns="127508" rtlCol="0" anchor="ctr">
            <a:sp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খোলার দিক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2730810" y="1003697"/>
            <a:ext cx="973001" cy="400050"/>
          </a:xfrm>
          <a:prstGeom prst="rect">
            <a:avLst/>
          </a:prstGeom>
          <a:solidFill>
            <a:srgbClr val="1B3B6F"/>
          </a:solidFill>
          <a:ln w="9144">
            <a:solidFill>
              <a:srgbClr val="FFFFF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2730810" y="1003697"/>
            <a:ext cx="973001" cy="400050"/>
          </a:xfrm>
          <a:prstGeom prst="rect">
            <a:avLst/>
          </a:prstGeom>
          <a:noFill/>
          <a:ln/>
        </p:spPr>
        <p:txBody>
          <a:bodyPr wrap="none" lIns="127508" tIns="127508" rIns="127508" bIns="127508" rtlCol="0" anchor="ctr">
            <a:sp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Focus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3701021" y="1003697"/>
            <a:ext cx="1224595" cy="400050"/>
          </a:xfrm>
          <a:prstGeom prst="rect">
            <a:avLst/>
          </a:prstGeom>
          <a:solidFill>
            <a:srgbClr val="1B3B6F"/>
          </a:solidFill>
          <a:ln w="9144">
            <a:solidFill>
              <a:srgbClr val="FFFFFF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3701021" y="1003697"/>
            <a:ext cx="1224595" cy="400050"/>
          </a:xfrm>
          <a:prstGeom prst="rect">
            <a:avLst/>
          </a:prstGeom>
          <a:noFill/>
          <a:ln/>
        </p:spPr>
        <p:txBody>
          <a:bodyPr wrap="none" lIns="127508" tIns="127508" rIns="127508" bIns="127508" rtlCol="0" anchor="ctr">
            <a:sp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Directrix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432197" y="1396603"/>
            <a:ext cx="1222530" cy="400050"/>
          </a:xfrm>
          <a:prstGeom prst="rect">
            <a:avLst/>
          </a:prstGeom>
          <a:noFill/>
          <a:ln/>
        </p:spPr>
        <p:txBody>
          <a:bodyPr wrap="none" lIns="127508" tIns="127508" rIns="127508" bIns="127508" rtlCol="0" anchor="ctr">
            <a:sp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12529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y² = 4ax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1654727" y="1396603"/>
            <a:ext cx="1084064" cy="400050"/>
          </a:xfrm>
          <a:prstGeom prst="rect">
            <a:avLst/>
          </a:prstGeom>
          <a:noFill/>
          <a:ln/>
        </p:spPr>
        <p:txBody>
          <a:bodyPr wrap="none" lIns="127508" tIns="127508" rIns="127508" bIns="127508" rtlCol="0" anchor="ctr">
            <a:sp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12529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ডান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2738791" y="1396603"/>
            <a:ext cx="968313" cy="400050"/>
          </a:xfrm>
          <a:prstGeom prst="rect">
            <a:avLst/>
          </a:prstGeom>
          <a:noFill/>
          <a:ln/>
        </p:spPr>
        <p:txBody>
          <a:bodyPr wrap="none" lIns="127508" tIns="127508" rIns="127508" bIns="127508" rtlCol="0" anchor="ctr">
            <a:sp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12529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(a, 0)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3707104" y="1396603"/>
            <a:ext cx="1218512" cy="400050"/>
          </a:xfrm>
          <a:prstGeom prst="rect">
            <a:avLst/>
          </a:prstGeom>
          <a:noFill/>
          <a:ln/>
        </p:spPr>
        <p:txBody>
          <a:bodyPr wrap="none" lIns="127508" tIns="127508" rIns="127508" bIns="127508" rtlCol="0" anchor="ctr">
            <a:sp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12529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x = -a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432197" y="1796653"/>
            <a:ext cx="4493419" cy="400050"/>
          </a:xfrm>
          <a:prstGeom prst="rect">
            <a:avLst/>
          </a:prstGeom>
          <a:solidFill>
            <a:srgbClr val="E8F1F8"/>
          </a:solidFill>
          <a:ln/>
        </p:spPr>
      </p:sp>
      <p:sp>
        <p:nvSpPr>
          <p:cNvPr id="20" name="Text 17"/>
          <p:cNvSpPr/>
          <p:nvPr/>
        </p:nvSpPr>
        <p:spPr>
          <a:xfrm>
            <a:off x="432197" y="1796653"/>
            <a:ext cx="1222530" cy="400050"/>
          </a:xfrm>
          <a:prstGeom prst="rect">
            <a:avLst/>
          </a:prstGeom>
          <a:noFill/>
          <a:ln/>
        </p:spPr>
        <p:txBody>
          <a:bodyPr wrap="none" lIns="127508" tIns="127508" rIns="127508" bIns="127508" rtlCol="0" anchor="ctr">
            <a:sp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12529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y² = -4ax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1654727" y="1796653"/>
            <a:ext cx="1084064" cy="400050"/>
          </a:xfrm>
          <a:prstGeom prst="rect">
            <a:avLst/>
          </a:prstGeom>
          <a:noFill/>
          <a:ln/>
        </p:spPr>
        <p:txBody>
          <a:bodyPr wrap="none" lIns="127508" tIns="127508" rIns="127508" bIns="127508" rtlCol="0" anchor="ctr">
            <a:sp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12529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বাম</a:t>
            </a:r>
            <a:endParaRPr lang="en-US" sz="1100" dirty="0"/>
          </a:p>
        </p:txBody>
      </p:sp>
      <p:sp>
        <p:nvSpPr>
          <p:cNvPr id="22" name="Text 19"/>
          <p:cNvSpPr/>
          <p:nvPr/>
        </p:nvSpPr>
        <p:spPr>
          <a:xfrm>
            <a:off x="2738791" y="1796653"/>
            <a:ext cx="968313" cy="400050"/>
          </a:xfrm>
          <a:prstGeom prst="rect">
            <a:avLst/>
          </a:prstGeom>
          <a:noFill/>
          <a:ln/>
        </p:spPr>
        <p:txBody>
          <a:bodyPr wrap="none" lIns="127508" tIns="127508" rIns="127508" bIns="127508" rtlCol="0" anchor="ctr">
            <a:sp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12529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(-a, 0)</a:t>
            </a:r>
            <a:endParaRPr lang="en-US" sz="1100" dirty="0"/>
          </a:p>
        </p:txBody>
      </p:sp>
      <p:sp>
        <p:nvSpPr>
          <p:cNvPr id="23" name="Text 20"/>
          <p:cNvSpPr/>
          <p:nvPr/>
        </p:nvSpPr>
        <p:spPr>
          <a:xfrm>
            <a:off x="3707104" y="1796653"/>
            <a:ext cx="1218512" cy="400050"/>
          </a:xfrm>
          <a:prstGeom prst="rect">
            <a:avLst/>
          </a:prstGeom>
          <a:noFill/>
          <a:ln/>
        </p:spPr>
        <p:txBody>
          <a:bodyPr wrap="none" lIns="127508" tIns="127508" rIns="127508" bIns="127508" rtlCol="0" anchor="ctr">
            <a:sp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12529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x = a</a:t>
            </a:r>
            <a:endParaRPr lang="en-US" sz="1100" dirty="0"/>
          </a:p>
        </p:txBody>
      </p:sp>
      <p:sp>
        <p:nvSpPr>
          <p:cNvPr id="24" name="Text 21"/>
          <p:cNvSpPr/>
          <p:nvPr/>
        </p:nvSpPr>
        <p:spPr>
          <a:xfrm>
            <a:off x="432197" y="2196703"/>
            <a:ext cx="1222530" cy="400050"/>
          </a:xfrm>
          <a:prstGeom prst="rect">
            <a:avLst/>
          </a:prstGeom>
          <a:noFill/>
          <a:ln/>
        </p:spPr>
        <p:txBody>
          <a:bodyPr wrap="none" lIns="127508" tIns="127508" rIns="127508" bIns="127508" rtlCol="0" anchor="ctr">
            <a:sp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12529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x² = 4ay</a:t>
            </a:r>
            <a:endParaRPr lang="en-US" sz="1100" dirty="0"/>
          </a:p>
        </p:txBody>
      </p:sp>
      <p:sp>
        <p:nvSpPr>
          <p:cNvPr id="25" name="Text 22"/>
          <p:cNvSpPr/>
          <p:nvPr/>
        </p:nvSpPr>
        <p:spPr>
          <a:xfrm>
            <a:off x="1654727" y="2196703"/>
            <a:ext cx="1084064" cy="400050"/>
          </a:xfrm>
          <a:prstGeom prst="rect">
            <a:avLst/>
          </a:prstGeom>
          <a:noFill/>
          <a:ln/>
        </p:spPr>
        <p:txBody>
          <a:bodyPr wrap="none" lIns="127508" tIns="127508" rIns="127508" bIns="127508" rtlCol="0" anchor="ctr">
            <a:sp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12529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উপর</a:t>
            </a:r>
            <a:endParaRPr lang="en-US" sz="1100" dirty="0"/>
          </a:p>
        </p:txBody>
      </p:sp>
      <p:sp>
        <p:nvSpPr>
          <p:cNvPr id="26" name="Text 23"/>
          <p:cNvSpPr/>
          <p:nvPr/>
        </p:nvSpPr>
        <p:spPr>
          <a:xfrm>
            <a:off x="2738791" y="2196703"/>
            <a:ext cx="968313" cy="400050"/>
          </a:xfrm>
          <a:prstGeom prst="rect">
            <a:avLst/>
          </a:prstGeom>
          <a:noFill/>
          <a:ln/>
        </p:spPr>
        <p:txBody>
          <a:bodyPr wrap="none" lIns="127508" tIns="127508" rIns="127508" bIns="127508" rtlCol="0" anchor="ctr">
            <a:sp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12529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(0, a)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3707104" y="2196703"/>
            <a:ext cx="1218512" cy="400050"/>
          </a:xfrm>
          <a:prstGeom prst="rect">
            <a:avLst/>
          </a:prstGeom>
          <a:noFill/>
          <a:ln/>
        </p:spPr>
        <p:txBody>
          <a:bodyPr wrap="none" lIns="127508" tIns="127508" rIns="127508" bIns="127508" rtlCol="0" anchor="ctr">
            <a:sp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12529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y = -a</a:t>
            </a:r>
            <a:endParaRPr lang="en-US" sz="1100" dirty="0"/>
          </a:p>
        </p:txBody>
      </p:sp>
      <p:sp>
        <p:nvSpPr>
          <p:cNvPr id="28" name="Shape 25"/>
          <p:cNvSpPr/>
          <p:nvPr/>
        </p:nvSpPr>
        <p:spPr>
          <a:xfrm>
            <a:off x="432197" y="2596753"/>
            <a:ext cx="4493419" cy="400050"/>
          </a:xfrm>
          <a:prstGeom prst="rect">
            <a:avLst/>
          </a:prstGeom>
          <a:solidFill>
            <a:srgbClr val="E8F1F8"/>
          </a:solidFill>
          <a:ln/>
        </p:spPr>
      </p:sp>
      <p:sp>
        <p:nvSpPr>
          <p:cNvPr id="29" name="Text 26"/>
          <p:cNvSpPr/>
          <p:nvPr/>
        </p:nvSpPr>
        <p:spPr>
          <a:xfrm>
            <a:off x="432197" y="2596753"/>
            <a:ext cx="1222530" cy="400050"/>
          </a:xfrm>
          <a:prstGeom prst="rect">
            <a:avLst/>
          </a:prstGeom>
          <a:noFill/>
          <a:ln/>
        </p:spPr>
        <p:txBody>
          <a:bodyPr wrap="none" lIns="127508" tIns="127508" rIns="127508" bIns="127508" rtlCol="0" anchor="ctr">
            <a:sp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12529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x² = -4ay</a:t>
            </a:r>
            <a:endParaRPr lang="en-US" sz="1100" dirty="0"/>
          </a:p>
        </p:txBody>
      </p:sp>
      <p:sp>
        <p:nvSpPr>
          <p:cNvPr id="30" name="Text 27"/>
          <p:cNvSpPr/>
          <p:nvPr/>
        </p:nvSpPr>
        <p:spPr>
          <a:xfrm>
            <a:off x="1654727" y="2596753"/>
            <a:ext cx="1084064" cy="400050"/>
          </a:xfrm>
          <a:prstGeom prst="rect">
            <a:avLst/>
          </a:prstGeom>
          <a:noFill/>
          <a:ln/>
        </p:spPr>
        <p:txBody>
          <a:bodyPr wrap="none" lIns="127508" tIns="127508" rIns="127508" bIns="127508" rtlCol="0" anchor="ctr">
            <a:sp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12529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নিচ</a:t>
            </a:r>
            <a:endParaRPr lang="en-US" sz="1100" dirty="0"/>
          </a:p>
        </p:txBody>
      </p:sp>
      <p:sp>
        <p:nvSpPr>
          <p:cNvPr id="31" name="Text 28"/>
          <p:cNvSpPr/>
          <p:nvPr/>
        </p:nvSpPr>
        <p:spPr>
          <a:xfrm>
            <a:off x="2738791" y="2596753"/>
            <a:ext cx="968313" cy="400050"/>
          </a:xfrm>
          <a:prstGeom prst="rect">
            <a:avLst/>
          </a:prstGeom>
          <a:noFill/>
          <a:ln/>
        </p:spPr>
        <p:txBody>
          <a:bodyPr wrap="none" lIns="127508" tIns="127508" rIns="127508" bIns="127508" rtlCol="0" anchor="ctr">
            <a:sp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12529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(0, -a)</a:t>
            </a:r>
            <a:endParaRPr lang="en-US" sz="1100" dirty="0"/>
          </a:p>
        </p:txBody>
      </p:sp>
      <p:sp>
        <p:nvSpPr>
          <p:cNvPr id="32" name="Text 29"/>
          <p:cNvSpPr/>
          <p:nvPr/>
        </p:nvSpPr>
        <p:spPr>
          <a:xfrm>
            <a:off x="3707104" y="2596753"/>
            <a:ext cx="1218512" cy="400050"/>
          </a:xfrm>
          <a:prstGeom prst="rect">
            <a:avLst/>
          </a:prstGeom>
          <a:noFill/>
          <a:ln/>
        </p:spPr>
        <p:txBody>
          <a:bodyPr wrap="none" lIns="127508" tIns="127508" rIns="127508" bIns="127508" rtlCol="0" anchor="ctr">
            <a:sp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12529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y = a</a:t>
            </a:r>
            <a:endParaRPr lang="en-US" sz="1100" dirty="0"/>
          </a:p>
        </p:txBody>
      </p:sp>
      <p:sp>
        <p:nvSpPr>
          <p:cNvPr id="33" name="Shape 30"/>
          <p:cNvSpPr/>
          <p:nvPr/>
        </p:nvSpPr>
        <p:spPr>
          <a:xfrm>
            <a:off x="428625" y="3143250"/>
            <a:ext cx="4500563" cy="414338"/>
          </a:xfrm>
          <a:prstGeom prst="rect">
            <a:avLst/>
          </a:prstGeom>
          <a:solidFill>
            <a:srgbClr val="06D6A0"/>
          </a:solidFill>
          <a:ln/>
        </p:spPr>
      </p:sp>
      <p:sp>
        <p:nvSpPr>
          <p:cNvPr id="34" name="Text 31"/>
          <p:cNvSpPr/>
          <p:nvPr/>
        </p:nvSpPr>
        <p:spPr>
          <a:xfrm>
            <a:off x="428625" y="3143250"/>
            <a:ext cx="4500563" cy="414338"/>
          </a:xfrm>
          <a:prstGeom prst="rect">
            <a:avLst/>
          </a:prstGeom>
          <a:noFill/>
          <a:ln/>
        </p:spPr>
        <p:txBody>
          <a:bodyPr wrap="square" lIns="127508" tIns="127508" rIns="127508" bIns="127508" rtlCol="0" anchor="t">
            <a:sp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B3B6F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উপকেন্দ্রিক লম্বের দৈর্ঘ্য = |4a| (সবার জন্য)</a:t>
            </a:r>
            <a:endParaRPr lang="en-US" sz="1200" dirty="0"/>
          </a:p>
        </p:txBody>
      </p:sp>
      <p:pic>
        <p:nvPicPr>
          <p:cNvPr id="3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500" y="1000125"/>
            <a:ext cx="3571875" cy="2857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714375"/>
          </a:xfrm>
          <a:prstGeom prst="rect">
            <a:avLst/>
          </a:prstGeom>
          <a:solidFill>
            <a:srgbClr val="1B3B6F"/>
          </a:solidFill>
          <a:ln/>
        </p:spPr>
      </p:sp>
      <p:sp>
        <p:nvSpPr>
          <p:cNvPr id="4" name="Shape 1"/>
          <p:cNvSpPr/>
          <p:nvPr/>
        </p:nvSpPr>
        <p:spPr>
          <a:xfrm>
            <a:off x="0" y="671513"/>
            <a:ext cx="9144000" cy="42863"/>
          </a:xfrm>
          <a:prstGeom prst="rect">
            <a:avLst/>
          </a:prstGeom>
          <a:solidFill>
            <a:srgbClr val="06D6A0"/>
          </a:solidFill>
          <a:ln/>
        </p:spPr>
      </p:sp>
      <p:sp>
        <p:nvSpPr>
          <p:cNvPr id="5" name="Text 2"/>
          <p:cNvSpPr/>
          <p:nvPr/>
        </p:nvSpPr>
        <p:spPr>
          <a:xfrm>
            <a:off x="428625" y="157163"/>
            <a:ext cx="2996803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2450" b="1" dirty="0">
                <a:solidFill>
                  <a:srgbClr val="FFFFFF"/>
                </a:solidFill>
                <a:latin typeface="serif" pitchFamily="34" charset="0"/>
                <a:ea typeface="serif" pitchFamily="34" charset="-122"/>
                <a:cs typeface="serif" pitchFamily="34" charset="-120"/>
              </a:rPr>
              <a:t>পরাবৃত্তের স্থানান্তরিত রূপ</a:t>
            </a:r>
            <a:endParaRPr lang="en-US" sz="2450" dirty="0"/>
          </a:p>
        </p:txBody>
      </p:sp>
      <p:sp>
        <p:nvSpPr>
          <p:cNvPr id="6" name="Shape 3"/>
          <p:cNvSpPr/>
          <p:nvPr/>
        </p:nvSpPr>
        <p:spPr>
          <a:xfrm>
            <a:off x="428625" y="1000125"/>
            <a:ext cx="4036219" cy="2857500"/>
          </a:xfrm>
          <a:prstGeom prst="rect">
            <a:avLst/>
          </a:prstGeom>
          <a:solidFill>
            <a:srgbClr val="FFFFFF"/>
          </a:solidFill>
          <a:ln w="18288">
            <a:solidFill>
              <a:srgbClr val="1B3B6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42938" y="1214438"/>
            <a:ext cx="3607594" cy="410766"/>
          </a:xfrm>
          <a:prstGeom prst="rect">
            <a:avLst/>
          </a:prstGeom>
          <a:noFill/>
          <a:ln/>
        </p:spPr>
        <p:txBody>
          <a:bodyPr wrap="square" lIns="0" tIns="0" rIns="0" bIns="85090" rtlCol="0" anchor="t">
            <a:spAutoFit/>
          </a:bodyPr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1B3B6F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(y - k)² = 4a(x - h)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642938" y="1803797"/>
            <a:ext cx="479803" cy="37147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300" b="1" dirty="0">
                <a:solidFill>
                  <a:srgbClr val="1B3B6F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শীর্ষবিন্দু: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3806837" y="1803797"/>
            <a:ext cx="443694" cy="37147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300" b="1" dirty="0">
                <a:solidFill>
                  <a:srgbClr val="065A82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(h, k)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642938" y="2182416"/>
            <a:ext cx="569100" cy="37147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300" b="1" dirty="0">
                <a:solidFill>
                  <a:srgbClr val="1B3B6F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উপকেন্দ্র: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3491843" y="2182416"/>
            <a:ext cx="758689" cy="37147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300" b="1" dirty="0">
                <a:solidFill>
                  <a:srgbClr val="065A82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(h + a, k)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642938" y="2561034"/>
            <a:ext cx="490519" cy="37147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300" b="1" dirty="0">
                <a:solidFill>
                  <a:srgbClr val="1B3B6F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নিয়ামক: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3553737" y="2561034"/>
            <a:ext cx="696795" cy="37147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300" b="1" dirty="0">
                <a:solidFill>
                  <a:srgbClr val="065A82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x = h - a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642938" y="2939653"/>
            <a:ext cx="308353" cy="37147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300" b="1" dirty="0">
                <a:solidFill>
                  <a:srgbClr val="1B3B6F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অক্ষ: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3832231" y="2939653"/>
            <a:ext cx="418300" cy="37147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300" b="1" dirty="0">
                <a:solidFill>
                  <a:srgbClr val="065A82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y = k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4679156" y="1000125"/>
            <a:ext cx="4036219" cy="2857500"/>
          </a:xfrm>
          <a:prstGeom prst="rect">
            <a:avLst/>
          </a:prstGeom>
          <a:solidFill>
            <a:srgbClr val="FFFFFF"/>
          </a:solidFill>
          <a:ln w="18288">
            <a:solidFill>
              <a:srgbClr val="1B3B6F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4893469" y="1214438"/>
            <a:ext cx="3607594" cy="410766"/>
          </a:xfrm>
          <a:prstGeom prst="rect">
            <a:avLst/>
          </a:prstGeom>
          <a:noFill/>
          <a:ln/>
        </p:spPr>
        <p:txBody>
          <a:bodyPr wrap="square" lIns="0" tIns="0" rIns="0" bIns="85090" rtlCol="0" anchor="t">
            <a:spAutoFit/>
          </a:bodyPr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1B3B6F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(x - h)² = 4a(y - k)</a:t>
            </a:r>
            <a:endParaRPr lang="en-US" sz="1900" dirty="0"/>
          </a:p>
        </p:txBody>
      </p:sp>
      <p:sp>
        <p:nvSpPr>
          <p:cNvPr id="18" name="Text 15"/>
          <p:cNvSpPr/>
          <p:nvPr/>
        </p:nvSpPr>
        <p:spPr>
          <a:xfrm>
            <a:off x="4893469" y="1803797"/>
            <a:ext cx="479803" cy="37147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300" b="1" dirty="0">
                <a:solidFill>
                  <a:srgbClr val="1B3B6F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শীর্ষবিন্দু: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8057369" y="1803797"/>
            <a:ext cx="443694" cy="37147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300" b="1" dirty="0">
                <a:solidFill>
                  <a:srgbClr val="065A82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(h, k)</a:t>
            </a:r>
            <a:endParaRPr lang="en-US" sz="1300" dirty="0"/>
          </a:p>
        </p:txBody>
      </p:sp>
      <p:sp>
        <p:nvSpPr>
          <p:cNvPr id="20" name="Text 17"/>
          <p:cNvSpPr/>
          <p:nvPr/>
        </p:nvSpPr>
        <p:spPr>
          <a:xfrm>
            <a:off x="4893469" y="2182416"/>
            <a:ext cx="569100" cy="37147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300" b="1" dirty="0">
                <a:solidFill>
                  <a:srgbClr val="1B3B6F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উপকেন্দ্র: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7742374" y="2182416"/>
            <a:ext cx="758689" cy="37147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300" b="1" dirty="0">
                <a:solidFill>
                  <a:srgbClr val="065A82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(h, k + a)</a:t>
            </a:r>
            <a:endParaRPr lang="en-US" sz="1300" dirty="0"/>
          </a:p>
        </p:txBody>
      </p:sp>
      <p:sp>
        <p:nvSpPr>
          <p:cNvPr id="22" name="Text 19"/>
          <p:cNvSpPr/>
          <p:nvPr/>
        </p:nvSpPr>
        <p:spPr>
          <a:xfrm>
            <a:off x="4893469" y="2561034"/>
            <a:ext cx="490519" cy="37147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300" b="1" dirty="0">
                <a:solidFill>
                  <a:srgbClr val="1B3B6F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নিয়ামক:</a:t>
            </a:r>
            <a:endParaRPr lang="en-US" sz="1300" dirty="0"/>
          </a:p>
        </p:txBody>
      </p:sp>
      <p:sp>
        <p:nvSpPr>
          <p:cNvPr id="23" name="Text 20"/>
          <p:cNvSpPr/>
          <p:nvPr/>
        </p:nvSpPr>
        <p:spPr>
          <a:xfrm>
            <a:off x="7814425" y="2561034"/>
            <a:ext cx="686637" cy="37147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300" b="1" dirty="0">
                <a:solidFill>
                  <a:srgbClr val="065A82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y = k - a</a:t>
            </a:r>
            <a:endParaRPr lang="en-US" sz="1300" dirty="0"/>
          </a:p>
        </p:txBody>
      </p:sp>
      <p:sp>
        <p:nvSpPr>
          <p:cNvPr id="24" name="Text 21"/>
          <p:cNvSpPr/>
          <p:nvPr/>
        </p:nvSpPr>
        <p:spPr>
          <a:xfrm>
            <a:off x="4893469" y="2939653"/>
            <a:ext cx="308353" cy="37147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300" b="1" dirty="0">
                <a:solidFill>
                  <a:srgbClr val="1B3B6F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অক্ষ:</a:t>
            </a:r>
            <a:endParaRPr lang="en-US" sz="1300" dirty="0"/>
          </a:p>
        </p:txBody>
      </p:sp>
      <p:sp>
        <p:nvSpPr>
          <p:cNvPr id="25" name="Text 22"/>
          <p:cNvSpPr/>
          <p:nvPr/>
        </p:nvSpPr>
        <p:spPr>
          <a:xfrm>
            <a:off x="8072605" y="2939653"/>
            <a:ext cx="428458" cy="37147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300" b="1" dirty="0">
                <a:solidFill>
                  <a:srgbClr val="065A82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x = h</a:t>
            </a:r>
            <a:endParaRPr lang="en-US" sz="1300" dirty="0"/>
          </a:p>
        </p:txBody>
      </p:sp>
      <p:sp>
        <p:nvSpPr>
          <p:cNvPr id="26" name="Shape 23"/>
          <p:cNvSpPr/>
          <p:nvPr/>
        </p:nvSpPr>
        <p:spPr>
          <a:xfrm>
            <a:off x="428625" y="4214813"/>
            <a:ext cx="8286750" cy="392906"/>
          </a:xfrm>
          <a:prstGeom prst="rect">
            <a:avLst/>
          </a:prstGeom>
          <a:solidFill>
            <a:srgbClr val="06D6A0"/>
          </a:solidFill>
          <a:ln/>
        </p:spPr>
      </p:sp>
      <p:sp>
        <p:nvSpPr>
          <p:cNvPr id="27" name="Text 24"/>
          <p:cNvSpPr/>
          <p:nvPr/>
        </p:nvSpPr>
        <p:spPr>
          <a:xfrm>
            <a:off x="428625" y="4214813"/>
            <a:ext cx="8286750" cy="392906"/>
          </a:xfrm>
          <a:prstGeom prst="rect">
            <a:avLst/>
          </a:prstGeom>
          <a:noFill/>
          <a:ln/>
        </p:spPr>
        <p:txBody>
          <a:bodyPr wrap="square" lIns="127508" tIns="127508" rIns="127508" bIns="127508" rtlCol="0" anchor="t">
            <a:sp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3B6F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* সমীকরণকে পূর্ণবর্গে রূপান্তর করে এই আকারে আনতে হয়।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714375"/>
          </a:xfrm>
          <a:prstGeom prst="rect">
            <a:avLst/>
          </a:prstGeom>
          <a:solidFill>
            <a:srgbClr val="1B3B6F"/>
          </a:solidFill>
          <a:ln/>
        </p:spPr>
      </p:sp>
      <p:sp>
        <p:nvSpPr>
          <p:cNvPr id="4" name="Shape 1"/>
          <p:cNvSpPr/>
          <p:nvPr/>
        </p:nvSpPr>
        <p:spPr>
          <a:xfrm>
            <a:off x="0" y="671513"/>
            <a:ext cx="9144000" cy="42863"/>
          </a:xfrm>
          <a:prstGeom prst="rect">
            <a:avLst/>
          </a:prstGeom>
          <a:solidFill>
            <a:srgbClr val="06D6A0"/>
          </a:solidFill>
          <a:ln/>
        </p:spPr>
      </p:sp>
      <p:sp>
        <p:nvSpPr>
          <p:cNvPr id="5" name="Text 2"/>
          <p:cNvSpPr/>
          <p:nvPr/>
        </p:nvSpPr>
        <p:spPr>
          <a:xfrm>
            <a:off x="428625" y="158948"/>
            <a:ext cx="3532640" cy="3964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2450" b="1" dirty="0">
                <a:solidFill>
                  <a:srgbClr val="FFFFFF"/>
                </a:solidFill>
                <a:latin typeface="serif" pitchFamily="34" charset="0"/>
                <a:ea typeface="serif" pitchFamily="34" charset="-122"/>
                <a:cs typeface="serif" pitchFamily="34" charset="-120"/>
              </a:rPr>
              <a:t>Parametric Coordinates</a:t>
            </a:r>
            <a:endParaRPr lang="en-US" sz="2450" dirty="0"/>
          </a:p>
        </p:txBody>
      </p:sp>
      <p:sp>
        <p:nvSpPr>
          <p:cNvPr id="6" name="Shape 3"/>
          <p:cNvSpPr/>
          <p:nvPr/>
        </p:nvSpPr>
        <p:spPr>
          <a:xfrm>
            <a:off x="571500" y="1071563"/>
            <a:ext cx="3857625" cy="1858714"/>
          </a:xfrm>
          <a:prstGeom prst="rect">
            <a:avLst/>
          </a:prstGeom>
          <a:solidFill>
            <a:srgbClr val="FFFFFF"/>
          </a:solidFill>
          <a:ln w="27432">
            <a:solidFill>
              <a:srgbClr val="1B3B6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57250" y="1357313"/>
            <a:ext cx="3286125" cy="4929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buNone/>
            </a:pPr>
            <a:r>
              <a:rPr lang="en-US" sz="3100" b="1" dirty="0">
                <a:solidFill>
                  <a:srgbClr val="1B3B6F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P(at², 2at)</a:t>
            </a:r>
            <a:endParaRPr lang="en-US" sz="3100" dirty="0"/>
          </a:p>
        </p:txBody>
      </p:sp>
      <p:sp>
        <p:nvSpPr>
          <p:cNvPr id="8" name="Text 5"/>
          <p:cNvSpPr/>
          <p:nvPr/>
        </p:nvSpPr>
        <p:spPr>
          <a:xfrm>
            <a:off x="857250" y="1993106"/>
            <a:ext cx="3286125" cy="5942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ct val="128000"/>
              </a:lnSpc>
              <a:buNone/>
            </a:pPr>
            <a:r>
              <a:rPr lang="en-US" sz="1400" dirty="0">
                <a:solidFill>
                  <a:srgbClr val="212529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যেকোনো বিন্দু P-কে প্যারামিটার </a:t>
            </a:r>
            <a:r>
              <a:rPr lang="en-US" sz="1300" b="1" dirty="0">
                <a:solidFill>
                  <a:srgbClr val="06D6A0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t</a:t>
            </a:r>
            <a:r>
              <a:rPr lang="en-US" sz="1400" dirty="0">
                <a:solidFill>
                  <a:srgbClr val="212529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 এর মাধ্যমে প্রকাশ </a:t>
            </a:r>
            <a:r>
              <a:rPr lang="en-US" sz="1400" dirty="0">
                <a:solidFill>
                  <a:srgbClr val="212529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করা যায়।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4714875" y="1071563"/>
            <a:ext cx="3857625" cy="2471738"/>
          </a:xfrm>
          <a:prstGeom prst="rect">
            <a:avLst/>
          </a:prstGeom>
          <a:solidFill>
            <a:srgbClr val="1B3B6F"/>
          </a:solidFill>
          <a:ln/>
        </p:spPr>
      </p:sp>
      <p:sp>
        <p:nvSpPr>
          <p:cNvPr id="10" name="Shape 7"/>
          <p:cNvSpPr/>
          <p:nvPr/>
        </p:nvSpPr>
        <p:spPr>
          <a:xfrm>
            <a:off x="4714875" y="1071563"/>
            <a:ext cx="71438" cy="2471738"/>
          </a:xfrm>
          <a:prstGeom prst="rect">
            <a:avLst/>
          </a:prstGeom>
          <a:solidFill>
            <a:srgbClr val="06D6A0"/>
          </a:solidFill>
          <a:ln/>
        </p:spPr>
      </p:sp>
      <p:sp>
        <p:nvSpPr>
          <p:cNvPr id="11" name="Text 8"/>
          <p:cNvSpPr/>
          <p:nvPr/>
        </p:nvSpPr>
        <p:spPr>
          <a:xfrm>
            <a:off x="4929188" y="1285875"/>
            <a:ext cx="3429000" cy="2500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6D6A0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উদাহরণ: y² = 12x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4929188" y="1678781"/>
            <a:ext cx="342900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এখানে, 4a = 12 ⇒ </a:t>
            </a:r>
            <a:r>
              <a:rPr lang="en-US" sz="1200" b="1" dirty="0">
                <a:solidFill>
                  <a:srgbClr val="06D6A0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a = 3</a:t>
            </a:r>
            <a:endParaRPr lang="en-US" sz="1250" dirty="0"/>
          </a:p>
        </p:txBody>
      </p:sp>
      <p:sp>
        <p:nvSpPr>
          <p:cNvPr id="13" name="Text 10"/>
          <p:cNvSpPr/>
          <p:nvPr/>
        </p:nvSpPr>
        <p:spPr>
          <a:xfrm>
            <a:off x="4929188" y="1985963"/>
            <a:ext cx="342900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যদি t = 2 হয়, তবে:</a:t>
            </a:r>
            <a:endParaRPr lang="en-US" sz="1250" dirty="0"/>
          </a:p>
        </p:txBody>
      </p:sp>
      <p:sp>
        <p:nvSpPr>
          <p:cNvPr id="14" name="Text 11"/>
          <p:cNvSpPr/>
          <p:nvPr/>
        </p:nvSpPr>
        <p:spPr>
          <a:xfrm>
            <a:off x="4929188" y="2293144"/>
            <a:ext cx="3429000" cy="1964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x = at² = 3(2)² = </a:t>
            </a:r>
            <a:r>
              <a:rPr lang="en-US" sz="1200" b="1" dirty="0">
                <a:solidFill>
                  <a:srgbClr val="06D6A0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12</a:t>
            </a:r>
            <a:endParaRPr lang="en-US" sz="1250" dirty="0"/>
          </a:p>
        </p:txBody>
      </p:sp>
      <p:sp>
        <p:nvSpPr>
          <p:cNvPr id="15" name="Text 12"/>
          <p:cNvSpPr/>
          <p:nvPr/>
        </p:nvSpPr>
        <p:spPr>
          <a:xfrm>
            <a:off x="4929188" y="2596753"/>
            <a:ext cx="3429000" cy="1964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y = 2at = 2(3)(2) = </a:t>
            </a:r>
            <a:r>
              <a:rPr lang="en-US" sz="1200" b="1" dirty="0">
                <a:solidFill>
                  <a:srgbClr val="06D6A0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12</a:t>
            </a:r>
            <a:endParaRPr lang="en-US" sz="1250" dirty="0"/>
          </a:p>
        </p:txBody>
      </p:sp>
      <p:sp>
        <p:nvSpPr>
          <p:cNvPr id="16" name="Text 13"/>
          <p:cNvSpPr/>
          <p:nvPr/>
        </p:nvSpPr>
        <p:spPr>
          <a:xfrm>
            <a:off x="4929188" y="2936081"/>
            <a:ext cx="3429000" cy="285750"/>
          </a:xfrm>
          <a:prstGeom prst="rect">
            <a:avLst/>
          </a:prstGeom>
          <a:noFill/>
          <a:ln/>
        </p:spPr>
        <p:txBody>
          <a:bodyPr wrap="square" lIns="0" tIns="8509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স্থানাঙ্ক: </a:t>
            </a:r>
            <a:r>
              <a:rPr lang="en-US" sz="1200" b="1" dirty="0">
                <a:solidFill>
                  <a:srgbClr val="06D6A0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(12, 12)</a:t>
            </a:r>
            <a:endParaRPr lang="en-US" sz="12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714375"/>
          </a:xfrm>
          <a:prstGeom prst="rect">
            <a:avLst/>
          </a:prstGeom>
          <a:solidFill>
            <a:srgbClr val="1B3B6F"/>
          </a:solidFill>
          <a:ln/>
        </p:spPr>
      </p:sp>
      <p:sp>
        <p:nvSpPr>
          <p:cNvPr id="4" name="Shape 1"/>
          <p:cNvSpPr/>
          <p:nvPr/>
        </p:nvSpPr>
        <p:spPr>
          <a:xfrm>
            <a:off x="0" y="671513"/>
            <a:ext cx="9144000" cy="42863"/>
          </a:xfrm>
          <a:prstGeom prst="rect">
            <a:avLst/>
          </a:prstGeom>
          <a:solidFill>
            <a:srgbClr val="06D6A0"/>
          </a:solidFill>
          <a:ln/>
        </p:spPr>
      </p:sp>
      <p:sp>
        <p:nvSpPr>
          <p:cNvPr id="5" name="Text 2"/>
          <p:cNvSpPr/>
          <p:nvPr/>
        </p:nvSpPr>
        <p:spPr>
          <a:xfrm>
            <a:off x="428625" y="157163"/>
            <a:ext cx="3395123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2450" b="1" dirty="0">
                <a:solidFill>
                  <a:srgbClr val="FFFFFF"/>
                </a:solidFill>
                <a:latin typeface="serif" pitchFamily="34" charset="0"/>
                <a:ea typeface="serif" pitchFamily="34" charset="-122"/>
                <a:cs typeface="serif" pitchFamily="34" charset="-120"/>
              </a:rPr>
              <a:t>পরাবৃত্তের স্পর্শক (Tangent)</a:t>
            </a:r>
            <a:endParaRPr lang="en-US" sz="2450" dirty="0"/>
          </a:p>
        </p:txBody>
      </p:sp>
      <p:sp>
        <p:nvSpPr>
          <p:cNvPr id="6" name="Shape 3"/>
          <p:cNvSpPr/>
          <p:nvPr/>
        </p:nvSpPr>
        <p:spPr>
          <a:xfrm>
            <a:off x="285750" y="1071563"/>
            <a:ext cx="2762231" cy="2378087"/>
          </a:xfrm>
          <a:prstGeom prst="rect">
            <a:avLst/>
          </a:prstGeom>
          <a:solidFill>
            <a:srgbClr val="FFFFFF"/>
          </a:solidFill>
          <a:ln w="18288">
            <a:solidFill>
              <a:srgbClr val="1B3B6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1280852" y="1250156"/>
            <a:ext cx="771971" cy="275034"/>
          </a:xfrm>
          <a:prstGeom prst="rect">
            <a:avLst/>
          </a:prstGeom>
          <a:solidFill>
            <a:srgbClr val="06D6A0"/>
          </a:solidFill>
          <a:ln/>
        </p:spPr>
      </p:sp>
      <p:sp>
        <p:nvSpPr>
          <p:cNvPr id="8" name="Text 5"/>
          <p:cNvSpPr/>
          <p:nvPr/>
        </p:nvSpPr>
        <p:spPr>
          <a:xfrm>
            <a:off x="1280852" y="1250156"/>
            <a:ext cx="771971" cy="275034"/>
          </a:xfrm>
          <a:prstGeom prst="rect">
            <a:avLst/>
          </a:prstGeom>
          <a:noFill/>
          <a:ln/>
        </p:spPr>
        <p:txBody>
          <a:bodyPr wrap="none" lIns="170053" tIns="68072" rIns="170053" bIns="68072" rtlCol="0" anchor="t">
            <a:sp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B3B6F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বিন্দু আকার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1148748" y="1668066"/>
            <a:ext cx="1036179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B3B6F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P(x₁, y₁) বিন্দুতে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64344" y="2010966"/>
            <a:ext cx="2405044" cy="714375"/>
          </a:xfrm>
          <a:prstGeom prst="rect">
            <a:avLst/>
          </a:prstGeom>
          <a:solidFill>
            <a:srgbClr val="1B3B6F"/>
          </a:solidFill>
          <a:ln/>
        </p:spPr>
      </p:sp>
      <p:sp>
        <p:nvSpPr>
          <p:cNvPr id="11" name="Text 8"/>
          <p:cNvSpPr/>
          <p:nvPr/>
        </p:nvSpPr>
        <p:spPr>
          <a:xfrm>
            <a:off x="464344" y="2010966"/>
            <a:ext cx="2405044" cy="714375"/>
          </a:xfrm>
          <a:prstGeom prst="rect">
            <a:avLst/>
          </a:prstGeom>
          <a:noFill/>
          <a:ln/>
        </p:spPr>
        <p:txBody>
          <a:bodyPr wrap="square" lIns="170053" tIns="170053" rIns="170053" bIns="170053" rtlCol="0" anchor="ctr">
            <a:sp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yy₁ = 2a(x + x₁)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464344" y="2868216"/>
            <a:ext cx="2405044" cy="3599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sz="950" dirty="0">
                <a:solidFill>
                  <a:srgbClr val="212529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পরাবৃত্তের উপরস্থ কোনো নির্দিষ্ট বিন্দুতে স্পর্শকের সমীকরণ।</a:t>
            </a:r>
            <a:endParaRPr lang="en-US" sz="950" dirty="0"/>
          </a:p>
        </p:txBody>
      </p:sp>
      <p:sp>
        <p:nvSpPr>
          <p:cNvPr id="13" name="Shape 10"/>
          <p:cNvSpPr/>
          <p:nvPr/>
        </p:nvSpPr>
        <p:spPr>
          <a:xfrm>
            <a:off x="3190856" y="1071563"/>
            <a:ext cx="2762231" cy="2335225"/>
          </a:xfrm>
          <a:prstGeom prst="rect">
            <a:avLst/>
          </a:prstGeom>
          <a:solidFill>
            <a:srgbClr val="FFFFFF"/>
          </a:solidFill>
          <a:ln w="18288">
            <a:solidFill>
              <a:srgbClr val="1B3B6F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3978790" y="1250156"/>
            <a:ext cx="1186309" cy="275034"/>
          </a:xfrm>
          <a:prstGeom prst="rect">
            <a:avLst/>
          </a:prstGeom>
          <a:solidFill>
            <a:srgbClr val="06D6A0"/>
          </a:solidFill>
          <a:ln/>
        </p:spPr>
      </p:sp>
      <p:sp>
        <p:nvSpPr>
          <p:cNvPr id="15" name="Text 12"/>
          <p:cNvSpPr/>
          <p:nvPr/>
        </p:nvSpPr>
        <p:spPr>
          <a:xfrm>
            <a:off x="3978790" y="1250156"/>
            <a:ext cx="1186309" cy="275034"/>
          </a:xfrm>
          <a:prstGeom prst="rect">
            <a:avLst/>
          </a:prstGeom>
          <a:noFill/>
          <a:ln/>
        </p:spPr>
        <p:txBody>
          <a:bodyPr wrap="none" lIns="170053" tIns="68072" rIns="170053" bIns="68072" rtlCol="0" anchor="t">
            <a:sp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B3B6F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প্যারামেট্রিক আকার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3991459" y="1668066"/>
            <a:ext cx="1160971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B3B6F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P(at², 2at) বিন্দুতে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3369450" y="2010966"/>
            <a:ext cx="2405044" cy="714375"/>
          </a:xfrm>
          <a:prstGeom prst="rect">
            <a:avLst/>
          </a:prstGeom>
          <a:solidFill>
            <a:srgbClr val="1B3B6F"/>
          </a:solidFill>
          <a:ln/>
        </p:spPr>
      </p:sp>
      <p:sp>
        <p:nvSpPr>
          <p:cNvPr id="18" name="Text 15"/>
          <p:cNvSpPr/>
          <p:nvPr/>
        </p:nvSpPr>
        <p:spPr>
          <a:xfrm>
            <a:off x="3369450" y="2010966"/>
            <a:ext cx="2405044" cy="714375"/>
          </a:xfrm>
          <a:prstGeom prst="rect">
            <a:avLst/>
          </a:prstGeom>
          <a:noFill/>
          <a:ln/>
        </p:spPr>
        <p:txBody>
          <a:bodyPr wrap="square" lIns="170053" tIns="170053" rIns="170053" bIns="170053" rtlCol="0" anchor="ctr">
            <a:sp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ty = x + at²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3573605" y="2868216"/>
            <a:ext cx="1996734" cy="17998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sz="950" dirty="0">
                <a:solidFill>
                  <a:srgbClr val="212529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প্যারামিটার t ব্যবহার করে স্পর্শকের দ্রুত হিসাব।</a:t>
            </a:r>
            <a:endParaRPr lang="en-US" sz="950" dirty="0"/>
          </a:p>
        </p:txBody>
      </p:sp>
      <p:sp>
        <p:nvSpPr>
          <p:cNvPr id="20" name="Shape 17"/>
          <p:cNvSpPr/>
          <p:nvPr/>
        </p:nvSpPr>
        <p:spPr>
          <a:xfrm>
            <a:off x="6095963" y="1071563"/>
            <a:ext cx="2762231" cy="2335225"/>
          </a:xfrm>
          <a:prstGeom prst="rect">
            <a:avLst/>
          </a:prstGeom>
          <a:solidFill>
            <a:srgbClr val="FFFFFF"/>
          </a:solidFill>
          <a:ln w="18288">
            <a:solidFill>
              <a:srgbClr val="1B3B6F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7092851" y="1250156"/>
            <a:ext cx="768400" cy="275034"/>
          </a:xfrm>
          <a:prstGeom prst="rect">
            <a:avLst/>
          </a:prstGeom>
          <a:solidFill>
            <a:srgbClr val="06D6A0"/>
          </a:solidFill>
          <a:ln/>
        </p:spPr>
      </p:sp>
      <p:sp>
        <p:nvSpPr>
          <p:cNvPr id="22" name="Text 19"/>
          <p:cNvSpPr/>
          <p:nvPr/>
        </p:nvSpPr>
        <p:spPr>
          <a:xfrm>
            <a:off x="7092851" y="1250156"/>
            <a:ext cx="768400" cy="275034"/>
          </a:xfrm>
          <a:prstGeom prst="rect">
            <a:avLst/>
          </a:prstGeom>
          <a:noFill/>
          <a:ln/>
        </p:spPr>
        <p:txBody>
          <a:bodyPr wrap="none" lIns="170053" tIns="68072" rIns="170053" bIns="68072" rtlCol="0" anchor="t">
            <a:sp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B3B6F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ঢাল আকার</a:t>
            </a:r>
            <a:endParaRPr lang="en-US" sz="1000" dirty="0"/>
          </a:p>
        </p:txBody>
      </p:sp>
      <p:sp>
        <p:nvSpPr>
          <p:cNvPr id="23" name="Text 20"/>
          <p:cNvSpPr/>
          <p:nvPr/>
        </p:nvSpPr>
        <p:spPr>
          <a:xfrm>
            <a:off x="7151396" y="1668066"/>
            <a:ext cx="651365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B3B6F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ঢাল m হলে</a:t>
            </a:r>
            <a:endParaRPr lang="en-US" sz="1200" dirty="0"/>
          </a:p>
        </p:txBody>
      </p:sp>
      <p:sp>
        <p:nvSpPr>
          <p:cNvPr id="24" name="Shape 21"/>
          <p:cNvSpPr/>
          <p:nvPr/>
        </p:nvSpPr>
        <p:spPr>
          <a:xfrm>
            <a:off x="6274557" y="2010966"/>
            <a:ext cx="2405044" cy="714375"/>
          </a:xfrm>
          <a:prstGeom prst="rect">
            <a:avLst/>
          </a:prstGeom>
          <a:solidFill>
            <a:srgbClr val="1B3B6F"/>
          </a:solidFill>
          <a:ln/>
        </p:spPr>
      </p:sp>
      <p:sp>
        <p:nvSpPr>
          <p:cNvPr id="25" name="Text 22"/>
          <p:cNvSpPr/>
          <p:nvPr/>
        </p:nvSpPr>
        <p:spPr>
          <a:xfrm>
            <a:off x="6274557" y="2010966"/>
            <a:ext cx="2405044" cy="714375"/>
          </a:xfrm>
          <a:prstGeom prst="rect">
            <a:avLst/>
          </a:prstGeom>
          <a:noFill/>
          <a:ln/>
        </p:spPr>
        <p:txBody>
          <a:bodyPr wrap="square" lIns="170053" tIns="170053" rIns="170053" bIns="170053" rtlCol="0" anchor="ctr">
            <a:sp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y = mx + a/m</a:t>
            </a:r>
            <a:endParaRPr lang="en-US" sz="1400" dirty="0"/>
          </a:p>
        </p:txBody>
      </p:sp>
      <p:sp>
        <p:nvSpPr>
          <p:cNvPr id="26" name="Text 23"/>
          <p:cNvSpPr/>
          <p:nvPr/>
        </p:nvSpPr>
        <p:spPr>
          <a:xfrm>
            <a:off x="6359054" y="2868216"/>
            <a:ext cx="2236050" cy="17998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sz="950" dirty="0">
                <a:solidFill>
                  <a:srgbClr val="212529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স্পর্শকের ঢাল জানা থাকলে এই সমীকরণটি ব্যবহৃত হয়।</a:t>
            </a:r>
            <a:endParaRPr lang="en-US" sz="9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714375"/>
          </a:xfrm>
          <a:prstGeom prst="rect">
            <a:avLst/>
          </a:prstGeom>
          <a:solidFill>
            <a:srgbClr val="1B3B6F"/>
          </a:solidFill>
          <a:ln/>
        </p:spPr>
      </p:sp>
      <p:sp>
        <p:nvSpPr>
          <p:cNvPr id="4" name="Shape 1"/>
          <p:cNvSpPr/>
          <p:nvPr/>
        </p:nvSpPr>
        <p:spPr>
          <a:xfrm>
            <a:off x="0" y="671513"/>
            <a:ext cx="9144000" cy="42863"/>
          </a:xfrm>
          <a:prstGeom prst="rect">
            <a:avLst/>
          </a:prstGeom>
          <a:solidFill>
            <a:srgbClr val="06D6A0"/>
          </a:solidFill>
          <a:ln/>
        </p:spPr>
      </p:sp>
      <p:sp>
        <p:nvSpPr>
          <p:cNvPr id="5" name="Text 2"/>
          <p:cNvSpPr/>
          <p:nvPr/>
        </p:nvSpPr>
        <p:spPr>
          <a:xfrm>
            <a:off x="428625" y="157163"/>
            <a:ext cx="3588004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2450" b="1" dirty="0">
                <a:solidFill>
                  <a:srgbClr val="FFFFFF"/>
                </a:solidFill>
                <a:latin typeface="serif" pitchFamily="34" charset="0"/>
                <a:ea typeface="serif" pitchFamily="34" charset="-122"/>
                <a:cs typeface="serif" pitchFamily="34" charset="-120"/>
              </a:rPr>
              <a:t>পরাবৃত্তের অভিলম্ব (Normal)</a:t>
            </a:r>
            <a:endParaRPr lang="en-US" sz="2450" dirty="0"/>
          </a:p>
        </p:txBody>
      </p:sp>
      <p:sp>
        <p:nvSpPr>
          <p:cNvPr id="6" name="Shape 3"/>
          <p:cNvSpPr/>
          <p:nvPr/>
        </p:nvSpPr>
        <p:spPr>
          <a:xfrm>
            <a:off x="571500" y="1071563"/>
            <a:ext cx="3821906" cy="102289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7" name="Shape 4"/>
          <p:cNvSpPr/>
          <p:nvPr/>
        </p:nvSpPr>
        <p:spPr>
          <a:xfrm>
            <a:off x="571500" y="1071563"/>
            <a:ext cx="71438" cy="1022896"/>
          </a:xfrm>
          <a:prstGeom prst="rect">
            <a:avLst/>
          </a:prstGeom>
          <a:solidFill>
            <a:srgbClr val="1B3B6F"/>
          </a:solidFill>
          <a:ln/>
        </p:spPr>
      </p:sp>
      <p:sp>
        <p:nvSpPr>
          <p:cNvPr id="8" name="Text 5"/>
          <p:cNvSpPr/>
          <p:nvPr/>
        </p:nvSpPr>
        <p:spPr>
          <a:xfrm>
            <a:off x="571500" y="1071563"/>
            <a:ext cx="3821906" cy="1022896"/>
          </a:xfrm>
          <a:prstGeom prst="rect">
            <a:avLst/>
          </a:prstGeom>
          <a:noFill/>
          <a:ln/>
        </p:spPr>
        <p:txBody>
          <a:bodyPr wrap="square" lIns="255143" tIns="255143" rIns="255143" bIns="255143" rtlCol="0" anchor="t">
            <a:sp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1400" dirty="0">
                <a:solidFill>
                  <a:srgbClr val="212529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পরাবৃত্তের স্পর্শবিন্দুতে স্পর্শকের উপর অঙ্কিত লম্বকেই </a:t>
            </a:r>
            <a:r>
              <a:rPr lang="en-US" sz="1400" dirty="0">
                <a:solidFill>
                  <a:srgbClr val="212529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ওই বিন্দুর </a:t>
            </a:r>
            <a:r>
              <a:rPr lang="en-US" sz="1300" b="1" dirty="0">
                <a:solidFill>
                  <a:srgbClr val="06D6A0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অভিলম্ব (Normal)</a:t>
            </a:r>
            <a:r>
              <a:rPr lang="en-US" sz="1400" dirty="0">
                <a:solidFill>
                  <a:srgbClr val="212529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 বলা হয়।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71500" y="2237333"/>
            <a:ext cx="3821906" cy="3286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150" dirty="0">
                <a:solidFill>
                  <a:srgbClr val="212529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অভিলম্ব স্পর্শকের উপর লম্ব।</a:t>
            </a:r>
            <a:endParaRPr lang="en-US" sz="1150" dirty="0"/>
          </a:p>
        </p:txBody>
      </p:sp>
      <p:sp>
        <p:nvSpPr>
          <p:cNvPr id="10" name="Text 7"/>
          <p:cNvSpPr/>
          <p:nvPr/>
        </p:nvSpPr>
        <p:spPr>
          <a:xfrm>
            <a:off x="571500" y="2637383"/>
            <a:ext cx="3821906" cy="3286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150" dirty="0">
                <a:solidFill>
                  <a:srgbClr val="212529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এটি স্পর্শবিন্দু দিয়ে অতিক্রম করে।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571500" y="3037433"/>
            <a:ext cx="3821906" cy="3286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150" dirty="0">
                <a:solidFill>
                  <a:srgbClr val="212529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স্পর্শকের ঢাল m হলে অভিলম্বের ঢাল -1/m।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4750594" y="1071563"/>
            <a:ext cx="3821906" cy="950119"/>
          </a:xfrm>
          <a:prstGeom prst="rect">
            <a:avLst/>
          </a:prstGeom>
          <a:solidFill>
            <a:srgbClr val="1B3B6F"/>
          </a:solidFill>
          <a:ln/>
        </p:spPr>
      </p:sp>
      <p:sp>
        <p:nvSpPr>
          <p:cNvPr id="13" name="Shape 10"/>
          <p:cNvSpPr/>
          <p:nvPr/>
        </p:nvSpPr>
        <p:spPr>
          <a:xfrm>
            <a:off x="4750594" y="1071563"/>
            <a:ext cx="3821906" cy="42863"/>
          </a:xfrm>
          <a:prstGeom prst="rect">
            <a:avLst/>
          </a:prstGeom>
          <a:solidFill>
            <a:srgbClr val="06D6A0"/>
          </a:solidFill>
          <a:ln/>
        </p:spPr>
      </p:sp>
      <p:sp>
        <p:nvSpPr>
          <p:cNvPr id="14" name="Text 11"/>
          <p:cNvSpPr/>
          <p:nvPr/>
        </p:nvSpPr>
        <p:spPr>
          <a:xfrm>
            <a:off x="4964906" y="1285875"/>
            <a:ext cx="3393281" cy="1607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06D6A0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P(x₁, y₁) বিন্দুতে অভিলম্ব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4964906" y="1518047"/>
            <a:ext cx="3393281" cy="2464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y - y₁ = -(y₁/2a)(x - x₁)</a:t>
            </a:r>
            <a:endParaRPr lang="en-US" sz="1500" dirty="0"/>
          </a:p>
        </p:txBody>
      </p:sp>
      <p:sp>
        <p:nvSpPr>
          <p:cNvPr id="16" name="Shape 13"/>
          <p:cNvSpPr/>
          <p:nvPr/>
        </p:nvSpPr>
        <p:spPr>
          <a:xfrm>
            <a:off x="4750594" y="2157413"/>
            <a:ext cx="3821906" cy="950119"/>
          </a:xfrm>
          <a:prstGeom prst="rect">
            <a:avLst/>
          </a:prstGeom>
          <a:solidFill>
            <a:srgbClr val="1B3B6F"/>
          </a:solidFill>
          <a:ln/>
        </p:spPr>
      </p:sp>
      <p:sp>
        <p:nvSpPr>
          <p:cNvPr id="17" name="Shape 14"/>
          <p:cNvSpPr/>
          <p:nvPr/>
        </p:nvSpPr>
        <p:spPr>
          <a:xfrm>
            <a:off x="4750594" y="2157413"/>
            <a:ext cx="3821906" cy="42863"/>
          </a:xfrm>
          <a:prstGeom prst="rect">
            <a:avLst/>
          </a:prstGeom>
          <a:solidFill>
            <a:srgbClr val="06D6A0"/>
          </a:solidFill>
          <a:ln/>
        </p:spPr>
      </p:sp>
      <p:sp>
        <p:nvSpPr>
          <p:cNvPr id="18" name="Text 15"/>
          <p:cNvSpPr/>
          <p:nvPr/>
        </p:nvSpPr>
        <p:spPr>
          <a:xfrm>
            <a:off x="4964906" y="2371725"/>
            <a:ext cx="3393281" cy="1607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06D6A0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P(at², 2at) বিন্দুতে অভিলম্ব</a:t>
            </a:r>
            <a:endParaRPr lang="en-US" sz="1000" dirty="0"/>
          </a:p>
        </p:txBody>
      </p:sp>
      <p:sp>
        <p:nvSpPr>
          <p:cNvPr id="19" name="Text 16"/>
          <p:cNvSpPr/>
          <p:nvPr/>
        </p:nvSpPr>
        <p:spPr>
          <a:xfrm>
            <a:off x="4964906" y="2603897"/>
            <a:ext cx="3393281" cy="2464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y = -tx + 2at + at³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714375"/>
          </a:xfrm>
          <a:prstGeom prst="rect">
            <a:avLst/>
          </a:prstGeom>
          <a:solidFill>
            <a:srgbClr val="1B3B6F"/>
          </a:solidFill>
          <a:ln/>
        </p:spPr>
      </p:sp>
      <p:sp>
        <p:nvSpPr>
          <p:cNvPr id="4" name="Shape 1"/>
          <p:cNvSpPr/>
          <p:nvPr/>
        </p:nvSpPr>
        <p:spPr>
          <a:xfrm>
            <a:off x="0" y="671513"/>
            <a:ext cx="9144000" cy="42863"/>
          </a:xfrm>
          <a:prstGeom prst="rect">
            <a:avLst/>
          </a:prstGeom>
          <a:solidFill>
            <a:srgbClr val="06D6A0"/>
          </a:solidFill>
          <a:ln/>
        </p:spPr>
      </p:sp>
      <p:sp>
        <p:nvSpPr>
          <p:cNvPr id="5" name="Text 2"/>
          <p:cNvSpPr/>
          <p:nvPr/>
        </p:nvSpPr>
        <p:spPr>
          <a:xfrm>
            <a:off x="428625" y="157163"/>
            <a:ext cx="3451938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2450" b="1" dirty="0">
                <a:solidFill>
                  <a:srgbClr val="FFFFFF"/>
                </a:solidFill>
                <a:latin typeface="serif" pitchFamily="34" charset="0"/>
                <a:ea typeface="serif" pitchFamily="34" charset="-122"/>
                <a:cs typeface="serif" pitchFamily="34" charset="-120"/>
              </a:rPr>
              <a:t>গাণিতিক উদাহরণ-১: y² = 12x</a:t>
            </a:r>
            <a:endParaRPr lang="en-US" sz="2450" dirty="0"/>
          </a:p>
        </p:txBody>
      </p:sp>
      <p:sp>
        <p:nvSpPr>
          <p:cNvPr id="6" name="Shape 3"/>
          <p:cNvSpPr/>
          <p:nvPr/>
        </p:nvSpPr>
        <p:spPr>
          <a:xfrm>
            <a:off x="428625" y="1071563"/>
            <a:ext cx="3200400" cy="2757488"/>
          </a:xfrm>
          <a:prstGeom prst="rect">
            <a:avLst/>
          </a:prstGeom>
          <a:solidFill>
            <a:srgbClr val="1B3B6F"/>
          </a:solidFill>
          <a:ln/>
        </p:spPr>
      </p:sp>
      <p:sp>
        <p:nvSpPr>
          <p:cNvPr id="7" name="Shape 4"/>
          <p:cNvSpPr/>
          <p:nvPr/>
        </p:nvSpPr>
        <p:spPr>
          <a:xfrm>
            <a:off x="428625" y="1071563"/>
            <a:ext cx="3200400" cy="71438"/>
          </a:xfrm>
          <a:prstGeom prst="rect">
            <a:avLst/>
          </a:prstGeom>
          <a:solidFill>
            <a:srgbClr val="06D6A0"/>
          </a:solidFill>
          <a:ln/>
        </p:spPr>
      </p:sp>
      <p:sp>
        <p:nvSpPr>
          <p:cNvPr id="8" name="Text 5"/>
          <p:cNvSpPr/>
          <p:nvPr/>
        </p:nvSpPr>
        <p:spPr>
          <a:xfrm>
            <a:off x="714375" y="1357313"/>
            <a:ext cx="2628900" cy="4929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buNone/>
            </a:pPr>
            <a:r>
              <a:rPr lang="en-US" sz="3100" b="1" dirty="0">
                <a:solidFill>
                  <a:srgbClr val="06D6A0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y² = 12x</a:t>
            </a:r>
            <a:endParaRPr lang="en-US" sz="3100" dirty="0"/>
          </a:p>
        </p:txBody>
      </p:sp>
      <p:sp>
        <p:nvSpPr>
          <p:cNvPr id="9" name="Text 6"/>
          <p:cNvSpPr/>
          <p:nvPr/>
        </p:nvSpPr>
        <p:spPr>
          <a:xfrm>
            <a:off x="714375" y="1993106"/>
            <a:ext cx="2628900" cy="11315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ct val="144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y² = 4ax এর সাথে তুলনা করে,</a:t>
            </a:r>
            <a:r>
              <a:rPr lang="en-US" sz="1250" dirty="0">
                <a:solidFill>
                  <a:srgbClr val="FFFFFF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
</a:t>
            </a:r>
            <a:r>
              <a:rPr lang="en-US" sz="1250" dirty="0">
                <a:solidFill>
                  <a:srgbClr val="FFFFFF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4a = 12</a:t>
            </a:r>
            <a:r>
              <a:rPr lang="en-US" sz="1250" dirty="0">
                <a:solidFill>
                  <a:srgbClr val="FFFFFF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
</a:t>
            </a:r>
            <a:r>
              <a:rPr lang="en-US" sz="2000" b="1" dirty="0">
                <a:solidFill>
                  <a:srgbClr val="06D6A0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∴ a = 3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3914775" y="1071563"/>
            <a:ext cx="2346722" cy="607219"/>
          </a:xfrm>
          <a:prstGeom prst="rect">
            <a:avLst/>
          </a:prstGeom>
          <a:solidFill>
            <a:srgbClr val="FFFFFF"/>
          </a:solidFill>
          <a:ln w="18288">
            <a:solidFill>
              <a:srgbClr val="1B3B6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021931" y="1193006"/>
            <a:ext cx="2132409" cy="1321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1B3B6F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শীর্ষবিন্দু</a:t>
            </a:r>
            <a:endParaRPr lang="en-US" sz="800" dirty="0"/>
          </a:p>
        </p:txBody>
      </p:sp>
      <p:sp>
        <p:nvSpPr>
          <p:cNvPr id="12" name="Text 9"/>
          <p:cNvSpPr/>
          <p:nvPr/>
        </p:nvSpPr>
        <p:spPr>
          <a:xfrm>
            <a:off x="4021931" y="1360884"/>
            <a:ext cx="2132409" cy="1964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6D6A0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(0, 0)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6368653" y="1071563"/>
            <a:ext cx="2346722" cy="607219"/>
          </a:xfrm>
          <a:prstGeom prst="rect">
            <a:avLst/>
          </a:prstGeom>
          <a:solidFill>
            <a:srgbClr val="FFFFFF"/>
          </a:solidFill>
          <a:ln w="18288">
            <a:solidFill>
              <a:srgbClr val="1B3B6F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475809" y="1178719"/>
            <a:ext cx="2132409" cy="1321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1B3B6F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উপকেন্দ্র</a:t>
            </a:r>
            <a:endParaRPr lang="en-US" sz="800" dirty="0"/>
          </a:p>
        </p:txBody>
      </p:sp>
      <p:sp>
        <p:nvSpPr>
          <p:cNvPr id="15" name="Text 12"/>
          <p:cNvSpPr/>
          <p:nvPr/>
        </p:nvSpPr>
        <p:spPr>
          <a:xfrm>
            <a:off x="6475809" y="1346597"/>
            <a:ext cx="2132409" cy="1964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6D6A0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(3, 0)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3914775" y="1757363"/>
            <a:ext cx="2346722" cy="607219"/>
          </a:xfrm>
          <a:prstGeom prst="rect">
            <a:avLst/>
          </a:prstGeom>
          <a:solidFill>
            <a:srgbClr val="FFFFFF"/>
          </a:solidFill>
          <a:ln w="18288">
            <a:solidFill>
              <a:srgbClr val="1B3B6F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4021931" y="1878806"/>
            <a:ext cx="2132409" cy="1321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1B3B6F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নিয়ামক</a:t>
            </a:r>
            <a:endParaRPr lang="en-US" sz="800" dirty="0"/>
          </a:p>
        </p:txBody>
      </p:sp>
      <p:sp>
        <p:nvSpPr>
          <p:cNvPr id="18" name="Text 15"/>
          <p:cNvSpPr/>
          <p:nvPr/>
        </p:nvSpPr>
        <p:spPr>
          <a:xfrm>
            <a:off x="4021931" y="2046684"/>
            <a:ext cx="2132409" cy="1964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6D6A0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x = -3</a:t>
            </a:r>
            <a:endParaRPr lang="en-US" sz="1200" dirty="0"/>
          </a:p>
        </p:txBody>
      </p:sp>
      <p:sp>
        <p:nvSpPr>
          <p:cNvPr id="19" name="Shape 16"/>
          <p:cNvSpPr/>
          <p:nvPr/>
        </p:nvSpPr>
        <p:spPr>
          <a:xfrm>
            <a:off x="6368653" y="1757363"/>
            <a:ext cx="2346722" cy="607219"/>
          </a:xfrm>
          <a:prstGeom prst="rect">
            <a:avLst/>
          </a:prstGeom>
          <a:solidFill>
            <a:srgbClr val="FFFFFF"/>
          </a:solidFill>
          <a:ln w="18288">
            <a:solidFill>
              <a:srgbClr val="1B3B6F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475809" y="1864519"/>
            <a:ext cx="2132409" cy="1321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1B3B6F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অক্ষ</a:t>
            </a:r>
            <a:endParaRPr lang="en-US" sz="800" dirty="0"/>
          </a:p>
        </p:txBody>
      </p:sp>
      <p:sp>
        <p:nvSpPr>
          <p:cNvPr id="21" name="Text 18"/>
          <p:cNvSpPr/>
          <p:nvPr/>
        </p:nvSpPr>
        <p:spPr>
          <a:xfrm>
            <a:off x="6475809" y="2032397"/>
            <a:ext cx="2132409" cy="1964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6D6A0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y = 0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3914775" y="2443163"/>
            <a:ext cx="4800600" cy="610791"/>
          </a:xfrm>
          <a:prstGeom prst="rect">
            <a:avLst/>
          </a:prstGeom>
          <a:solidFill>
            <a:srgbClr val="FFFFFF"/>
          </a:solidFill>
          <a:ln w="18288">
            <a:solidFill>
              <a:srgbClr val="1B3B6F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4021931" y="2550319"/>
            <a:ext cx="4586288" cy="1321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1B3B6F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উপকেন্দ্রিক লম্বের দৈর্ঘ্য</a:t>
            </a:r>
            <a:endParaRPr lang="en-US" sz="800" dirty="0"/>
          </a:p>
        </p:txBody>
      </p:sp>
      <p:sp>
        <p:nvSpPr>
          <p:cNvPr id="24" name="Text 21"/>
          <p:cNvSpPr/>
          <p:nvPr/>
        </p:nvSpPr>
        <p:spPr>
          <a:xfrm>
            <a:off x="4021931" y="2718197"/>
            <a:ext cx="4586288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6D6A0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12 একক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3914775" y="3132534"/>
            <a:ext cx="4800600" cy="610791"/>
          </a:xfrm>
          <a:prstGeom prst="rect">
            <a:avLst/>
          </a:prstGeom>
          <a:solidFill>
            <a:srgbClr val="FFFFFF"/>
          </a:solidFill>
          <a:ln w="18288">
            <a:solidFill>
              <a:srgbClr val="1B3B6F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4021931" y="3239691"/>
            <a:ext cx="4586288" cy="1321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1B3B6F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প্রান্তবিন্দুদ্বয়</a:t>
            </a:r>
            <a:endParaRPr lang="en-US" sz="800" dirty="0"/>
          </a:p>
        </p:txBody>
      </p:sp>
      <p:sp>
        <p:nvSpPr>
          <p:cNvPr id="27" name="Text 24"/>
          <p:cNvSpPr/>
          <p:nvPr/>
        </p:nvSpPr>
        <p:spPr>
          <a:xfrm>
            <a:off x="4021931" y="3407569"/>
            <a:ext cx="4586288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6D6A0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(3, 6) এবং (3, -6)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714375"/>
          </a:xfrm>
          <a:prstGeom prst="rect">
            <a:avLst/>
          </a:prstGeom>
          <a:solidFill>
            <a:srgbClr val="1B3B6F"/>
          </a:solidFill>
          <a:ln/>
        </p:spPr>
      </p:sp>
      <p:sp>
        <p:nvSpPr>
          <p:cNvPr id="4" name="Shape 1"/>
          <p:cNvSpPr/>
          <p:nvPr/>
        </p:nvSpPr>
        <p:spPr>
          <a:xfrm>
            <a:off x="0" y="671513"/>
            <a:ext cx="9144000" cy="42863"/>
          </a:xfrm>
          <a:prstGeom prst="rect">
            <a:avLst/>
          </a:prstGeom>
          <a:solidFill>
            <a:srgbClr val="06D6A0"/>
          </a:solidFill>
          <a:ln/>
        </p:spPr>
      </p:sp>
      <p:sp>
        <p:nvSpPr>
          <p:cNvPr id="5" name="Text 2"/>
          <p:cNvSpPr/>
          <p:nvPr/>
        </p:nvSpPr>
        <p:spPr>
          <a:xfrm>
            <a:off x="428625" y="157163"/>
            <a:ext cx="3925267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2450" b="1" dirty="0">
                <a:solidFill>
                  <a:srgbClr val="FFFFFF"/>
                </a:solidFill>
                <a:latin typeface="serif" pitchFamily="34" charset="0"/>
                <a:ea typeface="serif" pitchFamily="34" charset="-122"/>
                <a:cs typeface="serif" pitchFamily="34" charset="-120"/>
              </a:rPr>
              <a:t>গাণিতিক উদাহরণ-২: পূর্ণবর্গ রূপান্তর</a:t>
            </a:r>
            <a:endParaRPr lang="en-US" sz="2450" dirty="0"/>
          </a:p>
        </p:txBody>
      </p:sp>
      <p:sp>
        <p:nvSpPr>
          <p:cNvPr id="6" name="Shape 3"/>
          <p:cNvSpPr/>
          <p:nvPr/>
        </p:nvSpPr>
        <p:spPr>
          <a:xfrm>
            <a:off x="428625" y="1000125"/>
            <a:ext cx="5032046" cy="2925366"/>
          </a:xfrm>
          <a:prstGeom prst="rect">
            <a:avLst/>
          </a:prstGeom>
          <a:solidFill>
            <a:srgbClr val="FFFFFF"/>
          </a:solidFill>
          <a:ln w="18288">
            <a:solidFill>
              <a:srgbClr val="1B3B6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42938" y="1214438"/>
            <a:ext cx="4586288" cy="2143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12529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প্রদত্ত: 2y² + 3y - 4x - 3 = 0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642938" y="1514475"/>
            <a:ext cx="4586288" cy="2143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12529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⇒ 2(y² + 3/2 y) = 4x + 3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642938" y="1814513"/>
            <a:ext cx="4586288" cy="2143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12529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⇒ 2{y² + 2.y.3/4 + (3/4)²} = 4x + 3 + 2(3/4)²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642938" y="2114550"/>
            <a:ext cx="4586288" cy="2143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12529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⇒ 2(y + 3/4)² = 4x + 3 + 9/8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642938" y="2414588"/>
            <a:ext cx="4586288" cy="2143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12529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⇒ 2(y + 3/4)² = 4x + 33/8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642938" y="2714625"/>
            <a:ext cx="4586288" cy="2143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12529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⇒ (y + 3/4)² = 2(x + 33/32)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642938" y="3071813"/>
            <a:ext cx="4586288" cy="300038"/>
          </a:xfrm>
          <a:prstGeom prst="rect">
            <a:avLst/>
          </a:prstGeom>
          <a:noFill/>
          <a:ln/>
        </p:spPr>
        <p:txBody>
          <a:bodyPr wrap="square" lIns="0" tIns="8509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3B6F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আদর্শ রূপ: Y² = 4aX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5657850" y="1000125"/>
            <a:ext cx="3057525" cy="650081"/>
          </a:xfrm>
          <a:prstGeom prst="rect">
            <a:avLst/>
          </a:prstGeom>
          <a:solidFill>
            <a:srgbClr val="1B3B6F"/>
          </a:solidFill>
          <a:ln/>
        </p:spPr>
      </p:sp>
      <p:sp>
        <p:nvSpPr>
          <p:cNvPr id="15" name="Shape 12"/>
          <p:cNvSpPr/>
          <p:nvPr/>
        </p:nvSpPr>
        <p:spPr>
          <a:xfrm>
            <a:off x="5657850" y="1000125"/>
            <a:ext cx="57150" cy="650081"/>
          </a:xfrm>
          <a:prstGeom prst="rect">
            <a:avLst/>
          </a:prstGeom>
          <a:solidFill>
            <a:srgbClr val="06D6A0"/>
          </a:solidFill>
          <a:ln/>
        </p:spPr>
      </p:sp>
      <p:sp>
        <p:nvSpPr>
          <p:cNvPr id="16" name="Text 13"/>
          <p:cNvSpPr/>
          <p:nvPr/>
        </p:nvSpPr>
        <p:spPr>
          <a:xfrm>
            <a:off x="5800725" y="1143000"/>
            <a:ext cx="2771775" cy="1321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06D6A0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শীর্ষবিন্দু (Vertex)</a:t>
            </a:r>
            <a:endParaRPr lang="en-US" sz="800" dirty="0"/>
          </a:p>
        </p:txBody>
      </p:sp>
      <p:sp>
        <p:nvSpPr>
          <p:cNvPr id="17" name="Text 14"/>
          <p:cNvSpPr/>
          <p:nvPr/>
        </p:nvSpPr>
        <p:spPr>
          <a:xfrm>
            <a:off x="5800725" y="1310878"/>
            <a:ext cx="2771775" cy="1964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(-33/32, -3/4)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5657850" y="1757363"/>
            <a:ext cx="3057525" cy="650081"/>
          </a:xfrm>
          <a:prstGeom prst="rect">
            <a:avLst/>
          </a:prstGeom>
          <a:solidFill>
            <a:srgbClr val="1B3B6F"/>
          </a:solidFill>
          <a:ln/>
        </p:spPr>
      </p:sp>
      <p:sp>
        <p:nvSpPr>
          <p:cNvPr id="19" name="Shape 16"/>
          <p:cNvSpPr/>
          <p:nvPr/>
        </p:nvSpPr>
        <p:spPr>
          <a:xfrm>
            <a:off x="5657850" y="1757363"/>
            <a:ext cx="57150" cy="650081"/>
          </a:xfrm>
          <a:prstGeom prst="rect">
            <a:avLst/>
          </a:prstGeom>
          <a:solidFill>
            <a:srgbClr val="06D6A0"/>
          </a:solidFill>
          <a:ln/>
        </p:spPr>
      </p:sp>
      <p:sp>
        <p:nvSpPr>
          <p:cNvPr id="20" name="Text 17"/>
          <p:cNvSpPr/>
          <p:nvPr/>
        </p:nvSpPr>
        <p:spPr>
          <a:xfrm>
            <a:off x="5800725" y="1900238"/>
            <a:ext cx="2771775" cy="1321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06D6A0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পরামিতি (a)</a:t>
            </a:r>
            <a:endParaRPr lang="en-US" sz="800" dirty="0"/>
          </a:p>
        </p:txBody>
      </p:sp>
      <p:sp>
        <p:nvSpPr>
          <p:cNvPr id="21" name="Text 18"/>
          <p:cNvSpPr/>
          <p:nvPr/>
        </p:nvSpPr>
        <p:spPr>
          <a:xfrm>
            <a:off x="5800725" y="2068116"/>
            <a:ext cx="2771775" cy="1964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a = 1/2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5657850" y="2514600"/>
            <a:ext cx="3057525" cy="650081"/>
          </a:xfrm>
          <a:prstGeom prst="rect">
            <a:avLst/>
          </a:prstGeom>
          <a:solidFill>
            <a:srgbClr val="1B3B6F"/>
          </a:solidFill>
          <a:ln/>
        </p:spPr>
      </p:sp>
      <p:sp>
        <p:nvSpPr>
          <p:cNvPr id="23" name="Shape 20"/>
          <p:cNvSpPr/>
          <p:nvPr/>
        </p:nvSpPr>
        <p:spPr>
          <a:xfrm>
            <a:off x="5657850" y="2514600"/>
            <a:ext cx="57150" cy="650081"/>
          </a:xfrm>
          <a:prstGeom prst="rect">
            <a:avLst/>
          </a:prstGeom>
          <a:solidFill>
            <a:srgbClr val="06D6A0"/>
          </a:solidFill>
          <a:ln/>
        </p:spPr>
      </p:sp>
      <p:sp>
        <p:nvSpPr>
          <p:cNvPr id="24" name="Text 21"/>
          <p:cNvSpPr/>
          <p:nvPr/>
        </p:nvSpPr>
        <p:spPr>
          <a:xfrm>
            <a:off x="5800725" y="2657475"/>
            <a:ext cx="2771775" cy="1321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06D6A0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অক্ষ রেখা (Axis)</a:t>
            </a:r>
            <a:endParaRPr lang="en-US" sz="800" dirty="0"/>
          </a:p>
        </p:txBody>
      </p:sp>
      <p:sp>
        <p:nvSpPr>
          <p:cNvPr id="25" name="Text 22"/>
          <p:cNvSpPr/>
          <p:nvPr/>
        </p:nvSpPr>
        <p:spPr>
          <a:xfrm>
            <a:off x="5800725" y="2825353"/>
            <a:ext cx="2771775" cy="1964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y = -3/4</a:t>
            </a:r>
            <a:endParaRPr lang="en-US" sz="1200" dirty="0"/>
          </a:p>
        </p:txBody>
      </p:sp>
      <p:sp>
        <p:nvSpPr>
          <p:cNvPr id="26" name="Shape 23"/>
          <p:cNvSpPr/>
          <p:nvPr/>
        </p:nvSpPr>
        <p:spPr>
          <a:xfrm>
            <a:off x="5657850" y="3271838"/>
            <a:ext cx="3057525" cy="653653"/>
          </a:xfrm>
          <a:prstGeom prst="rect">
            <a:avLst/>
          </a:prstGeom>
          <a:solidFill>
            <a:srgbClr val="1B3B6F"/>
          </a:solidFill>
          <a:ln/>
        </p:spPr>
      </p:sp>
      <p:sp>
        <p:nvSpPr>
          <p:cNvPr id="27" name="Shape 24"/>
          <p:cNvSpPr/>
          <p:nvPr/>
        </p:nvSpPr>
        <p:spPr>
          <a:xfrm>
            <a:off x="5657850" y="3271838"/>
            <a:ext cx="57150" cy="653653"/>
          </a:xfrm>
          <a:prstGeom prst="rect">
            <a:avLst/>
          </a:prstGeom>
          <a:solidFill>
            <a:srgbClr val="06D6A0"/>
          </a:solidFill>
          <a:ln/>
        </p:spPr>
      </p:sp>
      <p:sp>
        <p:nvSpPr>
          <p:cNvPr id="28" name="Text 25"/>
          <p:cNvSpPr/>
          <p:nvPr/>
        </p:nvSpPr>
        <p:spPr>
          <a:xfrm>
            <a:off x="5800725" y="3414713"/>
            <a:ext cx="2771775" cy="1321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06D6A0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উপকেন্দ্রিক লম্ব</a:t>
            </a:r>
            <a:endParaRPr lang="en-US" sz="800" dirty="0"/>
          </a:p>
        </p:txBody>
      </p:sp>
      <p:sp>
        <p:nvSpPr>
          <p:cNvPr id="29" name="Text 26"/>
          <p:cNvSpPr/>
          <p:nvPr/>
        </p:nvSpPr>
        <p:spPr>
          <a:xfrm>
            <a:off x="5800725" y="3582591"/>
            <a:ext cx="27717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দৈর্ঘ্য = 2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714375"/>
          </a:xfrm>
          <a:prstGeom prst="rect">
            <a:avLst/>
          </a:prstGeom>
          <a:solidFill>
            <a:srgbClr val="1B3B6F"/>
          </a:solidFill>
          <a:ln/>
        </p:spPr>
      </p:sp>
      <p:sp>
        <p:nvSpPr>
          <p:cNvPr id="4" name="Shape 1"/>
          <p:cNvSpPr/>
          <p:nvPr/>
        </p:nvSpPr>
        <p:spPr>
          <a:xfrm>
            <a:off x="0" y="671513"/>
            <a:ext cx="9144000" cy="42863"/>
          </a:xfrm>
          <a:prstGeom prst="rect">
            <a:avLst/>
          </a:prstGeom>
          <a:solidFill>
            <a:srgbClr val="06D6A0"/>
          </a:solidFill>
          <a:ln/>
        </p:spPr>
      </p:sp>
      <p:sp>
        <p:nvSpPr>
          <p:cNvPr id="5" name="Text 2"/>
          <p:cNvSpPr/>
          <p:nvPr/>
        </p:nvSpPr>
        <p:spPr>
          <a:xfrm>
            <a:off x="428625" y="157163"/>
            <a:ext cx="2589609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2450" b="1" dirty="0">
                <a:solidFill>
                  <a:srgbClr val="FFFFFF"/>
                </a:solidFill>
                <a:latin typeface="serif" pitchFamily="34" charset="0"/>
                <a:ea typeface="serif" pitchFamily="34" charset="-122"/>
                <a:cs typeface="serif" pitchFamily="34" charset="-120"/>
              </a:rPr>
              <a:t>পাঠ সমাপ্তি ও অনুশীলন</a:t>
            </a:r>
            <a:endParaRPr lang="en-US" sz="2450" dirty="0"/>
          </a:p>
        </p:txBody>
      </p:sp>
      <p:sp>
        <p:nvSpPr>
          <p:cNvPr id="6" name="Shape 3"/>
          <p:cNvSpPr/>
          <p:nvPr/>
        </p:nvSpPr>
        <p:spPr>
          <a:xfrm>
            <a:off x="571500" y="1071563"/>
            <a:ext cx="3821906" cy="2764631"/>
          </a:xfrm>
          <a:prstGeom prst="rect">
            <a:avLst/>
          </a:prstGeom>
          <a:solidFill>
            <a:srgbClr val="FFFFFF"/>
          </a:solidFill>
          <a:ln w="18288">
            <a:solidFill>
              <a:srgbClr val="1B3B6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85813" y="1285875"/>
            <a:ext cx="3393281" cy="328613"/>
          </a:xfrm>
          <a:prstGeom prst="rect">
            <a:avLst/>
          </a:prstGeom>
          <a:noFill/>
          <a:ln/>
        </p:spPr>
        <p:txBody>
          <a:bodyPr wrap="square" lIns="0" tIns="0" rIns="0" bIns="85090" rtlCol="0" anchor="t">
            <a:sp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B3B6F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দ্রুত অনুশীলন (Exit Ticket)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785813" y="1793081"/>
            <a:ext cx="3393281" cy="392906"/>
          </a:xfrm>
          <a:prstGeom prst="rect">
            <a:avLst/>
          </a:prstGeom>
          <a:solidFill>
            <a:srgbClr val="F0F4F8"/>
          </a:solidFill>
          <a:ln/>
        </p:spPr>
      </p:sp>
      <p:sp>
        <p:nvSpPr>
          <p:cNvPr id="9" name="Shape 6"/>
          <p:cNvSpPr/>
          <p:nvPr/>
        </p:nvSpPr>
        <p:spPr>
          <a:xfrm>
            <a:off x="785813" y="1793081"/>
            <a:ext cx="42863" cy="392906"/>
          </a:xfrm>
          <a:prstGeom prst="rect">
            <a:avLst/>
          </a:prstGeom>
          <a:solidFill>
            <a:srgbClr val="1B3B6F"/>
          </a:solidFill>
          <a:ln/>
        </p:spPr>
      </p:sp>
      <p:sp>
        <p:nvSpPr>
          <p:cNvPr id="10" name="Text 7"/>
          <p:cNvSpPr/>
          <p:nvPr/>
        </p:nvSpPr>
        <p:spPr>
          <a:xfrm>
            <a:off x="785813" y="1793081"/>
            <a:ext cx="3393281" cy="392906"/>
          </a:xfrm>
          <a:prstGeom prst="rect">
            <a:avLst/>
          </a:prstGeom>
          <a:noFill/>
          <a:ln/>
        </p:spPr>
        <p:txBody>
          <a:bodyPr wrap="square" lIns="127508" tIns="127508" rIns="127508" bIns="127508" rtlCol="0" anchor="t">
            <a:sp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06D6A0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১.</a:t>
            </a:r>
            <a:r>
              <a:rPr lang="en-US" sz="1150" dirty="0">
                <a:solidFill>
                  <a:srgbClr val="212529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 x² = 20y-এর উপকেন্দ্র ও নিয়ামক রেখা কী?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785813" y="2328863"/>
            <a:ext cx="3393281" cy="571500"/>
          </a:xfrm>
          <a:prstGeom prst="rect">
            <a:avLst/>
          </a:prstGeom>
          <a:solidFill>
            <a:srgbClr val="F0F4F8"/>
          </a:solidFill>
          <a:ln/>
        </p:spPr>
      </p:sp>
      <p:sp>
        <p:nvSpPr>
          <p:cNvPr id="12" name="Shape 9"/>
          <p:cNvSpPr/>
          <p:nvPr/>
        </p:nvSpPr>
        <p:spPr>
          <a:xfrm>
            <a:off x="785813" y="2328863"/>
            <a:ext cx="42863" cy="571500"/>
          </a:xfrm>
          <a:prstGeom prst="rect">
            <a:avLst/>
          </a:prstGeom>
          <a:solidFill>
            <a:srgbClr val="1B3B6F"/>
          </a:solidFill>
          <a:ln/>
        </p:spPr>
      </p:sp>
      <p:sp>
        <p:nvSpPr>
          <p:cNvPr id="13" name="Text 10"/>
          <p:cNvSpPr/>
          <p:nvPr/>
        </p:nvSpPr>
        <p:spPr>
          <a:xfrm>
            <a:off x="785813" y="2328863"/>
            <a:ext cx="3393281" cy="571500"/>
          </a:xfrm>
          <a:prstGeom prst="rect">
            <a:avLst/>
          </a:prstGeom>
          <a:noFill/>
          <a:ln/>
        </p:spPr>
        <p:txBody>
          <a:bodyPr wrap="square" lIns="127508" tIns="127508" rIns="127508" bIns="127508" rtlCol="0" anchor="t">
            <a:sp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06D6A0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২.</a:t>
            </a:r>
            <a:r>
              <a:rPr lang="en-US" sz="1150" dirty="0">
                <a:solidFill>
                  <a:srgbClr val="212529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 y² = 8x-এর প্যারামেট্রিক বিন্দু t = 2 হলে স্থানাঙ্ক </a:t>
            </a:r>
            <a:r>
              <a:rPr lang="en-US" sz="1150" dirty="0">
                <a:solidFill>
                  <a:srgbClr val="212529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কত?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785813" y="3043238"/>
            <a:ext cx="3393281" cy="392906"/>
          </a:xfrm>
          <a:prstGeom prst="rect">
            <a:avLst/>
          </a:prstGeom>
          <a:solidFill>
            <a:srgbClr val="F0F4F8"/>
          </a:solidFill>
          <a:ln/>
        </p:spPr>
      </p:sp>
      <p:sp>
        <p:nvSpPr>
          <p:cNvPr id="15" name="Shape 12"/>
          <p:cNvSpPr/>
          <p:nvPr/>
        </p:nvSpPr>
        <p:spPr>
          <a:xfrm>
            <a:off x="785813" y="3043238"/>
            <a:ext cx="42863" cy="392906"/>
          </a:xfrm>
          <a:prstGeom prst="rect">
            <a:avLst/>
          </a:prstGeom>
          <a:solidFill>
            <a:srgbClr val="1B3B6F"/>
          </a:solidFill>
          <a:ln/>
        </p:spPr>
      </p:sp>
      <p:sp>
        <p:nvSpPr>
          <p:cNvPr id="16" name="Text 13"/>
          <p:cNvSpPr/>
          <p:nvPr/>
        </p:nvSpPr>
        <p:spPr>
          <a:xfrm>
            <a:off x="785813" y="3043238"/>
            <a:ext cx="3393281" cy="392906"/>
          </a:xfrm>
          <a:prstGeom prst="rect">
            <a:avLst/>
          </a:prstGeom>
          <a:noFill/>
          <a:ln/>
        </p:spPr>
        <p:txBody>
          <a:bodyPr wrap="square" lIns="127508" tIns="127508" rIns="127508" bIns="127508" rtlCol="0" anchor="t">
            <a:sp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06D6A0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৩.</a:t>
            </a:r>
            <a:r>
              <a:rPr lang="en-US" sz="1150" dirty="0">
                <a:solidFill>
                  <a:srgbClr val="212529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 পরাবৃত্তের উৎকেন্দ্রিকতা (e) কত?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4750594" y="1266230"/>
            <a:ext cx="3821906" cy="1300163"/>
          </a:xfrm>
          <a:prstGeom prst="rect">
            <a:avLst/>
          </a:prstGeom>
          <a:solidFill>
            <a:srgbClr val="1B3B6F"/>
          </a:solidFill>
          <a:ln/>
        </p:spPr>
      </p:sp>
      <p:sp>
        <p:nvSpPr>
          <p:cNvPr id="18" name="Shape 15"/>
          <p:cNvSpPr/>
          <p:nvPr/>
        </p:nvSpPr>
        <p:spPr>
          <a:xfrm>
            <a:off x="4750594" y="1266230"/>
            <a:ext cx="3821906" cy="57150"/>
          </a:xfrm>
          <a:prstGeom prst="rect">
            <a:avLst/>
          </a:prstGeom>
          <a:solidFill>
            <a:srgbClr val="06D6A0"/>
          </a:solidFill>
          <a:ln/>
        </p:spPr>
      </p:sp>
      <p:sp>
        <p:nvSpPr>
          <p:cNvPr id="19" name="Text 16"/>
          <p:cNvSpPr/>
          <p:nvPr/>
        </p:nvSpPr>
        <p:spPr>
          <a:xfrm>
            <a:off x="4964906" y="1509117"/>
            <a:ext cx="3393281" cy="185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Focus-directrix সমদূরত্বই পরাবৃত্তের পরিচয়।</a:t>
            </a:r>
            <a:endParaRPr lang="en-US" sz="1150" dirty="0"/>
          </a:p>
        </p:txBody>
      </p:sp>
      <p:sp>
        <p:nvSpPr>
          <p:cNvPr id="20" name="Text 17"/>
          <p:cNvSpPr/>
          <p:nvPr/>
        </p:nvSpPr>
        <p:spPr>
          <a:xfrm>
            <a:off x="4964906" y="1780580"/>
            <a:ext cx="3393281" cy="185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আদর্শ রূপে 4a শনাক্ত করলেই উপাদান পাওয়া যায়।</a:t>
            </a:r>
            <a:endParaRPr lang="en-US" sz="1150" dirty="0"/>
          </a:p>
        </p:txBody>
      </p:sp>
      <p:sp>
        <p:nvSpPr>
          <p:cNvPr id="21" name="Text 18"/>
          <p:cNvSpPr/>
          <p:nvPr/>
        </p:nvSpPr>
        <p:spPr>
          <a:xfrm>
            <a:off x="4964906" y="2052042"/>
            <a:ext cx="3393281" cy="185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sans-serif" pitchFamily="34" charset="0"/>
                <a:ea typeface="sans-serif" pitchFamily="34" charset="-122"/>
                <a:cs typeface="sans-serif" pitchFamily="34" charset="-120"/>
              </a:rPr>
              <a:t>স্পর্শক ও অভিলম্বের সূত্রগুলো গুরুত্বপূর্ণ।</a:t>
            </a:r>
            <a:endParaRPr lang="en-US" sz="1150" dirty="0"/>
          </a:p>
        </p:txBody>
      </p:sp>
      <p:sp>
        <p:nvSpPr>
          <p:cNvPr id="22" name="Text 19"/>
          <p:cNvSpPr/>
          <p:nvPr/>
        </p:nvSpPr>
        <p:spPr>
          <a:xfrm>
            <a:off x="5916811" y="2823567"/>
            <a:ext cx="1489472" cy="7465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4650" b="1" dirty="0">
                <a:solidFill>
                  <a:srgbClr val="1B3B6F"/>
                </a:solidFill>
                <a:latin typeface="serif" pitchFamily="34" charset="0"/>
                <a:ea typeface="serif" pitchFamily="34" charset="-122"/>
                <a:cs typeface="serif" pitchFamily="34" charset="-120"/>
              </a:rPr>
              <a:t>ধন্যবাদ</a:t>
            </a:r>
            <a:endParaRPr lang="en-US" sz="46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2026-08-27T15:49:04Z</dcterms:created>
  <dcterms:modified xsi:type="dcterms:W3CDTF">2026-08-27T15:49:04Z</dcterms:modified>
</cp:coreProperties>
</file>