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81" r:id="rId2"/>
    <p:sldId id="258" r:id="rId3"/>
    <p:sldId id="259" r:id="rId4"/>
    <p:sldId id="282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77" r:id="rId14"/>
    <p:sldId id="278" r:id="rId15"/>
    <p:sldId id="279" r:id="rId16"/>
    <p:sldId id="280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129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8FB590-F7F6-4BC0-9607-38CD48FE53AC}" type="datetimeFigureOut">
              <a:rPr lang="en-US" smtClean="0"/>
              <a:t>9/6/2026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020C77-F4A6-4945-84BF-15F7018BDA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62020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8FB590-F7F6-4BC0-9607-38CD48FE53AC}" type="datetimeFigureOut">
              <a:rPr lang="en-US" smtClean="0"/>
              <a:t>9/6/2026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020C77-F4A6-4945-84BF-15F7018BDA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22494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8FB590-F7F6-4BC0-9607-38CD48FE53AC}" type="datetimeFigureOut">
              <a:rPr lang="en-US" smtClean="0"/>
              <a:t>9/6/2026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020C77-F4A6-4945-84BF-15F7018BDA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41200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8FB590-F7F6-4BC0-9607-38CD48FE53AC}" type="datetimeFigureOut">
              <a:rPr lang="en-US" smtClean="0"/>
              <a:t>9/6/2026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020C77-F4A6-4945-84BF-15F7018BDA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89386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8FB590-F7F6-4BC0-9607-38CD48FE53AC}" type="datetimeFigureOut">
              <a:rPr lang="en-US" smtClean="0"/>
              <a:t>9/6/2026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020C77-F4A6-4945-84BF-15F7018BDA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10460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8FB590-F7F6-4BC0-9607-38CD48FE53AC}" type="datetimeFigureOut">
              <a:rPr lang="en-US" smtClean="0"/>
              <a:t>9/6/2026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020C77-F4A6-4945-84BF-15F7018BDA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10008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8FB590-F7F6-4BC0-9607-38CD48FE53AC}" type="datetimeFigureOut">
              <a:rPr lang="en-US" smtClean="0"/>
              <a:t>9/6/2026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020C77-F4A6-4945-84BF-15F7018BDA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47471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8FB590-F7F6-4BC0-9607-38CD48FE53AC}" type="datetimeFigureOut">
              <a:rPr lang="en-US" smtClean="0"/>
              <a:t>9/6/2026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020C77-F4A6-4945-84BF-15F7018BDA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77826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8FB590-F7F6-4BC0-9607-38CD48FE53AC}" type="datetimeFigureOut">
              <a:rPr lang="en-US" smtClean="0"/>
              <a:t>9/6/2026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020C77-F4A6-4945-84BF-15F7018BDA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53511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8FB590-F7F6-4BC0-9607-38CD48FE53AC}" type="datetimeFigureOut">
              <a:rPr lang="en-US" smtClean="0"/>
              <a:t>9/6/2026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020C77-F4A6-4945-84BF-15F7018BDA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56320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8FB590-F7F6-4BC0-9607-38CD48FE53AC}" type="datetimeFigureOut">
              <a:rPr lang="en-US" smtClean="0"/>
              <a:t>9/6/2026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020C77-F4A6-4945-84BF-15F7018BDA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96844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8FB590-F7F6-4BC0-9607-38CD48FE53AC}" type="datetimeFigureOut">
              <a:rPr lang="en-US" smtClean="0"/>
              <a:t>9/6/2026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020C77-F4A6-4945-84BF-15F7018BDA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76956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34557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" descr="C:\Users\hp\Desktop\2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23734"/>
            <a:ext cx="9144000" cy="6881734"/>
          </a:xfrm>
          <a:prstGeom prst="rect">
            <a:avLst/>
          </a:prstGeom>
          <a:noFill/>
        </p:spPr>
      </p:pic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55863" y="2101850"/>
            <a:ext cx="4230687" cy="2652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1263065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1438" y="533400"/>
            <a:ext cx="3919537" cy="2133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0800" y="2438400"/>
            <a:ext cx="5054600" cy="2895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366" y="2486694"/>
            <a:ext cx="3322749" cy="320576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4984399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418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8722" y="609600"/>
            <a:ext cx="4413250" cy="1768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803822" y="2550022"/>
            <a:ext cx="4005330" cy="2862322"/>
          </a:xfrm>
          <a:prstGeom prst="rect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শ্রেণিঃ অষ্টম</a:t>
            </a:r>
          </a:p>
          <a:p>
            <a:r>
              <a:rPr lang="bn-BD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বিষয়ঃ বাঃ ও বিশ্বপরিচয়</a:t>
            </a:r>
          </a:p>
          <a:p>
            <a:r>
              <a:rPr lang="bn-BD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অধ্যায়ঃ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৮ম পাঠ-৩ </a:t>
            </a:r>
            <a:endParaRPr lang="bn-BD" sz="36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bn-BD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সময়ঃ ৫০ মিনিট</a:t>
            </a:r>
          </a:p>
          <a:p>
            <a:r>
              <a:rPr lang="bn-BD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তারিখঃ 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08" y="965915"/>
            <a:ext cx="4670281" cy="56538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639180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386366" y="141668"/>
            <a:ext cx="8255358" cy="707886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নিচের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ছবিগুলো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লক্ষ্য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করি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123" y="978794"/>
            <a:ext cx="6403953" cy="571822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147775" y="1378039"/>
            <a:ext cx="1815921" cy="156966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এই ছবিগুলো কোন ক্ষুদ্র নৃ-গোষ্ঠী? 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778838" y="3554569"/>
            <a:ext cx="656823" cy="1323439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গা</a:t>
            </a:r>
          </a:p>
          <a:p>
            <a:r>
              <a:rPr lang="bn-BD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রো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31720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31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32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5" grpId="0" animBg="1"/>
      <p:bldP spid="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228044" y="270456"/>
            <a:ext cx="3825026" cy="769441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44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আজকের পাঠ</a:t>
            </a:r>
            <a:endParaRPr lang="en-US" sz="44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644720" y="3116685"/>
            <a:ext cx="1751527" cy="1015663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6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গারো </a:t>
            </a:r>
            <a:endParaRPr lang="en-US" sz="60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538019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5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6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22575" y="152400"/>
            <a:ext cx="3883025" cy="1285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437882" y="1751527"/>
            <a:ext cx="8564450" cy="58477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3200" smtClean="0">
                <a:latin typeface="NikoshBAN" panose="02000000000000000000" pitchFamily="2" charset="0"/>
                <a:cs typeface="NikoshBAN" panose="02000000000000000000" pitchFamily="2" charset="0"/>
              </a:rPr>
              <a:t>    গারোদের উৎপত্তিস্থল ও বসবাসের এলাকা চিহ্নিত করতে </a:t>
            </a:r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পারবে।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63639" y="2537138"/>
            <a:ext cx="8551572" cy="1077218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  ঢাকার ভিতর ও বাইরের প্রধান প্রত্নতাত্ত্বিক নিদর্শনের বিবরণ দিতে পারবে। 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37882" y="3773509"/>
            <a:ext cx="8564450" cy="58477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 জাদুঘরে সংরক্ষিত প্রত্নবস্তুর গুরুত্ব ব্যাখ্যা করতে পারবে।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" name="Flowchart: Connector 1"/>
          <p:cNvSpPr/>
          <p:nvPr/>
        </p:nvSpPr>
        <p:spPr>
          <a:xfrm>
            <a:off x="528033" y="1893194"/>
            <a:ext cx="270456" cy="270457"/>
          </a:xfrm>
          <a:prstGeom prst="flowChartConnector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lowchart: Connector 10"/>
          <p:cNvSpPr/>
          <p:nvPr/>
        </p:nvSpPr>
        <p:spPr>
          <a:xfrm>
            <a:off x="513006" y="3874397"/>
            <a:ext cx="270456" cy="270457"/>
          </a:xfrm>
          <a:prstGeom prst="flowChartConnector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lowchart: Connector 11"/>
          <p:cNvSpPr/>
          <p:nvPr/>
        </p:nvSpPr>
        <p:spPr>
          <a:xfrm>
            <a:off x="588132" y="2648758"/>
            <a:ext cx="270456" cy="270457"/>
          </a:xfrm>
          <a:prstGeom prst="flowChartConnector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56906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2" grpId="0" animBg="1"/>
      <p:bldP spid="11" grpId="0" animBg="1"/>
      <p:bldP spid="1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88655" y="270456"/>
            <a:ext cx="4082603" cy="58477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বাসস্থান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নৃ-গোষ্ঠীগত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পরিচয়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991675" y="1262130"/>
            <a:ext cx="940158" cy="52322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বিষয়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840564" y="1287887"/>
            <a:ext cx="727657" cy="52322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তথ্য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99246" y="2163651"/>
            <a:ext cx="2601532" cy="52322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নৃ-গোষ্ঠীগত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পরিচয়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992452" y="2137893"/>
            <a:ext cx="4816698" cy="52322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ম</a:t>
            </a:r>
            <a:r>
              <a:rPr lang="bn-BD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ঙ্গোলয়েড বা তিব্বতীয় নৃ-গোষ্ঠীর অন্তর্ভক্ত </a:t>
            </a:r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99245" y="3284114"/>
            <a:ext cx="2601532" cy="52322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মূল আবাসস্থল 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992452" y="3090930"/>
            <a:ext cx="4958365" cy="95410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ভারতের মেঘলায় রাজ্যের গারো পাহাড় অঞ্চল (প্রাচীন বাসস্থাল) 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02276" y="4559123"/>
            <a:ext cx="2498501" cy="52322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বাংলাদেশের এলাকা 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992452" y="4290188"/>
            <a:ext cx="4958365" cy="95410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ময়মনসিংহ, টাঙ্গাইল, নেত্রকোনা, শেরপুর, সিলেট ও গাজীপুর 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02276" y="5924284"/>
            <a:ext cx="2498501" cy="52322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নিজস্ব পরিচিতি 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992452" y="5679583"/>
            <a:ext cx="4958365" cy="95410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তারা নিজেদের মান্দি নামে পরিচয় দিতে পছন্দ করে 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09310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2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5" grpId="0" animBg="1"/>
      <p:bldP spid="6" grpId="0" animBg="1"/>
      <p:bldP spid="7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335631" y="283334"/>
            <a:ext cx="2215166" cy="58477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সামাজিক জীবন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34851" y="1262130"/>
            <a:ext cx="8448541" cy="954107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bn-BD" sz="2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মাতৃতান্ত্রিক সমাজঃ </a:t>
            </a:r>
            <a:r>
              <a:rPr lang="bn-BD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গারোদের পরিবার মাতৃতান্ত্রিক। পরিবারের প্রধান ও সম্পত্তির অধিকারী হন মা। 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21972" y="2614411"/>
            <a:ext cx="8384146" cy="95410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bn-BD" sz="2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সম্পত্তির উত্তরাধিকারঃ </a:t>
            </a:r>
            <a:r>
              <a:rPr lang="bn-BD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মায়ের সম্পত্তি সাধারণত পরিবারের সর্বকনিষ্ঠ কন্য পেয়ে থাকে। 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34851" y="3953814"/>
            <a:ext cx="8448541" cy="95410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bn-BD" sz="2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দল ও গোত্রঃ </a:t>
            </a:r>
            <a:r>
              <a:rPr lang="bn-BD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গারো সমাজে ৫টি প্রধান দল (চাংচি) রয়েছে- মারমা, সাংমা, আরং , মারা ও মোমিন 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34851" y="5293217"/>
            <a:ext cx="8448541" cy="954107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bn-BD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বিবাহ নীতিঃ একই দলের বা চাংচির মধ্যে বিবাহ অনুষ্ঠান কঠোরভাবে নিষিদ্ধ। 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552552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 animBg="1"/>
      <p:bldP spid="7" grpId="0" animBg="1"/>
      <p:bldP spid="8" grpId="0" animBg="1"/>
      <p:bldP spid="9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416678" y="270456"/>
            <a:ext cx="5640946" cy="646331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bn-BD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অথৈনৈতিক ও সামাজিক আচার-আচরণ  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89397" y="1275008"/>
            <a:ext cx="8345510" cy="954107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bn-BD" sz="2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জীবিকাঃ</a:t>
            </a:r>
            <a:r>
              <a:rPr lang="bn-BD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কৃষি কাজ গারোদের প্রধান পেশা। পাহাড়ি এলাকায় তারা প্রথা গত জুম চাষ করে এবং সমতলে সাধারণ কৃষি কাজ করে 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79549" y="2846229"/>
            <a:ext cx="1777285" cy="52322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ধর্মীয় বিশ্বাসঃ 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92428" y="3696237"/>
            <a:ext cx="8242479" cy="52322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bn-BD" sz="2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ঐতিহ্যবাহী ধর্মঃ </a:t>
            </a:r>
            <a:r>
              <a:rPr lang="bn-BD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সালজং (সূর্যের দেবতা) বা সাংসারেক 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92428" y="4816699"/>
            <a:ext cx="8242479" cy="95410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bn-BD" sz="2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বর্তমান চিত্রঃ </a:t>
            </a:r>
            <a:r>
              <a:rPr lang="bn-BD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বর্তমানে অধিকাংশ গারো খ্রিষ্টধর্ম গ্রহন করেছেন এবং ক্রিসমাস বা বড়দিন পালন করে</a:t>
            </a:r>
            <a:r>
              <a:rPr lang="bn-BD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692271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5" grpId="0" animBg="1"/>
      <p:bldP spid="6" grpId="0" animBg="1"/>
      <p:bldP spid="10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2472744" y="257577"/>
            <a:ext cx="3734872" cy="646331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bn-BD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খাদ্য, পোশাক ও সংস্কৃতি   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63639" y="1184856"/>
            <a:ext cx="8345510" cy="95410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bn-BD" sz="2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প্রধান খাদ্যঃ </a:t>
            </a:r>
            <a:r>
              <a:rPr lang="bn-BD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ভাত, মাছ, মাংস ও নানা ধরণের শাকসবজি। বাঁশের কোড়ল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Mewa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bn-BD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দিয়ে তৈরি খাবার অত্যন্ত জনপ্রিয়। 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63639" y="2419911"/>
            <a:ext cx="2485623" cy="52322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8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ঐতিহ্যবাহী</a:t>
            </a:r>
            <a:r>
              <a:rPr lang="en-US" sz="2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পোশাকঃ</a:t>
            </a:r>
            <a:r>
              <a:rPr lang="en-US" sz="2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endParaRPr lang="en-US" sz="28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63639" y="3309870"/>
            <a:ext cx="7959143" cy="52322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2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নারীঃ</a:t>
            </a:r>
            <a:r>
              <a:rPr lang="bn-BD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দকমান্দা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Dokmanda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ও দকশাড়ি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Doksari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63639" y="4146997"/>
            <a:ext cx="7959144" cy="52322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8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পুরুষঃ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গান্দো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Gando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63639" y="5048518"/>
            <a:ext cx="7959143" cy="954107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n-US" sz="28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প্রধান</a:t>
            </a:r>
            <a:r>
              <a:rPr lang="en-US" sz="2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উ</a:t>
            </a:r>
            <a:r>
              <a:rPr lang="bn-BD" sz="2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ৎসবঃ </a:t>
            </a:r>
            <a:r>
              <a:rPr lang="bn-BD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ওয়ানগালা এটি নবান্ন বা শস্য কাটার উৎসব। এতে সূর্য দেবতা সালজং এর প্রতি কৃতঞ্জতা জানানো হয়। 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311546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2" grpId="0" animBg="1"/>
      <p:bldP spid="3" grpId="0" animBg="1"/>
      <p:bldP spid="4" grpId="0" animBg="1"/>
      <p:bldP spid="5" grpId="0" animBg="1"/>
      <p:bldP spid="9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04800" y="533400"/>
            <a:ext cx="8458200" cy="1015663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6000" b="1" dirty="0" err="1" smtClean="0">
                <a:latin typeface="NikoshBAN" pitchFamily="2" charset="0"/>
                <a:cs typeface="NikoshBAN" pitchFamily="2" charset="0"/>
              </a:rPr>
              <a:t>দলীয়</a:t>
            </a:r>
            <a:r>
              <a:rPr lang="en-US" sz="60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b="1" dirty="0" err="1" smtClean="0">
                <a:latin typeface="NikoshBAN" pitchFamily="2" charset="0"/>
                <a:cs typeface="NikoshBAN" pitchFamily="2" charset="0"/>
              </a:rPr>
              <a:t>কাজ</a:t>
            </a:r>
            <a:endParaRPr lang="en-US" sz="6000" b="1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5" name="Picture 2" descr="C:\Users\user\Desktop\New folder\IMG_20191021_200830_19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5600" y="1752600"/>
            <a:ext cx="3200400" cy="2744570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450761" y="4829577"/>
            <a:ext cx="8487177" cy="1323439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গারোদের সামাজিক, অর্থনৈতিক, সামাজিক ও ধর্মীয় জীবনের প্রধান প্রধান বৈশিষ্ট্য উল্লেখ কর।  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70941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99244" y="313383"/>
            <a:ext cx="8332629" cy="769441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400" b="1" dirty="0" err="1" smtClean="0">
                <a:latin typeface="NikoshBAN" pitchFamily="2" charset="0"/>
                <a:cs typeface="NikoshBAN" pitchFamily="2" charset="0"/>
              </a:rPr>
              <a:t>মূল্যায়ন</a:t>
            </a:r>
            <a:endParaRPr lang="en-US" sz="44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99244" y="1764409"/>
            <a:ext cx="3837905" cy="52322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  গারো সমাজ ব্যবস্থা কেমন? 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99244" y="2794717"/>
            <a:ext cx="6478074" cy="52322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  </a:t>
            </a:r>
            <a:r>
              <a:rPr lang="bn-BD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গারোদের প্রধান ধর্মীয় ও সাংস্কৃতিক উৎসবের নাম কী?  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99244" y="3799271"/>
            <a:ext cx="5061398" cy="52322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    </a:t>
            </a:r>
            <a:r>
              <a:rPr lang="bn-BD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গারোরা নিজেদের কী নামে পরিচয় দিত? 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7" name="Flowchart: Connector 16"/>
          <p:cNvSpPr/>
          <p:nvPr/>
        </p:nvSpPr>
        <p:spPr>
          <a:xfrm>
            <a:off x="502276" y="1893198"/>
            <a:ext cx="270456" cy="244699"/>
          </a:xfrm>
          <a:prstGeom prst="flowChartConnector">
            <a:avLst/>
          </a:prstGeom>
          <a:ln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Flowchart: Connector 17"/>
          <p:cNvSpPr/>
          <p:nvPr/>
        </p:nvSpPr>
        <p:spPr>
          <a:xfrm>
            <a:off x="474370" y="2895603"/>
            <a:ext cx="270456" cy="244699"/>
          </a:xfrm>
          <a:prstGeom prst="flowChartConnector">
            <a:avLst/>
          </a:prstGeom>
          <a:ln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Flowchart: Connector 18"/>
          <p:cNvSpPr/>
          <p:nvPr/>
        </p:nvSpPr>
        <p:spPr>
          <a:xfrm>
            <a:off x="551644" y="3913033"/>
            <a:ext cx="270456" cy="244699"/>
          </a:xfrm>
          <a:prstGeom prst="flowChartConnector">
            <a:avLst/>
          </a:prstGeom>
          <a:ln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31457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2" grpId="0" animBg="1"/>
      <p:bldP spid="13" grpId="0" animBg="1"/>
      <p:bldP spid="15" grpId="0" animBg="1"/>
      <p:bldP spid="17" grpId="0" animBg="1"/>
      <p:bldP spid="18" grpId="0" animBg="1"/>
      <p:bldP spid="19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381000"/>
            <a:ext cx="3505200" cy="2895600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4343400" y="1295400"/>
            <a:ext cx="32766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err="1" smtClean="0">
                <a:latin typeface="NikoshBAN" pitchFamily="2" charset="0"/>
                <a:cs typeface="NikoshBAN" pitchFamily="2" charset="0"/>
              </a:rPr>
              <a:t>বাড়ির</a:t>
            </a:r>
            <a:r>
              <a:rPr lang="en-US" sz="5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dirty="0" err="1" smtClean="0">
                <a:latin typeface="NikoshBAN" pitchFamily="2" charset="0"/>
                <a:cs typeface="NikoshBAN" pitchFamily="2" charset="0"/>
              </a:rPr>
              <a:t>কাজ</a:t>
            </a:r>
            <a:endParaRPr lang="en-US" sz="54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04801" y="4353059"/>
            <a:ext cx="8504348" cy="203132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“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গারোদের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মাতৃতান্ত্রিক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পরিবার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ব্যবস্থা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আমাদের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প্রচলিত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পিতৃতান্ত্রিক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পরিবার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ব্যবস্থা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থেকে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কিভাবে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ভিন্ন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?”-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সর্বোচ্চ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১০টি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বাক্য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লিখে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আনবে</a:t>
            </a:r>
            <a:r>
              <a:rPr lang="bn-BD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r>
              <a:rPr lang="en-US" sz="360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3600" smtClean="0"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19362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2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52688" y="2366831"/>
            <a:ext cx="4237037" cy="2560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75865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1033</TotalTime>
  <Words>349</Words>
  <Application>Microsoft Office PowerPoint</Application>
  <PresentationFormat>On-screen Show (4:3)</PresentationFormat>
  <Paragraphs>49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2" baseType="lpstr">
      <vt:lpstr>Arial</vt:lpstr>
      <vt:lpstr>Calibri</vt:lpstr>
      <vt:lpstr>Calibri Light</vt:lpstr>
      <vt:lpstr>NikoshBAN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Windows User</dc:creator>
  <cp:lastModifiedBy>Windows User</cp:lastModifiedBy>
  <cp:revision>136</cp:revision>
  <dcterms:created xsi:type="dcterms:W3CDTF">2022-09-30T14:57:44Z</dcterms:created>
  <dcterms:modified xsi:type="dcterms:W3CDTF">2026-09-06T13:26:31Z</dcterms:modified>
</cp:coreProperties>
</file>