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54" r:id="rId4"/>
  </p:sldMasterIdLst>
  <p:notesMasterIdLst>
    <p:notesMasterId r:id="rId12"/>
  </p:notesMasterIdLst>
  <p:handoutMasterIdLst>
    <p:handoutMasterId r:id="rId13"/>
  </p:handoutMasterIdLst>
  <p:sldIdLst>
    <p:sldId id="262" r:id="rId5"/>
    <p:sldId id="256" r:id="rId6"/>
    <p:sldId id="257" r:id="rId7"/>
    <p:sldId id="258" r:id="rId8"/>
    <p:sldId id="259" r:id="rId9"/>
    <p:sldId id="261" r:id="rId10"/>
    <p:sldId id="26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67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d Motaher Hossain" userId="d4362cb7acae1f17" providerId="LiveId" clId="{7F247911-085C-472B-A913-C864E4F3DB02}"/>
    <pc:docChg chg="modSld">
      <pc:chgData name="Md Motaher Hossain" userId="d4362cb7acae1f17" providerId="LiveId" clId="{7F247911-085C-472B-A913-C864E4F3DB02}" dt="2024-12-14T05:53:01.262" v="0"/>
      <pc:docMkLst>
        <pc:docMk/>
      </pc:docMkLst>
      <pc:sldChg chg="addSp modAnim">
        <pc:chgData name="Md Motaher Hossain" userId="d4362cb7acae1f17" providerId="LiveId" clId="{7F247911-085C-472B-A913-C864E4F3DB02}" dt="2024-12-14T05:53:01.262" v="0"/>
        <pc:sldMkLst>
          <pc:docMk/>
          <pc:sldMk cId="1819359268" sldId="256"/>
        </pc:sldMkLst>
        <pc:picChg chg="add">
          <ac:chgData name="Md Motaher Hossain" userId="d4362cb7acae1f17" providerId="LiveId" clId="{7F247911-085C-472B-A913-C864E4F3DB02}" dt="2024-12-14T05:53:01.262" v="0"/>
          <ac:picMkLst>
            <pc:docMk/>
            <pc:sldMk cId="1819359268" sldId="256"/>
            <ac:picMk id="5" creationId="{5E7A2FAB-95A8-44F7-A881-DDDE529BB6EE}"/>
          </ac:picMkLst>
        </pc:picChg>
      </pc:sldChg>
    </pc:docChg>
  </pc:docChgLst>
  <pc:docChgLst>
    <pc:chgData name="Md Motaher Hossain" userId="d4362cb7acae1f17" providerId="LiveId" clId="{C80A8612-0F0A-4118-9F81-105E65A54D27}"/>
    <pc:docChg chg="custSel addSld modSld sldOrd">
      <pc:chgData name="Md Motaher Hossain" userId="d4362cb7acae1f17" providerId="LiveId" clId="{C80A8612-0F0A-4118-9F81-105E65A54D27}" dt="2025-01-03T16:33:35.881" v="70"/>
      <pc:docMkLst>
        <pc:docMk/>
      </pc:docMkLst>
      <pc:sldChg chg="addSp add ord modTransition">
        <pc:chgData name="Md Motaher Hossain" userId="d4362cb7acae1f17" providerId="LiveId" clId="{C80A8612-0F0A-4118-9F81-105E65A54D27}" dt="2025-01-02T18:21:59.042" v="7"/>
        <pc:sldMkLst>
          <pc:docMk/>
          <pc:sldMk cId="2530825376" sldId="260"/>
        </pc:sldMkLst>
        <pc:spChg chg="add">
          <ac:chgData name="Md Motaher Hossain" userId="d4362cb7acae1f17" providerId="LiveId" clId="{C80A8612-0F0A-4118-9F81-105E65A54D27}" dt="2025-01-02T17:12:24.985" v="1"/>
          <ac:spMkLst>
            <pc:docMk/>
            <pc:sldMk cId="2530825376" sldId="260"/>
            <ac:spMk id="2" creationId="{79DA4E2B-0689-491F-BC67-D367F2DE1519}"/>
          </ac:spMkLst>
        </pc:spChg>
      </pc:sldChg>
      <pc:sldChg chg="addSp modSp add ord modTransition">
        <pc:chgData name="Md Motaher Hossain" userId="d4362cb7acae1f17" providerId="LiveId" clId="{C80A8612-0F0A-4118-9F81-105E65A54D27}" dt="2025-01-03T16:33:35.881" v="70"/>
        <pc:sldMkLst>
          <pc:docMk/>
          <pc:sldMk cId="2125496652" sldId="261"/>
        </pc:sldMkLst>
        <pc:spChg chg="add mod">
          <ac:chgData name="Md Motaher Hossain" userId="d4362cb7acae1f17" providerId="LiveId" clId="{C80A8612-0F0A-4118-9F81-105E65A54D27}" dt="2025-01-02T19:08:13.492" v="17" actId="1076"/>
          <ac:spMkLst>
            <pc:docMk/>
            <pc:sldMk cId="2125496652" sldId="261"/>
            <ac:spMk id="2" creationId="{FCECEDCD-368F-4E37-91E4-A5364668E0A8}"/>
          </ac:spMkLst>
        </pc:spChg>
        <pc:spChg chg="add mod">
          <ac:chgData name="Md Motaher Hossain" userId="d4362cb7acae1f17" providerId="LiveId" clId="{C80A8612-0F0A-4118-9F81-105E65A54D27}" dt="2025-01-03T16:33:11.443" v="68" actId="20577"/>
          <ac:spMkLst>
            <pc:docMk/>
            <pc:sldMk cId="2125496652" sldId="261"/>
            <ac:spMk id="3" creationId="{5787D9F6-2041-407D-AA1B-26BB097C6802}"/>
          </ac:spMkLst>
        </pc:spChg>
      </pc:sldChg>
      <pc:sldChg chg="addSp modSp add ord modTransition">
        <pc:chgData name="Md Motaher Hossain" userId="d4362cb7acae1f17" providerId="LiveId" clId="{C80A8612-0F0A-4118-9F81-105E65A54D27}" dt="2025-01-02T18:23:08.440" v="15"/>
        <pc:sldMkLst>
          <pc:docMk/>
          <pc:sldMk cId="2666576625" sldId="262"/>
        </pc:sldMkLst>
        <pc:spChg chg="add mod">
          <ac:chgData name="Md Motaher Hossain" userId="d4362cb7acae1f17" providerId="LiveId" clId="{C80A8612-0F0A-4118-9F81-105E65A54D27}" dt="2025-01-02T17:49:41.188" v="6" actId="1076"/>
          <ac:spMkLst>
            <pc:docMk/>
            <pc:sldMk cId="2666576625" sldId="262"/>
            <ac:spMk id="2" creationId="{66CAF723-709D-4A68-9928-1E5D3B4FCD36}"/>
          </ac:spMkLst>
        </pc:spChg>
        <pc:picChg chg="add mod">
          <ac:chgData name="Md Motaher Hossain" userId="d4362cb7acae1f17" providerId="LiveId" clId="{C80A8612-0F0A-4118-9F81-105E65A54D27}" dt="2025-01-02T18:22:28.579" v="13" actId="14100"/>
          <ac:picMkLst>
            <pc:docMk/>
            <pc:sldMk cId="2666576625" sldId="262"/>
            <ac:picMk id="1026" creationId="{B59ADEA3-664A-478D-9AF0-5079983A327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9B3372-74CF-4E21-A4D4-286B22AA5A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762BE-D43C-49F5-99A5-BF49C69592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5766F-5EC0-4797-B4D1-777FCB005B11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9E452-9BCA-4AF5-9A9C-233BF410EA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F9F63-CE4F-44E2-A07D-7E654DE9F5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AC76B-F5B1-4D6E-BACD-2A80744AC9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45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4B5EC-152C-4627-80C0-63B10D5574EF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EE60E-651F-40CC-AD73-C00F10CE42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1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611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721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801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970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73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816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865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37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594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871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62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0664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677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74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445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103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915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533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  <p:sldLayoutId id="2147484166" r:id="rId12"/>
    <p:sldLayoutId id="2147484167" r:id="rId13"/>
    <p:sldLayoutId id="2147484168" r:id="rId14"/>
    <p:sldLayoutId id="2147484169" r:id="rId15"/>
    <p:sldLayoutId id="2147484170" r:id="rId16"/>
    <p:sldLayoutId id="214748417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CAF723-709D-4A68-9928-1E5D3B4FCD36}"/>
              </a:ext>
            </a:extLst>
          </p:cNvPr>
          <p:cNvSpPr/>
          <p:nvPr/>
        </p:nvSpPr>
        <p:spPr>
          <a:xfrm>
            <a:off x="504362" y="662235"/>
            <a:ext cx="82332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6000" dirty="0" err="1">
                <a:solidFill>
                  <a:srgbClr val="FFFF00"/>
                </a:solidFill>
              </a:rPr>
              <a:t>আজকের</a:t>
            </a:r>
            <a:r>
              <a:rPr lang="en-GB" sz="6000" dirty="0">
                <a:solidFill>
                  <a:srgbClr val="FFFF00"/>
                </a:solidFill>
              </a:rPr>
              <a:t> </a:t>
            </a:r>
            <a:r>
              <a:rPr lang="en-GB" sz="6000" dirty="0" err="1" smtClean="0">
                <a:solidFill>
                  <a:srgbClr val="FFFF00"/>
                </a:solidFill>
              </a:rPr>
              <a:t>রসায়ন</a:t>
            </a:r>
            <a:r>
              <a:rPr lang="en-GB" sz="6000" dirty="0" smtClean="0">
                <a:solidFill>
                  <a:srgbClr val="FFFF00"/>
                </a:solidFill>
              </a:rPr>
              <a:t> </a:t>
            </a:r>
            <a:r>
              <a:rPr lang="en-GB" sz="6000" dirty="0" err="1" smtClean="0">
                <a:solidFill>
                  <a:srgbClr val="FFFF00"/>
                </a:solidFill>
              </a:rPr>
              <a:t>ক্লাসে</a:t>
            </a:r>
            <a:r>
              <a:rPr lang="en-GB" sz="6000" dirty="0">
                <a:solidFill>
                  <a:srgbClr val="FFFF00"/>
                </a:solidFill>
              </a:rPr>
              <a:t/>
            </a:r>
            <a:br>
              <a:rPr lang="en-GB" sz="6000" dirty="0">
                <a:solidFill>
                  <a:srgbClr val="FFFF00"/>
                </a:solidFill>
              </a:rPr>
            </a:br>
            <a:r>
              <a:rPr lang="en-GB" sz="6000" dirty="0">
                <a:solidFill>
                  <a:srgbClr val="FFFF00"/>
                </a:solidFill>
              </a:rPr>
              <a:t>       </a:t>
            </a:r>
            <a:r>
              <a:rPr lang="en-GB" sz="6000" dirty="0" err="1">
                <a:solidFill>
                  <a:srgbClr val="FFFF00"/>
                </a:solidFill>
              </a:rPr>
              <a:t>তোমাদের</a:t>
            </a:r>
            <a:r>
              <a:rPr lang="en-GB" sz="6000" dirty="0">
                <a:solidFill>
                  <a:srgbClr val="FFFF00"/>
                </a:solidFill>
              </a:rPr>
              <a:t> </a:t>
            </a:r>
            <a:r>
              <a:rPr lang="en-GB" sz="6000" dirty="0" err="1">
                <a:solidFill>
                  <a:srgbClr val="FFFF00"/>
                </a:solidFill>
              </a:rPr>
              <a:t>স্বাগতম</a:t>
            </a:r>
            <a:r>
              <a:rPr lang="en-GB" sz="6000" dirty="0">
                <a:solidFill>
                  <a:srgbClr val="FFFF00"/>
                </a:solidFill>
              </a:rPr>
              <a:t> </a:t>
            </a:r>
            <a:endParaRPr lang="en-GB" sz="6000" dirty="0">
              <a:solidFill>
                <a:prstClr val="white"/>
              </a:solidFill>
            </a:endParaRPr>
          </a:p>
        </p:txBody>
      </p:sp>
      <p:pic>
        <p:nvPicPr>
          <p:cNvPr id="1026" name="Picture 2" descr="See related image detail. Poppy Wedding Bouquets, Pastel Bridal Bouquet, Flowers Bouquet, Summer ...">
            <a:extLst>
              <a:ext uri="{FF2B5EF4-FFF2-40B4-BE49-F238E27FC236}">
                <a16:creationId xmlns:a16="http://schemas.microsoft.com/office/drawing/2014/main" id="{B59ADEA3-664A-478D-9AF0-5079983A3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842" y="2601227"/>
            <a:ext cx="5638800" cy="420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576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D3E5-C7A3-47DF-A374-46BF83A69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864" y="4790830"/>
            <a:ext cx="11695289" cy="1892241"/>
          </a:xfrm>
          <a:ln w="76200">
            <a:solidFill>
              <a:schemeClr val="accent6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Rockwell" panose="02060603020205020403" pitchFamily="18" charset="0"/>
              </a:rPr>
              <a:t>আজকের</a:t>
            </a:r>
            <a:r>
              <a:rPr lang="en-US" sz="5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Rockwell" panose="02060603020205020403" pitchFamily="18" charset="0"/>
              </a:rPr>
              <a:t>আলোচ্য</a:t>
            </a:r>
            <a:r>
              <a:rPr lang="en-US" sz="5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Rockwell" panose="02060603020205020403" pitchFamily="18" charset="0"/>
              </a:rPr>
              <a:t>বিষয়ঃ</a:t>
            </a:r>
            <a:r>
              <a:rPr lang="en-US" sz="5400" dirty="0">
                <a:solidFill>
                  <a:schemeClr val="tx1"/>
                </a:solidFill>
                <a:latin typeface="Rockwell" panose="02060603020205020403" pitchFamily="18" charset="0"/>
              </a:rPr>
              <a:t/>
            </a:r>
            <a:br>
              <a:rPr lang="en-US" sz="5400" dirty="0">
                <a:solidFill>
                  <a:schemeClr val="tx1"/>
                </a:solidFill>
                <a:latin typeface="Rockwell" panose="02060603020205020403" pitchFamily="18" charset="0"/>
              </a:rPr>
            </a:br>
            <a:r>
              <a:rPr lang="bn-BD" sz="4000" dirty="0">
                <a:solidFill>
                  <a:schemeClr val="tx1"/>
                </a:solidFill>
                <a:latin typeface="Shonar Bangla" panose="02020603050405020304" pitchFamily="18" charset="0"/>
                <a:cs typeface="Shonar Bangla" panose="02020603050405020304" pitchFamily="18" charset="0"/>
              </a:rPr>
              <a:t>কার্বন ডাইঅক্সাইড (</a:t>
            </a:r>
            <a:r>
              <a:rPr lang="en-GB" sz="4000" dirty="0">
                <a:solidFill>
                  <a:schemeClr val="tx1"/>
                </a:solidFill>
                <a:latin typeface="Shonar Bangla" panose="02020603050405020304" pitchFamily="18" charset="0"/>
                <a:cs typeface="Shonar Bangla" panose="02020603050405020304" pitchFamily="18" charset="0"/>
              </a:rPr>
              <a:t>CO₂) </a:t>
            </a:r>
            <a:r>
              <a:rPr lang="bn-BD" sz="4000" dirty="0">
                <a:solidFill>
                  <a:schemeClr val="tx1"/>
                </a:solidFill>
                <a:latin typeface="Shonar Bangla" panose="02020603050405020304" pitchFamily="18" charset="0"/>
                <a:cs typeface="Shonar Bangla" panose="02020603050405020304" pitchFamily="18" charset="0"/>
              </a:rPr>
              <a:t>এবং সিলিকন ডাইঅক্সাইড (</a:t>
            </a:r>
            <a:r>
              <a:rPr lang="en-GB" sz="4000" dirty="0" err="1">
                <a:solidFill>
                  <a:schemeClr val="tx1"/>
                </a:solidFill>
                <a:latin typeface="Shonar Bangla" panose="02020603050405020304" pitchFamily="18" charset="0"/>
                <a:cs typeface="Shonar Bangla" panose="02020603050405020304" pitchFamily="18" charset="0"/>
              </a:rPr>
              <a:t>SiO</a:t>
            </a:r>
            <a:r>
              <a:rPr lang="en-GB" sz="4000" dirty="0">
                <a:solidFill>
                  <a:schemeClr val="tx1"/>
                </a:solidFill>
                <a:latin typeface="Shonar Bangla" panose="02020603050405020304" pitchFamily="18" charset="0"/>
                <a:cs typeface="Shonar Bangla" panose="02020603050405020304" pitchFamily="18" charset="0"/>
              </a:rPr>
              <a:t>₂) </a:t>
            </a:r>
            <a:r>
              <a:rPr lang="bn-BD" sz="4000" dirty="0">
                <a:solidFill>
                  <a:schemeClr val="tx1"/>
                </a:solidFill>
                <a:latin typeface="Shonar Bangla" panose="02020603050405020304" pitchFamily="18" charset="0"/>
                <a:cs typeface="Shonar Bangla" panose="02020603050405020304" pitchFamily="18" charset="0"/>
              </a:rPr>
              <a:t>এর গঠন</a:t>
            </a:r>
            <a:r>
              <a:rPr lang="en-GB" sz="3200" dirty="0">
                <a:solidFill>
                  <a:schemeClr val="tx1"/>
                </a:solidFill>
                <a:latin typeface="Shonar Bangla" panose="02020603050405020304" pitchFamily="18" charset="0"/>
                <a:cs typeface="Shonar Bangla" panose="02020603050405020304" pitchFamily="18" charset="0"/>
              </a:rPr>
              <a:t>।</a:t>
            </a:r>
            <a:r>
              <a:rPr lang="en-US" sz="4000" dirty="0">
                <a:solidFill>
                  <a:schemeClr val="tx1"/>
                </a:solidFill>
                <a:latin typeface="Shonar Bangla" panose="02020603050405020304" pitchFamily="18" charset="0"/>
                <a:cs typeface="Shonar Bangla" panose="02020603050405020304" pitchFamily="18" charset="0"/>
              </a:rPr>
              <a:t> </a:t>
            </a:r>
            <a:endParaRPr lang="en-US" sz="5400" dirty="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8725B-6E40-4D82-B375-7831D81C2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9569" y="1852246"/>
            <a:ext cx="5752123" cy="2188308"/>
          </a:xfrm>
          <a:solidFill>
            <a:schemeClr val="accent1"/>
          </a:solidFill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14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মো</a:t>
            </a:r>
            <a:r>
              <a:rPr lang="en-US" sz="14400" dirty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144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হাসান</a:t>
            </a:r>
            <a:r>
              <a:rPr lang="en-US" sz="14400" dirty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ইমাম</a:t>
            </a:r>
            <a:r>
              <a:rPr lang="en-US" sz="14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sz="14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প্রভাষক</a:t>
            </a:r>
            <a:r>
              <a:rPr lang="en-US" sz="14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4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রসায়ন</a:t>
            </a:r>
            <a:r>
              <a:rPr lang="en-US" sz="14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14400" dirty="0">
              <a:solidFill>
                <a:schemeClr val="bg2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144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রাজাবাড়ী</a:t>
            </a:r>
            <a:r>
              <a:rPr lang="en-US" sz="14400" dirty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4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কলেজ</a:t>
            </a:r>
            <a:r>
              <a:rPr lang="en-US" sz="14400" dirty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en-US" sz="14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মির্জাপুর</a:t>
            </a:r>
            <a:r>
              <a:rPr lang="en-US" sz="144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4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টাঙ্গাইল</a:t>
            </a:r>
            <a:endParaRPr lang="en-US" sz="14400" dirty="0">
              <a:solidFill>
                <a:schemeClr val="bg2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>
              <a:solidFill>
                <a:schemeClr val="bg2">
                  <a:lumMod val="20000"/>
                  <a:lumOff val="8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091" y="39077"/>
            <a:ext cx="3696677" cy="46626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08554" y="468923"/>
            <a:ext cx="6174154" cy="110799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6600" dirty="0" err="1" smtClean="0"/>
              <a:t>শিক্ষক</a:t>
            </a:r>
            <a:r>
              <a:rPr lang="en-US" sz="6600" dirty="0" smtClean="0"/>
              <a:t> </a:t>
            </a:r>
            <a:r>
              <a:rPr lang="en-US" sz="6600" dirty="0" err="1" smtClean="0"/>
              <a:t>পরিচিতি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935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638">
        <p:split orient="vert"/>
      </p:transition>
    </mc:Choice>
    <mc:Fallback xmlns="">
      <p:transition spd="slow" advTm="763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351" y="1008483"/>
            <a:ext cx="10023298" cy="4899258"/>
          </a:xfrm>
          <a:ln w="76200">
            <a:solidFill>
              <a:schemeClr val="accent6"/>
            </a:solidFill>
          </a:ln>
        </p:spPr>
        <p:txBody>
          <a:bodyPr>
            <a:noAutofit/>
          </a:bodyPr>
          <a:lstStyle/>
          <a:p>
            <a:pPr fontAlgn="base"/>
            <a:r>
              <a:rPr lang="bn-BD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কার্বন ডাইঅক্সাইড (</a:t>
            </a:r>
            <a:r>
              <a:rPr lang="en-GB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CO₂) </a:t>
            </a:r>
            <a:r>
              <a:rPr lang="bn-BD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এবং সিলিকন ডাইঅক্সাইড (</a:t>
            </a:r>
            <a:r>
              <a:rPr lang="en-GB" sz="2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SiO</a:t>
            </a:r>
            <a:r>
              <a:rPr lang="en-GB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₂) </a:t>
            </a:r>
            <a:r>
              <a:rPr lang="bn-BD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এর গঠন :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কার্বন এবং সিলিকন পর্যায় সারণির একই গ্রুপে (গ্রুপ-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IV)-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এর অন্তর্ভুক্ত মৌল হলেও তাদের অক্সাইডদ্বয়ের গঠনে ব্যাপক পার্থক্য রয়েছে। সাধারণ অবস্থায় 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CO₂ 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একটি গ্যাস অথচ </a:t>
            </a:r>
            <a:r>
              <a:rPr lang="en-GB" sz="2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SiO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₂ 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অত্যন্ত উচ্চ গলনাঙ্কের একটি কেলাসাকার কঠিন পদার্থ হিসেবে বিরাজ করে।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/>
            </a:r>
            <a:b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</a:b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/>
            </a:r>
            <a:b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</a:b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কার্বন ডাইঅক্সাইড অণুতে কার্বন পরমাণুর সঙ্গে দুটি অক্সিজেন পরমাণু দু'জোড়া ইলেকট্রন শেয়ারের মাধ্যমে গঠিত দ্বি-বন্ধন দ্বারা যুক্ত থাকে। কার্বনের দুটি </a:t>
            </a:r>
            <a:r>
              <a:rPr lang="en-GB" sz="2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sp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 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সংকর অরবিটালের সঙ্গে দু'দিকে দুটি অক্সিজেন পরমাণুর একটি করে 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sp² 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সংকর অরবিটালের অধিক্রমণ দ্বারা দুটি কার্বন-অক্সিজেন বন্ধন গঠিত হয় বলে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 CO₂ 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অণুটি সরলরৈখিক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3689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463">
        <p15:prstTrans prst="crush"/>
      </p:transition>
    </mc:Choice>
    <mc:Fallback xmlns="">
      <p:transition spd="slow" advTm="74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2C345A8-DA98-4618-850D-9070FB992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85" y="343875"/>
            <a:ext cx="11949723" cy="6181970"/>
          </a:xfrm>
          <a:ln w="76200">
            <a:solidFill>
              <a:schemeClr val="accent6"/>
            </a:solidFill>
          </a:ln>
        </p:spPr>
        <p:txBody>
          <a:bodyPr>
            <a:noAutofit/>
          </a:bodyPr>
          <a:lstStyle/>
          <a:p>
            <a:pPr fontAlgn="base"/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CO₂ 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অণু আকারে তেমন বড় নয় বলে কোনো অস্থায়ী ডাইপোলও সৃষ্টি হয় না। ফলে অণুসমূহের মধ্যে আন্তঃআণবিক ভ্যান্ডারওয়াল আকর্ষণ বল সৃষ্টি হয় না। এজন্য অণুগুলো বিচ্ছিন্ন থাকে বলে সাধারণ তাপমাত্রায় 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CO₂ 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গ্যাসীয়। তবে নিম্ন তাপমাত্রা (&lt;0°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C) 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ও উচ্চ চাপে (৩০ বায়ুচাপে) অণুসমূহের মধ্যে সামান্য ভ্যান্ডারওয়াল আকর্ষণ বল সৃষ্টি হয়। ফলে 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CO₂ 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জমে কঠিন হয়ে যায়। একে শুষ্কবরফ (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dry ice) 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বলে। শুষ্ক বরফের গলনাংক-56°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C।</a:t>
            </a:r>
            <a:b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</a:b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/>
            </a:r>
            <a:b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</a:b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অপরপক্ষে, </a:t>
            </a:r>
            <a:r>
              <a:rPr lang="en-GB" sz="2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SiO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₂ 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অণুতে সিলিকন (তড়িৎ ঋণাত্মকতা 1.8) এবং অক্সিজেন (তড়িৎ ঋণাত্মকতা 3.5) পরমাণুর মধ্যে তড়িৎ ঋণাত্মকতার পার্থক্যের কারণে ডাইপোলের সৃষ্টি হয়। ফলে </a:t>
            </a:r>
            <a:r>
              <a:rPr lang="en-GB" sz="2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SiO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₂ 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অনুসমূহ ডাইপোল-ডাইপোল আকর্ষণ বল দ্বারা পরস্পরের সঙ্গে 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Si - O- Si 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সংযোগের মাধ্যমে যুক্ত হয়ে বিশাল পলিমারীয় চেইন গঠন করে। চেইনসমূহ পরস্পরের সঙ্গে আবার আড়াআড়িভাবে যুক্ত হয়ে একটি ত্রিমাত্রিক জালক (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network) (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চিত্র ৩.৬০) গঠন করে। । এ জালক কাঠামোতে প্রতিটি '</a:t>
            </a:r>
            <a:r>
              <a:rPr lang="en-GB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Si' </a:t>
            </a:r>
            <a:r>
              <a:rPr lang="bn-BD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20603050405020304" pitchFamily="18" charset="0"/>
                <a:cs typeface="Shonar Bangla" panose="02020603050405020304" pitchFamily="18" charset="0"/>
              </a:rPr>
              <a:t>পরমাণু চারটি অক্সিজেন পরমাণুর সঙ্গে চতুস্তলকীয়ভাবে যুক্ত থাকে। প্রতিটি চতুস্তলক আবার পরস্পরের সঙ্গে একটি অক্সিজেন পরমাণুর মাধ্যমে শীর্ষে-শীর্ষে যুক্ত হয়।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217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919">
        <p14:glitter pattern="hexagon"/>
      </p:transition>
    </mc:Choice>
    <mc:Fallback xmlns="">
      <p:transition spd="slow" advTm="59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2001BC-4902-4A0C-B5B6-C28B5A08C9D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34647" y="687754"/>
            <a:ext cx="10839938" cy="56505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3417028"/>
      </p:ext>
    </p:extLst>
  </p:cSld>
  <p:clrMapOvr>
    <a:masterClrMapping/>
  </p:clrMapOvr>
  <p:transition spd="slow" advTm="8869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ECEDCD-368F-4E37-91E4-A5364668E0A8}"/>
              </a:ext>
            </a:extLst>
          </p:cNvPr>
          <p:cNvSpPr/>
          <p:nvPr/>
        </p:nvSpPr>
        <p:spPr>
          <a:xfrm>
            <a:off x="902686" y="672322"/>
            <a:ext cx="29610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0" cap="none" spc="0" normalizeH="0" baseline="0" noProof="0" dirty="0" err="1">
                <a:ln>
                  <a:noFill/>
                </a:ln>
                <a:solidFill>
                  <a:srgbClr val="22F227"/>
                </a:solidFill>
                <a:effectLst/>
                <a:uLnTx/>
                <a:uFillTx/>
                <a:ea typeface="+mj-ea"/>
                <a:cs typeface="+mj-cs"/>
              </a:rPr>
              <a:t>বাড়ির</a:t>
            </a:r>
            <a:r>
              <a:rPr kumimoji="0" lang="en-GB" sz="4800" b="0" i="0" u="none" strike="noStrike" kern="0" cap="none" spc="0" normalizeH="0" baseline="0" noProof="0" dirty="0">
                <a:ln>
                  <a:noFill/>
                </a:ln>
                <a:solidFill>
                  <a:srgbClr val="22F227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en-GB" sz="4800" b="0" i="0" u="none" strike="noStrike" kern="0" cap="none" spc="0" normalizeH="0" baseline="0" noProof="0" dirty="0" err="1">
                <a:ln>
                  <a:noFill/>
                </a:ln>
                <a:solidFill>
                  <a:srgbClr val="22F227"/>
                </a:solidFill>
                <a:effectLst/>
                <a:uLnTx/>
                <a:uFillTx/>
                <a:ea typeface="+mj-ea"/>
                <a:cs typeface="+mj-cs"/>
              </a:rPr>
              <a:t>কাজ</a:t>
            </a:r>
            <a:r>
              <a:rPr kumimoji="0" lang="en-GB" sz="4800" b="0" i="0" u="none" strike="noStrike" kern="0" cap="none" spc="0" normalizeH="0" baseline="0" noProof="0" dirty="0">
                <a:ln>
                  <a:noFill/>
                </a:ln>
                <a:solidFill>
                  <a:srgbClr val="22F227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bn-BD" sz="4800" b="0" i="0" u="none" strike="noStrike" kern="0" cap="none" spc="0" normalizeH="0" baseline="0" noProof="0" dirty="0">
                <a:ln>
                  <a:noFill/>
                </a:ln>
                <a:solidFill>
                  <a:srgbClr val="22F227"/>
                </a:solidFill>
                <a:effectLst/>
                <a:uLnTx/>
                <a:uFillTx/>
                <a:ea typeface="+mj-ea"/>
              </a:rPr>
              <a:t>ঃ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87D9F6-2041-407D-AA1B-26BB097C6802}"/>
              </a:ext>
            </a:extLst>
          </p:cNvPr>
          <p:cNvSpPr/>
          <p:nvPr/>
        </p:nvSpPr>
        <p:spPr>
          <a:xfrm>
            <a:off x="3221420" y="1674674"/>
            <a:ext cx="82558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dirty="0"/>
              <a:t>CO2 </a:t>
            </a:r>
            <a:r>
              <a:rPr lang="bn-BD" dirty="0"/>
              <a:t>এবং</a:t>
            </a:r>
            <a:r>
              <a:rPr lang="en-GB" dirty="0"/>
              <a:t> SO2 </a:t>
            </a:r>
            <a:r>
              <a:rPr lang="bn-BD" dirty="0"/>
              <a:t>যৌগদ্বয়ের ভৌত অবস্থা ভিন্ন। কেন?</a:t>
            </a:r>
            <a:r>
              <a:rPr lang="en-GB" dirty="0"/>
              <a:t>         (</a:t>
            </a:r>
            <a:r>
              <a:rPr lang="bn-BD" dirty="0"/>
              <a:t>ব.বো. ২০১৭)</a:t>
            </a:r>
            <a:endParaRPr lang="en-GB" dirty="0"/>
          </a:p>
          <a:p>
            <a:pPr marL="342900" indent="-342900">
              <a:buAutoNum type="arabicPeriod"/>
            </a:pPr>
            <a:endParaRPr lang="en-GB" dirty="0"/>
          </a:p>
          <a:p>
            <a:r>
              <a:rPr lang="en-GB" dirty="0"/>
              <a:t>2</a:t>
            </a:r>
            <a:r>
              <a:rPr lang="bn-BD" dirty="0"/>
              <a:t>. গ্লুকোজ একটি জৈব যৌগ হলেও পানিতে দ্রবণীয়- কেন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549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DA4E2B-0689-491F-BC67-D367F2DE1519}"/>
              </a:ext>
            </a:extLst>
          </p:cNvPr>
          <p:cNvSpPr/>
          <p:nvPr/>
        </p:nvSpPr>
        <p:spPr>
          <a:xfrm>
            <a:off x="3048000" y="172084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57250" lvl="0" indent="-857250">
              <a:buFont typeface="Wingdings" panose="05000000000000000000" pitchFamily="2" charset="2"/>
              <a:buChar char="v"/>
            </a:pPr>
            <a:r>
              <a:rPr lang="bn-BD" sz="7200">
                <a:solidFill>
                  <a:srgbClr val="FFFF00"/>
                </a:solidFill>
              </a:rPr>
              <a:t>ধন্যবাদ </a:t>
            </a:r>
            <a:br>
              <a:rPr lang="bn-BD" sz="7200">
                <a:solidFill>
                  <a:srgbClr val="FFFF00"/>
                </a:solidFill>
              </a:rPr>
            </a:br>
            <a:r>
              <a:rPr lang="bn-BD" sz="7200">
                <a:solidFill>
                  <a:srgbClr val="FFFF00"/>
                </a:solidFill>
              </a:rPr>
              <a:t>               সবাইকে।</a:t>
            </a:r>
            <a:endParaRPr lang="en-GB" sz="7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825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5|1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866CFD-F94E-4AE5-ACEA-86FEC0F48A10}">
  <ds:schemaRefs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7C0B241-13E5-418D-8920-D23491E2D2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579702B-25C7-40D7-9E29-7686B11A96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</TotalTime>
  <Words>365</Words>
  <Application>Microsoft Office PowerPoint</Application>
  <PresentationFormat>Widescreen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Century Gothic</vt:lpstr>
      <vt:lpstr>Rockwell</vt:lpstr>
      <vt:lpstr>Shonar Bangla</vt:lpstr>
      <vt:lpstr>Tahoma</vt:lpstr>
      <vt:lpstr>Vrinda</vt:lpstr>
      <vt:lpstr>Wingdings</vt:lpstr>
      <vt:lpstr>Wingdings 3</vt:lpstr>
      <vt:lpstr>Ion</vt:lpstr>
      <vt:lpstr>PowerPoint Presentation</vt:lpstr>
      <vt:lpstr>আজকের আলোচ্য বিষয়ঃ কার্বন ডাইঅক্সাইড (CO₂) এবং সিলিকন ডাইঅক্সাইড (SiO₂) এর গঠন। </vt:lpstr>
      <vt:lpstr>কার্বন ডাইঅক্সাইড (CO₂) এবং সিলিকন ডাইঅক্সাইড (SiO₂) এর গঠন :কার্বন এবং সিলিকন পর্যায় সারণির একই গ্রুপে (গ্রুপ-IV)-এর অন্তর্ভুক্ত মৌল হলেও তাদের অক্সাইডদ্বয়ের গঠনে ব্যাপক পার্থক্য রয়েছে। সাধারণ অবস্থায় CO₂ একটি গ্যাস অথচ SiO₂ অত্যন্ত উচ্চ গলনাঙ্কের একটি কেলাসাকার কঠিন পদার্থ হিসেবে বিরাজ করে।  কার্বন ডাইঅক্সাইড অণুতে কার্বন পরমাণুর সঙ্গে দুটি অক্সিজেন পরমাণু দু'জোড়া ইলেকট্রন শেয়ারের মাধ্যমে গঠিত দ্বি-বন্ধন দ্বারা যুক্ত থাকে। কার্বনের দুটি sp সংকর অরবিটালের সঙ্গে দু'দিকে দুটি অক্সিজেন পরমাণুর একটি করে sp² সংকর অরবিটালের অধিক্রমণ দ্বারা দুটি কার্বন-অক্সিজেন বন্ধন গঠিত হয় বলে CO₂ অণুটি সরলরৈখিক</vt:lpstr>
      <vt:lpstr>CO₂ অণু আকারে তেমন বড় নয় বলে কোনো অস্থায়ী ডাইপোলও সৃষ্টি হয় না। ফলে অণুসমূহের মধ্যে আন্তঃআণবিক ভ্যান্ডারওয়াল আকর্ষণ বল সৃষ্টি হয় না। এজন্য অণুগুলো বিচ্ছিন্ন থাকে বলে সাধারণ তাপমাত্রায় CO₂ গ্যাসীয়। তবে নিম্ন তাপমাত্রা (&lt;0°C) ও উচ্চ চাপে (৩০ বায়ুচাপে) অণুসমূহের মধ্যে সামান্য ভ্যান্ডারওয়াল আকর্ষণ বল সৃষ্টি হয়। ফলে CO₂ জমে কঠিন হয়ে যায়। একে শুষ্কবরফ (dry ice) বলে। শুষ্ক বরফের গলনাংক-56°C।  অপরপক্ষে, SiO₂ অণুতে সিলিকন (তড়িৎ ঋণাত্মকতা 1.8) এবং অক্সিজেন (তড়িৎ ঋণাত্মকতা 3.5) পরমাণুর মধ্যে তড়িৎ ঋণাত্মকতার পার্থক্যের কারণে ডাইপোলের সৃষ্টি হয়। ফলে SiO₂ অনুসমূহ ডাইপোল-ডাইপোল আকর্ষণ বল দ্বারা পরস্পরের সঙ্গে Si - O- Si সংযোগের মাধ্যমে যুক্ত হয়ে বিশাল পলিমারীয় চেইন গঠন করে। চেইনসমূহ পরস্পরের সঙ্গে আবার আড়াআড়িভাবে যুক্ত হয়ে একটি ত্রিমাত্রিক জালক (network) (চিত্র ৩.৬০) গঠন করে। । এ জালক কাঠামোতে প্রতিটি 'Si' পরমাণু চারটি অক্সিজেন পরমাণুর সঙ্গে চতুস্তলকীয়ভাবে যুক্ত থাকে। প্রতিটি চতুস্তলক আবার পরস্পরের সঙ্গে একটি অক্সিজেন পরমাণুর মাধ্যমে শীর্ষে-শীর্ষে যুক্ত হয়।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আলোচ্য বিষয়ঃ রাদারফোর্ড এর আলফা রশ্মি বিকক্ষেপণ পরীক্ষা।</dc:title>
  <dc:creator>Md Motaher Hossain</dc:creator>
  <cp:lastModifiedBy>DELL</cp:lastModifiedBy>
  <cp:revision>20</cp:revision>
  <dcterms:created xsi:type="dcterms:W3CDTF">2024-12-06T09:32:06Z</dcterms:created>
  <dcterms:modified xsi:type="dcterms:W3CDTF">2026-09-09T12:03:19Z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