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3Pk0nCw2JrnWXep8yldxbw" hashData="1bwOC7d/sVqXqMvmZWEid3+091k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3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3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6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3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3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6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1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600200"/>
            <a:ext cx="11144250" cy="3371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331" y="2933700"/>
            <a:ext cx="10701337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200"/>
              </a:lnSpc>
              <a:defRPr/>
            </a:pPr>
            <a:r>
              <a:rPr sz="4800" b="1" i="0" u="none">
                <a:solidFill>
                  <a:srgbClr val="FEF08A"/>
                </a:solidFill>
                <a:latin typeface="Hind Siliguri"/>
              </a:rPr>
              <a:t>আজকের পাঠে সবাইকে স্বাগতম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280070"/>
            <a:ext cx="5405437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280070"/>
            <a:ext cx="5405437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4425" y="428625"/>
            <a:ext cx="1107757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ছবিগুলো লক্ষ্য করো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8510"/>
            <a:ext cx="447675" cy="400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94895"/>
            <a:ext cx="11144250" cy="6286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3875" y="5013870"/>
            <a:ext cx="540543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 i="0" u="none">
                <a:solidFill>
                  <a:srgbClr val="DC2626"/>
                </a:solidFill>
                <a:latin typeface="Hind Siliguri"/>
              </a:rPr>
              <a:t>ছবি ১: খাদ্যে ভেজাল ও নিম্নমানের পণ্য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2687" y="5013870"/>
            <a:ext cx="540543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 i="0" u="none">
                <a:solidFill>
                  <a:srgbClr val="16A34A"/>
                </a:solidFill>
                <a:latin typeface="Hind Siliguri"/>
              </a:rPr>
              <a:t>ছবি ২: সৎ ও নৈতিক ব্যবসায়িক লেনদেন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975" y="1318170"/>
            <a:ext cx="5329237" cy="35433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0787" y="1318170"/>
            <a:ext cx="5329237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540198"/>
            <a:ext cx="5405437" cy="2152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9175" y="428625"/>
            <a:ext cx="111728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68510"/>
            <a:ext cx="352425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5825" y="2778323"/>
            <a:ext cx="4995624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825"/>
              </a:lnSpc>
            </a:pPr>
            <a:r>
              <a:rPr sz="2550" b="1" i="0" u="none">
                <a:solidFill>
                  <a:srgbClr val="1E3A8A"/>
                </a:solidFill>
                <a:latin typeface="Hind Siliguri"/>
              </a:rPr>
              <a:t>মোঃ মিজানুর রহমান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359348"/>
            <a:ext cx="475773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0284C7"/>
                </a:solidFill>
                <a:latin typeface="Hind Siliguri SemiBold"/>
              </a:rPr>
              <a:t>সহকারী শিক্ষক (ব্যবসায় শিক্ষা)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826073"/>
            <a:ext cx="4757737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Black"/>
              </a:rPr>
              <a:t>শিক্ষাগত যোগ্যতা: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বি.এড, এম.এড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4140398"/>
            <a:ext cx="4757737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Black"/>
              </a:rPr>
              <a:t>প্রতিষ্ঠানের নাম: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আর.আর.টেক্সটাইল মিলস্ উচ্চ বিদ্যালয়</a:t>
            </a:r>
          </a:p>
        </p:txBody>
      </p:sp>
      <p:pic>
        <p:nvPicPr>
          <p:cNvPr id="15" name="Picture 14" descr="miz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115" y="1571922"/>
            <a:ext cx="3955238" cy="4317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32000" y="2656710"/>
          <a:ext cx="8128000" cy="2534268"/>
        </p:xfrm>
        <a:graphic>
          <a:graphicData uri="http://schemas.openxmlformats.org/drawingml/2006/table">
            <a:tbl>
              <a:tblPr/>
              <a:tblGrid>
                <a:gridCol w="4064000"/>
                <a:gridCol w="4064000"/>
              </a:tblGrid>
              <a:tr h="422378">
                <a:tc>
                  <a:txBody>
                    <a:bodyPr/>
                    <a:lstStyle/>
                    <a:p>
                      <a:pPr algn="l"/>
                      <a:r>
                        <a:rPr lang="as-IN" sz="1300" dirty="0">
                          <a:solidFill>
                            <a:srgbClr val="FFFFFF"/>
                          </a:solidFill>
                        </a:rPr>
                        <a:t>বিষয়বস্তু</a:t>
                      </a: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1300">
                          <a:solidFill>
                            <a:srgbClr val="FFFFFF"/>
                          </a:solidFill>
                        </a:rPr>
                        <a:t>বিবরণ</a:t>
                      </a: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r>
                        <a:rPr lang="as-IN" sz="1300" b="1">
                          <a:solidFill>
                            <a:srgbClr val="334155"/>
                          </a:solidFill>
                        </a:rPr>
                        <a:t>বিষয়</a:t>
                      </a:r>
                      <a:endParaRPr lang="as-IN" sz="1300">
                        <a:solidFill>
                          <a:srgbClr val="334155"/>
                        </a:solidFill>
                      </a:endParaRP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300">
                          <a:solidFill>
                            <a:srgbClr val="334155"/>
                          </a:solidFill>
                        </a:rPr>
                        <a:t>ব্যবসায় উদ্যোগ</a:t>
                      </a: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r>
                        <a:rPr lang="as-IN" sz="1300" b="1">
                          <a:solidFill>
                            <a:srgbClr val="334155"/>
                          </a:solidFill>
                        </a:rPr>
                        <a:t>শ্রেণি</a:t>
                      </a:r>
                      <a:endParaRPr lang="as-IN" sz="1300">
                        <a:solidFill>
                          <a:srgbClr val="334155"/>
                        </a:solidFill>
                      </a:endParaRP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334155"/>
                          </a:solidFill>
                        </a:rPr>
                        <a:t>৯ম</a:t>
                      </a:r>
                      <a:endParaRPr lang="as-IN" sz="1300" dirty="0">
                        <a:solidFill>
                          <a:srgbClr val="334155"/>
                        </a:solidFill>
                      </a:endParaRP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r>
                        <a:rPr lang="as-IN" sz="1300" b="1">
                          <a:solidFill>
                            <a:srgbClr val="334155"/>
                          </a:solidFill>
                        </a:rPr>
                        <a:t>অধ্যায়</a:t>
                      </a:r>
                      <a:endParaRPr lang="as-IN" sz="1300">
                        <a:solidFill>
                          <a:srgbClr val="334155"/>
                        </a:solidFill>
                      </a:endParaRP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300">
                          <a:solidFill>
                            <a:srgbClr val="334155"/>
                          </a:solidFill>
                        </a:rPr>
                        <a:t>১১শ অধ্যায় (একাদশ)</a:t>
                      </a: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r>
                        <a:rPr lang="as-IN" sz="1300" b="1">
                          <a:solidFill>
                            <a:srgbClr val="334155"/>
                          </a:solidFill>
                        </a:rPr>
                        <a:t>পাঠের বিষয়</a:t>
                      </a:r>
                      <a:endParaRPr lang="as-IN" sz="1300">
                        <a:solidFill>
                          <a:srgbClr val="334155"/>
                        </a:solidFill>
                      </a:endParaRP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300">
                          <a:solidFill>
                            <a:srgbClr val="334155"/>
                          </a:solidFill>
                        </a:rPr>
                        <a:t>ব্যবসায় নৈতিকতা ও সামাজিক দায়িত্ব</a:t>
                      </a: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r>
                        <a:rPr lang="as-IN" sz="1300" b="1">
                          <a:solidFill>
                            <a:srgbClr val="334155"/>
                          </a:solidFill>
                        </a:rPr>
                        <a:t>সময়</a:t>
                      </a:r>
                      <a:endParaRPr lang="as-IN" sz="1300">
                        <a:solidFill>
                          <a:srgbClr val="334155"/>
                        </a:solidFill>
                      </a:endParaRP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300" dirty="0">
                          <a:solidFill>
                            <a:srgbClr val="334155"/>
                          </a:solidFill>
                        </a:rPr>
                        <a:t>৫০ মিনিট</a:t>
                      </a:r>
                    </a:p>
                  </a:txBody>
                  <a:tcPr marL="138940" marR="138940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604910" y="457200"/>
            <a:ext cx="11587089" cy="1231106"/>
          </a:xfrm>
          <a:prstGeom prst="rect">
            <a:avLst/>
          </a:prstGeom>
          <a:solidFill>
            <a:srgbClr val="F3F4F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100" b="1" i="0" u="none" strike="noStrike" cap="none" normalizeH="0" baseline="0" dirty="0" smtClean="0">
                <a:ln>
                  <a:noFill/>
                </a:ln>
                <a:solidFill>
                  <a:srgbClr val="1E3A8A"/>
                </a:solidFill>
                <a:effectLst/>
                <a:latin typeface="Hind Siliguri"/>
                <a:cs typeface="Arial" pitchFamily="34" charset="0"/>
              </a:rPr>
              <a:t/>
            </a:r>
            <a:br>
              <a:rPr kumimoji="0" lang="en-US" sz="3100" b="1" i="0" u="none" strike="noStrike" cap="none" normalizeH="0" baseline="0" dirty="0" smtClean="0">
                <a:ln>
                  <a:noFill/>
                </a:ln>
                <a:solidFill>
                  <a:srgbClr val="1E3A8A"/>
                </a:solidFill>
                <a:effectLst/>
                <a:latin typeface="Hind Siliguri"/>
                <a:cs typeface="Arial" pitchFamily="34" charset="0"/>
              </a:rPr>
            </a:br>
            <a:r>
              <a:rPr kumimoji="0" lang="bn-IN" sz="3100" b="1" i="0" u="none" strike="noStrike" cap="none" normalizeH="0" baseline="0" dirty="0" smtClean="0">
                <a:ln>
                  <a:noFill/>
                </a:ln>
                <a:solidFill>
                  <a:srgbClr val="1E3A8A"/>
                </a:solidFill>
                <a:effectLst/>
                <a:latin typeface="Hind Siliguri"/>
                <a:cs typeface="Vrinda" pitchFamily="34" charset="0"/>
              </a:rPr>
              <a:t>পাঠ পরিচিতি</a:t>
            </a:r>
            <a:endParaRPr kumimoji="0" lang="en-US" sz="3100" b="1" i="0" u="none" strike="noStrike" cap="none" normalizeH="0" baseline="0" dirty="0" smtClean="0">
              <a:ln>
                <a:noFill/>
              </a:ln>
              <a:solidFill>
                <a:srgbClr val="1E3A8A"/>
              </a:solidFill>
              <a:effectLst/>
              <a:latin typeface="Hind Siliguri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633537"/>
            <a:ext cx="11144250" cy="3305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0612" y="2205037"/>
            <a:ext cx="2390775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5343" y="2947987"/>
            <a:ext cx="10501312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525"/>
              </a:lnSpc>
            </a:pPr>
            <a:r>
              <a:rPr sz="4350" b="1" i="0" u="none">
                <a:solidFill>
                  <a:srgbClr val="FFFFFF"/>
                </a:solidFill>
                <a:latin typeface="Hind Siliguri"/>
              </a:rPr>
              <a:t>ব্যবসায় নৈতিকতা </a:t>
            </a:r>
            <a:r>
              <a:rPr sz="4350" b="1" i="0" u="none" smtClean="0">
                <a:solidFill>
                  <a:srgbClr val="FFFFFF"/>
                </a:solidFill>
                <a:latin typeface="Hind Siliguri"/>
              </a:rPr>
              <a:t>ও সামাজিক </a:t>
            </a:r>
            <a:r>
              <a:rPr sz="4350" b="1" i="0" u="none">
                <a:solidFill>
                  <a:srgbClr val="FFFFFF"/>
                </a:solidFill>
                <a:latin typeface="Hind Siliguri"/>
              </a:rPr>
              <a:t>দায়িত্ব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5375" y="3967162"/>
            <a:ext cx="10001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2100" b="0" i="0" u="none">
                <a:solidFill>
                  <a:srgbClr val="E0F2FE"/>
                </a:solidFill>
                <a:latin typeface="Hind Siliguri SemiBold"/>
              </a:rPr>
              <a:t>(Business Ethics and </a:t>
            </a:r>
            <a:r>
              <a:rPr sz="2100" b="0" i="0" u="none" smtClean="0">
                <a:solidFill>
                  <a:srgbClr val="E0F2FE"/>
                </a:solidFill>
                <a:latin typeface="Hind Siliguri SemiBold"/>
              </a:rPr>
              <a:t>Social </a:t>
            </a:r>
            <a:r>
              <a:rPr sz="2100" b="0" i="0" u="none">
                <a:solidFill>
                  <a:srgbClr val="E0F2FE"/>
                </a:solidFill>
                <a:latin typeface="Hind Siliguri SemiBold"/>
              </a:rPr>
              <a:t>Responsibility)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428625"/>
            <a:ext cx="1112520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শিখনফল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68510"/>
            <a:ext cx="400050" cy="4000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2402085"/>
            <a:ext cx="111442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এই পাঠ শেষে তোমরা —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75" y="296406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ব্যবসায় নৈতিকতার ধারণা ও গুরুত্ব ব্যাখ্যা করতে 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47841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ব্যবসায়ে অনৈতিক কার্যকলাপের কুফল চিহ্নিত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399276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বিভিন্ন পক্ষের প্রতি ব্যবসায়ের সামাজিক দায়িত্ব বর্ণনা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450711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পরিবেশ দূষণ রোধে ব্যবসায়ীদের ভূমিকা বিশ্লেষণ করতে পারবে।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983110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497460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011810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526160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78285"/>
            <a:ext cx="11144250" cy="819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487935"/>
            <a:ext cx="11144250" cy="8191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497585"/>
            <a:ext cx="11144250" cy="8191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1575" y="428625"/>
            <a:ext cx="110204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504825" cy="400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3875" y="1916310"/>
            <a:ext cx="111442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0284C7"/>
                </a:solidFill>
                <a:latin typeface="Hind Siliguri SemiBold"/>
              </a:rPr>
              <a:t>নিচের প্রশ্নগুলোর উত্তর ঝটপট চিন্তা করে বলো: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5825" y="2716410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১. 'নৈতিকতা' বা 'Ethics' বলতে তোমরা সহজ ভাষায় কী বোঝ?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825" y="3726060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২. ওজনে কম দেওয়া বা পণ্যে ভেজাল মেশানো কি সঠিক কাজ?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4735710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৩. একটি ব্যবসায় প্রতিষ্ঠান কি শুধু নিজের মুনাফাই দেখবে, নাকি সমাজের কথা ভাববে?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749873"/>
            <a:ext cx="5405437" cy="11049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902023"/>
            <a:ext cx="5405437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1575" y="428625"/>
            <a:ext cx="110204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ব্যবসায় নৈতিকতার ধারণা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8510"/>
            <a:ext cx="504825" cy="400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378273"/>
            <a:ext cx="1047750" cy="4000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3875" y="2921198"/>
            <a:ext cx="540543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নৈতিকতা গ্রিক শব্দ </a:t>
            </a:r>
            <a:r>
              <a:rPr sz="1800" b="0" i="0" u="none">
                <a:solidFill>
                  <a:srgbClr val="1E293B"/>
                </a:solidFill>
                <a:latin typeface="Hind Siliguri Black"/>
              </a:rPr>
              <a:t>'Ethos'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থেকে এসেছে, যার অর্থ মানব আচরণের মানদণ্ড।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3987998"/>
            <a:ext cx="4757737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ব্যবসায় ক্ষেত্রে ভালো-মন্দ, ন্যায়-অন্যায় ও উচিত-অনুচিত মেনে ব্যবসা পরিচালনা করার নীতিই হলো </a:t>
            </a:r>
            <a:r>
              <a:rPr sz="1650" b="0" i="0" u="none">
                <a:solidFill>
                  <a:srgbClr val="1E293B"/>
                </a:solidFill>
                <a:latin typeface="Hind Siliguri Black"/>
              </a:rPr>
              <a:t>ব্যবসায় নৈতিকতা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87" y="1940123"/>
            <a:ext cx="5329237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06860"/>
            <a:ext cx="3555950" cy="2409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506860"/>
            <a:ext cx="3555950" cy="24098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506860"/>
            <a:ext cx="3556099" cy="24098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428625"/>
            <a:ext cx="1112520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অনৈতিক ব্যবসায়িক কর্মকাণ্ড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8510"/>
            <a:ext cx="400050" cy="4000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8400" y="2792610"/>
            <a:ext cx="666750" cy="666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5009" y="3602235"/>
            <a:ext cx="319368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0F172A"/>
                </a:solidFill>
                <a:latin typeface="Hind Siliguri"/>
              </a:rPr>
              <a:t>খাদ্যে ভেজাল মিশানো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88010"/>
            <a:ext cx="30416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ফরমালিন, বিষাক্ত কেমিক্যাল বা কৃত্রিম রং ব্যবহার করা।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2476" y="2792610"/>
            <a:ext cx="666750" cy="6667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99085" y="3602235"/>
            <a:ext cx="319368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0F172A"/>
                </a:solidFill>
                <a:latin typeface="Hind Siliguri"/>
              </a:rPr>
              <a:t>ওজনে কম দেওয়া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5125" y="4088010"/>
            <a:ext cx="30416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মাপযন্ত্রে কারচুপি বা সঠিক পরিমাণ পণ্য না দেওয়া।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56700" y="2792610"/>
            <a:ext cx="666750" cy="6667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293157" y="3602235"/>
            <a:ext cx="319383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0F172A"/>
                </a:solidFill>
                <a:latin typeface="Hind Siliguri"/>
              </a:rPr>
              <a:t>কৃত্রিম সংকট সৃষ্টি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200" y="4088010"/>
            <a:ext cx="3041749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পণ্য মজুদ করে অহেতুক অতিরিক্ত মূল্য আদায় করা।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3451" y="2973585"/>
            <a:ext cx="304800" cy="3048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18625" y="2973585"/>
            <a:ext cx="342900" cy="3048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4425" y="428625"/>
            <a:ext cx="1107757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ব্যবসায় নৈতিকতার প্রয়োজনীয়তা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68510"/>
            <a:ext cx="447675" cy="4000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4875" y="268307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স্থায়ী সফলতা অর্জন: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নৈতিকতা বজায় রাখলে গ্রাহকদের আস্থা অর্জন করা যায়।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319742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ব্যবসায়ের সুনাম বৃদ্ধি: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সৎ ব্যবসায়ী সমাজে বিশেষ সম্মান ও সুনাম অর্জন করেন।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71177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আইনি জটিলতা এড়ানো: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অনৈতিক কাজ থেকে বিরত থাকলে জরিমানা বা আইনি শাস্তি এড়ানো যায়।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22612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সামাজিক সমৃদ্ধি: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একটি সুস্থ ও বৈষম্যহীন সমাজ গঠনে সহায়তা করে।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702123"/>
            <a:ext cx="24765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216473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730823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245173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59260"/>
            <a:ext cx="5405437" cy="1914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902023"/>
            <a:ext cx="5405437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1575" y="428625"/>
            <a:ext cx="110204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সামাজিক দায়বদ্ধতার ধারণা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8510"/>
            <a:ext cx="504825" cy="400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825" y="2897385"/>
            <a:ext cx="499562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16A34A"/>
                </a:solidFill>
                <a:latin typeface="Hind Siliguri"/>
              </a:rPr>
              <a:t>সামাজিক দায়িত্ব কী?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392685"/>
            <a:ext cx="4757737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ব্যবসায় প্রতিষ্ঠান সমাজ থেকে সম্পদ ও সুযোগ গ্রহণ করে। তাই শুধু মুনাফা অর্জন নয়, সমাজের মঙ্গলজনক কাজে অবদান রাখাই হলো </a:t>
            </a:r>
            <a:r>
              <a:rPr sz="1650" b="0" i="0" u="none">
                <a:solidFill>
                  <a:srgbClr val="1E293B"/>
                </a:solidFill>
                <a:latin typeface="Hind Siliguri Black"/>
              </a:rPr>
              <a:t>সামাজিক দায়বদ্ধতা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787" y="1940123"/>
            <a:ext cx="5329237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21148"/>
            <a:ext cx="3555950" cy="2381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521148"/>
            <a:ext cx="3555950" cy="2381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521148"/>
            <a:ext cx="3556099" cy="2381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1575" y="428625"/>
            <a:ext cx="110204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ক্রেতা ও ভোক্তাদের প্রতি দায়িত্ব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8510"/>
            <a:ext cx="504825" cy="4000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8400" y="2778323"/>
            <a:ext cx="666750" cy="666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5009" y="3587948"/>
            <a:ext cx="319368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0F172A"/>
                </a:solidFill>
                <a:latin typeface="Hind Siliguri"/>
              </a:rPr>
              <a:t>মানসম্মত পণ্য সরবরাহ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73723"/>
            <a:ext cx="30416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গুণগত মানসম্পন্ন ও স্বাস্থ্যসম্মত পণ্য নিশ্চিত করা।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2476" y="2778323"/>
            <a:ext cx="666750" cy="6667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99085" y="3587948"/>
            <a:ext cx="319368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0F172A"/>
                </a:solidFill>
                <a:latin typeface="Hind Siliguri"/>
              </a:rPr>
              <a:t>ন্যায্যমূল্য নির্ধারণ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5125" y="4073723"/>
            <a:ext cx="30416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ভোক্তার ক্রয়ক্ষমতার মধ্যে সঠিক দাম রাখা।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56700" y="2778323"/>
            <a:ext cx="666750" cy="6667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293157" y="3587948"/>
            <a:ext cx="319383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0F172A"/>
                </a:solidFill>
                <a:latin typeface="Hind Siliguri"/>
              </a:rPr>
              <a:t>সঠিক তথ্য প্রদান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200" y="4073723"/>
            <a:ext cx="3041749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বিজ্ঞাপনে কোনো মিথ্যা বা বিভ্রান্তিকর তথ্য না দেওয়া।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9375" y="2959298"/>
            <a:ext cx="304800" cy="3048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62501" y="2959298"/>
            <a:ext cx="266700" cy="3048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37675" y="295929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1575" y="428625"/>
            <a:ext cx="110204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শ্রমিক-কর্মচারীদের প্রতি দায়িত্ব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68510"/>
            <a:ext cx="504825" cy="4000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4875" y="268307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উপযুক্ত পারিশ্রমিক প্রদান: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সময়মতো ন্যায্য বেতন ও ভাতা প্রদান করা।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319742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নিরাপদ কর্মপরিবেশ: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কারখানায় সুস্বাস্থ্য ও নিরাপদ পরিবেশ নিশ্চিত করা।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71177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চাকরির নিরাপত্তা: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অহেতুক বা অন্যায়ভাবে কর্মী ছাঁটাই না করা।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226123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প্যাকেজ সুবিধা ও কল্যাণ: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চিকিৎসা সুবিধা, বাসস্থান ও বোনাসের ব্যবস্থা করা।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702123"/>
            <a:ext cx="24765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216473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730823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245173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44998"/>
            <a:ext cx="5405437" cy="1543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844998"/>
            <a:ext cx="5405437" cy="15430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428625"/>
            <a:ext cx="1112520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সরকার ও মালিকদের প্রতি দায়িত্ব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8510"/>
            <a:ext cx="400050" cy="400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825" y="3083123"/>
            <a:ext cx="4995624" cy="400050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0284C7"/>
                </a:solidFill>
                <a:latin typeface="Hind Siliguri"/>
              </a:rPr>
              <a:t>সরকারের প্রতি দায়িত্ব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578423"/>
            <a:ext cx="4757737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1E293B"/>
                </a:solidFill>
                <a:latin typeface="Hind Siliguri SemiBold"/>
              </a:rPr>
              <a:t>• সময়মতো সঠিকভাবে কর ও রাজস্ব প্রদান।</a:t>
            </a:r>
            <a:r>
              <a:t>
</a:t>
            </a:r>
            <a:r>
              <a:rPr sz="1500" b="0" i="0" u="none">
                <a:solidFill>
                  <a:srgbClr val="1E293B"/>
                </a:solidFill>
                <a:latin typeface="Hind Siliguri SemiBold"/>
              </a:rPr>
              <a:t> • দেশের প্রচলিত আইন ও বিধিবিধান মেনে চলা।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4637" y="3083123"/>
            <a:ext cx="4995624" cy="400050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D97706"/>
                </a:solidFill>
                <a:latin typeface="Hind Siliguri"/>
              </a:rPr>
              <a:t>মালিক ও বিনিয়োগকারীর প্রতি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4637" y="3578423"/>
            <a:ext cx="4757737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1E293B"/>
                </a:solidFill>
                <a:latin typeface="Hind Siliguri SemiBold"/>
              </a:rPr>
              <a:t>• মূলধনের সঠিক ব্যবহার ও নিরাপত্তা নিশ্চিতকরণ।</a:t>
            </a:r>
            <a:r>
              <a:t>
</a:t>
            </a:r>
            <a:r>
              <a:rPr sz="1500" b="0" i="0" u="none">
                <a:solidFill>
                  <a:srgbClr val="1E293B"/>
                </a:solidFill>
                <a:latin typeface="Hind Siliguri SemiBold"/>
              </a:rPr>
              <a:t> • বিনিয়োগকৃত অর্থ থেকে ন্যায্য মুনাফা প্রদান।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3130748"/>
            <a:ext cx="266700" cy="2667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4637" y="3130748"/>
            <a:ext cx="266700" cy="2667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902023"/>
            <a:ext cx="5405437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পরিবেশ ও সমাজের প্রতি দায়িত্ব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400050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75" y="2340173"/>
            <a:ext cx="502443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বর্জ্য ব্যবস্থাপনা: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কারখানার ক্ষতিকর বর্জ্য শোধন (ETP) করা।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197423"/>
            <a:ext cx="502443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দূষণ রোধ: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বায়ু, পানি ও শব্দ দূষণ নিয়ন্ত্রণে রাখা।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3711773"/>
            <a:ext cx="502443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সমাজকল্যাণ: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শিক্ষা প্রতিষ্ঠান, হাসপাতাল নির্মাণে সাহায্য করা।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4569023"/>
            <a:ext cx="502443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কর্মসংস্থান: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বেকারদের চাকরির সুযোগ সৃষ্টি করা।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787" y="1940123"/>
            <a:ext cx="5329237" cy="35433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359223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216473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730823"/>
            <a:ext cx="247650" cy="2571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588073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06823"/>
            <a:ext cx="11144250" cy="2333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400050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3875" y="4873823"/>
            <a:ext cx="11144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 i="0" u="none">
                <a:solidFill>
                  <a:srgbClr val="0284C7"/>
                </a:solidFill>
                <a:latin typeface="Hind Siliguri"/>
              </a:rPr>
              <a:t>(কাজের উত্তর পরবর্তী স্লাইডে দেখানো হবে, নিজেরা তৈরি করো)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25" y="2444948"/>
            <a:ext cx="1362075" cy="4000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85825" y="2987873"/>
            <a:ext cx="1102137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sz="2250" b="1" i="0" u="none">
                <a:solidFill>
                  <a:srgbClr val="92400E"/>
                </a:solidFill>
                <a:latin typeface="Hind Siliguri"/>
              </a:rPr>
              <a:t>তোমাদের খাতায় সংক্ষেপে লেখ: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3559373"/>
            <a:ext cx="10496550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78350F"/>
                </a:solidFill>
                <a:latin typeface="Hind Siliguri SemiBold"/>
              </a:rPr>
              <a:t>১. ব্যবসায় নৈতিকতা বলতে কী বোঝ?</a:t>
            </a:r>
            <a:r>
              <a:t>
</a:t>
            </a:r>
            <a:r>
              <a:rPr sz="1950" b="0" i="0" u="none">
                <a:solidFill>
                  <a:srgbClr val="78350F"/>
                </a:solidFill>
                <a:latin typeface="Hind Siliguri SemiBold"/>
              </a:rPr>
              <a:t> ২. খাদ্যে ভেজাল মেশানো কী ধরনের অপরাধ?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59223"/>
            <a:ext cx="11144250" cy="1162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711773"/>
            <a:ext cx="11144250" cy="11620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9175" y="428625"/>
            <a:ext cx="111728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একক কাজের নমুনা উত্তর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8510"/>
            <a:ext cx="352425" cy="400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825" y="2597348"/>
            <a:ext cx="1102137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1" i="0" u="none">
                <a:solidFill>
                  <a:srgbClr val="15803D"/>
                </a:solidFill>
                <a:latin typeface="Hind Siliguri"/>
              </a:rPr>
              <a:t>১ নম্বর প্রশ্নের উত্তর: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2968823"/>
            <a:ext cx="10496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ব্যবসায়িক কর্মকাণ্ডে ভালো-মন্দ ও ন্যায়-অন্যায় বিচার করে সৎ ও সঠিক উপায়ে ব্যবসা পরিচালনা করাকেই ব্যবসায় নৈতিকতা বলে।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3949898"/>
            <a:ext cx="1102137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1" i="0" u="none">
                <a:solidFill>
                  <a:srgbClr val="15803D"/>
                </a:solidFill>
                <a:latin typeface="Hind Siliguri"/>
              </a:rPr>
              <a:t>২ নম্বর প্রশ্নের উত্তর: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825" y="4321373"/>
            <a:ext cx="10496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খাদ্যে ভেজাল মেশানো একটি জঘন্য অনৈতিক কাজ, সামাজিক অপরাধ এবং আইনত দণ্ডনীয় গর্হিত কর্মকাণ্ড।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64023"/>
            <a:ext cx="11144250" cy="1905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575" y="428625"/>
            <a:ext cx="110204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জোড়ায়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504825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25" y="2902148"/>
            <a:ext cx="1390650" cy="400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825" y="3445073"/>
            <a:ext cx="1102137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0369A1"/>
                </a:solidFill>
                <a:latin typeface="Hind Siliguri"/>
              </a:rPr>
              <a:t>পাশের সহপাঠীর সাথে আলোচনা করে লেখ: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987998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0C4A6E"/>
                </a:solidFill>
                <a:latin typeface="Hind Siliguri SemiBold"/>
              </a:rPr>
              <a:t>"একজন আদর্শ ব্যবসায়ী হিসেবে ক্রেতাদের প্রতি পালনীয় যেকোনো ৪টি সামাজিক দায়িত্বের তালিকা তৈরি করো।"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44476"/>
            <a:ext cx="11144250" cy="27442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জোড়ায়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400050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5825" y="2482601"/>
            <a:ext cx="11021377" cy="4010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8"/>
              </a:lnSpc>
            </a:pPr>
            <a:r>
              <a:rPr sz="2106" b="1" i="0" u="none">
                <a:solidFill>
                  <a:srgbClr val="15803D"/>
                </a:solidFill>
                <a:latin typeface="Hind Siliguri"/>
              </a:rPr>
              <a:t>ক্রেতাদের প্রতি ৪টি দায়িত্ব: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2997993"/>
            <a:ext cx="102108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মানসম্মত ও ভেজালমুক্ত পণ্য বাজারে সরবরাহ করা।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1575" y="3436143"/>
            <a:ext cx="102108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পণ্য বা সেবার জন্য ন্যায্যমূল্য নির্ধারণ করা।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1575" y="3874293"/>
            <a:ext cx="102108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পণ্য কৃত্রিম সংকট তৈরি করে অতিরিক্ত দাম না নেওয়া।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1575" y="4312443"/>
            <a:ext cx="102108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পণ্য ব্যবহারের সঠিক নিয়ম ও সঠিক তথ্য প্রদান করা।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92573"/>
            <a:ext cx="11144250" cy="22479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575" y="428625"/>
            <a:ext cx="1102042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দলীয়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504825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25" y="2730698"/>
            <a:ext cx="1466850" cy="400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825" y="3273623"/>
            <a:ext cx="1102137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991B1B"/>
                </a:solidFill>
                <a:latin typeface="Hind Siliguri"/>
              </a:rPr>
              <a:t>দলে ভাগ হয়ে আলোচনা করো এবং পোস্টার তৈরি করো: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816548"/>
            <a:ext cx="104965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7F1D1D"/>
                </a:solidFill>
                <a:latin typeface="Hind Siliguri SemiBold"/>
              </a:rPr>
              <a:t>"একটি এলাকায় টেক্সটাইল মিল বা কারখানা স্থাপন করলে যাতে পরিবেশ দূষিত না হয়, সে জন্য তোমরা কী কী পদক্ষেপ গ্রহণ করবে?"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01651"/>
            <a:ext cx="11144250" cy="222989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550" y="428625"/>
            <a:ext cx="1122045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দলীয়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304800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5825" y="2739776"/>
            <a:ext cx="11021377" cy="4010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8"/>
              </a:lnSpc>
            </a:pPr>
            <a:r>
              <a:rPr sz="2106" b="1" i="0" u="none">
                <a:solidFill>
                  <a:srgbClr val="15803D"/>
                </a:solidFill>
                <a:latin typeface="Hind Siliguri"/>
              </a:rPr>
              <a:t>পরিবেশ সুরক্ষায় করণীয় পদক্ষেপ: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236118"/>
            <a:ext cx="10496550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১. কারখানায় ই.টি.পি (ETP - Effluent Treatment Plant) স্থাপন করে কেমিক্যালযুক্ত পানি শোধন করা।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২. বায়ুদূষণ রোধে উঁচু চিমনি ও উপযুক্ত ফিল্টার ব্যবহার করা।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৩. কারখানার চারপাশে প্রচুর গাছপালা রোপণ করে সবুজ বেষ্টনী গড়ে তোলা।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৪. শব্দদূষণ কমানোর জন্য শব্দনিরোধক উন্নত যন্ত্রপাতি ব্যবহার করা।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40173"/>
            <a:ext cx="11144250" cy="1181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711773"/>
            <a:ext cx="11144250" cy="1181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550" y="428625"/>
            <a:ext cx="1122045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মূল্যায়ন (প্রশ্ন ১ ও ২)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8510"/>
            <a:ext cx="304800" cy="400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825" y="2578298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১. 'Ethos' শব্দটি কোন ভাষার শব্দ?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2997398"/>
            <a:ext cx="104965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(ক) লাতিন     (খ) গ্রিক     (গ) ফরাসি     (ঘ) ইংরেজি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3949898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২. নিয়মিত কর ও রাজস্ব প্রদান করা ব্যবসায়ের কার প্রতি দায়িত্ব?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825" y="4368998"/>
            <a:ext cx="104965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(ক) সমাজের প্রতি     (খ) ক্রেতার প্রতি     (গ) সরকারের প্রতি     (ঘ) শ্রমিকের প্রতি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40173"/>
            <a:ext cx="11144250" cy="1181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711773"/>
            <a:ext cx="11144250" cy="1181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550" y="428625"/>
            <a:ext cx="1122045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মূল্যায়ন (প্রশ্ন ৩ ও ৪)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8510"/>
            <a:ext cx="304800" cy="400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825" y="2578298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৩. খাদ্যে ফরমালিন ব্যবহার করা কোন ধরনের কর্মকাণ্ড?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2997398"/>
            <a:ext cx="104965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(ক) নৈতিক কাজ     (খ) অনৈতিক কাজ     (গ) সামাজিক দায়বদ্ধতা     (ঘ) আইনসম্মত কাজ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3949898"/>
            <a:ext cx="10496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Black"/>
              </a:rPr>
              <a:t>৪. শ্রমিক-কর্মচারীদের কাজের সঠিক মূল্য দেওয়া ব্যবসায়ের কোন ধরনের দায়িত্ব?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825" y="4368998"/>
            <a:ext cx="104965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 SemiBold"/>
              </a:rPr>
              <a:t>(ক) সামাজিক দায়িত্ব     (খ) নৈতিক দায়িত্ব     (গ) আইনি দায়িত্ব     (ঘ) রাজনৈতিক দায়িত্ব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40496"/>
            <a:ext cx="11144250" cy="215205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550" y="428625"/>
            <a:ext cx="1122045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304800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5825" y="2778621"/>
            <a:ext cx="10496550" cy="1675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আজকে আমরা যা শিখলাম: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ব্যবসায় নৈতিকতা হলো ন্যায়পরায়ণতা ও সততার সাথে ব্যবসা পরিচালনা করা।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অনৈতিক ব্যবসা স্বল্পমেয়াদে লাভজনক হলেও দীর্ঘমেয়াদে ধ্বংস ডেকে আনে।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প্রতিটি ব্যবসায় প্রতিষ্ঠানের ক্রেতা, শ্রমিক, সমাজ ও সরকারের প্রতি সামাজিক দায়িত্ব রয়েছে।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পরিবেশ রক্ষা করে ব্যবসা পরিচালনা করা বর্তমান যুগের অন্যতম প্রধান দায়িত্ব।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647825"/>
            <a:ext cx="11144250" cy="3276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7375" y="2162175"/>
            <a:ext cx="857250" cy="857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5336" y="3209925"/>
            <a:ext cx="1062132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3600" b="1" i="0" u="none">
                <a:solidFill>
                  <a:srgbClr val="92400E"/>
                </a:solidFill>
                <a:latin typeface="Hind Siliguri"/>
              </a:rPr>
              <a:t>তোমাদের কোনো প্রশ্ন আছে কি?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4038600"/>
            <a:ext cx="101155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>
                <a:solidFill>
                  <a:srgbClr val="78350F"/>
                </a:solidFill>
                <a:latin typeface="Hind Siliguri SemiBold"/>
              </a:rPr>
              <a:t>আজকের পাঠ সম্পর্কিত যেকোনো অস্পষ্টতা থাকলে নির্দ্বিধায় আমাকে জিজ্ঞাসা করো!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4425" y="428625"/>
            <a:ext cx="11077575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বাড়ির কাজ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68510"/>
            <a:ext cx="447675" cy="4000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2440185"/>
            <a:ext cx="11144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1E3A8A"/>
                </a:solidFill>
                <a:latin typeface="Hind Siliguri"/>
              </a:rPr>
              <a:t>নিচের প্রশ্নগুলোর উত্তর খাতায় সুন্দর করে লিখে আনবে: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75" y="292596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১. ব্যবসায় নৈতিকতা বলতে কী বোঝ?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44031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২. খাদ্যে ভেজাল মেশানোর ফলে সমাজের কী কী ক্ষতি হয়?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395466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৩. পরিবেশ দূষণ মুক্ত রাখতে একজন ব্যবসায়ীর ৫টি করণীয় লেখ।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4469010"/>
            <a:ext cx="1076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৪. সমাজের প্রতি ব্যবসায়ের সামাজিক দায়িত্বের গুরুত্ব ব্যাখ্যা করো।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945010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459360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973710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488060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16385"/>
            <a:ext cx="11144250" cy="2200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550" y="428625"/>
            <a:ext cx="11220450" cy="5180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1E3A8A"/>
                </a:solidFill>
                <a:latin typeface="Hind Siliguri"/>
              </a:rPr>
              <a:t>বাড়ির কাজের সহায়ক সংকেত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0384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68510"/>
            <a:ext cx="304800" cy="4000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5825" y="2754510"/>
            <a:ext cx="1102137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1" i="0" u="none">
                <a:solidFill>
                  <a:srgbClr val="7C3AED"/>
                </a:solidFill>
                <a:latin typeface="Hind Siliguri"/>
              </a:rPr>
              <a:t>সহায়ক সংকেত ও টিপস: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221235"/>
            <a:ext cx="10496550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• ১ম প্রশ্ন: মূল্যবোধ ও 'Ethos' শব্দের আলোকে লিখবে।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২য় প্রশ্ন: স্বাস্থ্যঝুঁকি, জনস্বাস্থ্য ও অনৈতিকতার দিক আলোচনা করবে।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৩য় প্রশ্ন: বর্জ্য শোধন, গাছ লাগানো, ধোঁয়া নিয়ন্ত্রণ ইত্যাদি পয়েন্ট ব্যবহার করবে।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৪র্থ প্রশ্ন: পাঠ্যবইয়ের অধ্যায় ১১-এর ৩য় ও ৪র্থ পৃষ্ঠা অনুসরণ করবে।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485900"/>
            <a:ext cx="11144250" cy="3600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12" y="6548437"/>
            <a:ext cx="247650" cy="19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331" y="3105150"/>
            <a:ext cx="10701337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200"/>
              </a:lnSpc>
              <a:defRPr/>
            </a:pPr>
            <a:r>
              <a:rPr sz="4800" b="1" i="0" u="none">
                <a:solidFill>
                  <a:srgbClr val="FFFFFF"/>
                </a:solidFill>
                <a:latin typeface="Hind Siliguri"/>
              </a:rPr>
              <a:t>ধন্যবাদ সবাইকে!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4210050"/>
            <a:ext cx="101917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2100" b="0" i="0" u="none">
                <a:solidFill>
                  <a:srgbClr val="DCFCE7"/>
                </a:solidFill>
                <a:latin typeface="Hind Siliguri SemiBold"/>
              </a:rPr>
              <a:t>তোমাদের উজ্জ্বল ভবিষ্যৎ ও সুস্বাস্থ্য কামনা করি।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898</Words>
  <Application>Microsoft Macintosh PowerPoint</Application>
  <PresentationFormat>Custom</PresentationFormat>
  <Paragraphs>124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7</cp:revision>
  <dcterms:created xsi:type="dcterms:W3CDTF">2013-01-27T09:14:16Z</dcterms:created>
  <dcterms:modified xsi:type="dcterms:W3CDTF">2026-09-08T23:05:17Z</dcterms:modified>
</cp:coreProperties>
</file>