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57" r:id="rId6"/>
    <p:sldId id="262" r:id="rId7"/>
    <p:sldId id="263" r:id="rId8"/>
    <p:sldId id="264" r:id="rId9"/>
    <p:sldId id="265" r:id="rId10"/>
    <p:sldId id="268" r:id="rId11"/>
    <p:sldId id="270" r:id="rId12"/>
    <p:sldId id="271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GeNuJiYBNwTUsg/UNggk7w==" hashData="F81ckrsVUgY/bomo2OhdJz/BuqA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17" autoAdjust="0"/>
    <p:restoredTop sz="94660"/>
  </p:normalViewPr>
  <p:slideViewPr>
    <p:cSldViewPr>
      <p:cViewPr>
        <p:scale>
          <a:sx n="62" d="100"/>
          <a:sy n="62" d="100"/>
        </p:scale>
        <p:origin x="-1428" y="-4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917808-D071-408F-A171-29198DE51A8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44B676-FB7D-4E39-A5B7-8E1419709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82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Welcome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597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 Main Character: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Budha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04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10. 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Metaphor of Scarecrow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13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11. Supporting Characters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44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11. Supporting Characters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44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13.</a:t>
            </a:r>
            <a:r>
              <a:rPr lang="en-US" b="1" baseline="0" dirty="0" smtClean="0"/>
              <a:t> </a:t>
            </a:r>
            <a:r>
              <a:rPr lang="en-US" b="1" dirty="0" err="1" smtClean="0"/>
              <a:t>Budha's</a:t>
            </a:r>
            <a:r>
              <a:rPr lang="en-US" b="1" dirty="0" smtClean="0"/>
              <a:t> Philosophy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25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14.</a:t>
            </a:r>
            <a:r>
              <a:rPr lang="en-US" b="1" baseline="0" dirty="0" smtClean="0"/>
              <a:t> </a:t>
            </a:r>
            <a:r>
              <a:rPr lang="en-US" b="1" dirty="0" smtClean="0"/>
              <a:t>Occupation of Village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63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15.</a:t>
            </a:r>
            <a:r>
              <a:rPr lang="en-US" b="1" baseline="0" dirty="0" smtClean="0"/>
              <a:t> </a:t>
            </a:r>
            <a:r>
              <a:rPr lang="en-US" b="1" dirty="0" err="1" smtClean="0"/>
              <a:t>Budha’s</a:t>
            </a:r>
            <a:r>
              <a:rPr lang="en-US" b="1" dirty="0" smtClean="0"/>
              <a:t> Role in Liberation War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54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16.</a:t>
            </a:r>
            <a:r>
              <a:rPr lang="en-US" b="1" baseline="0" dirty="0" smtClean="0"/>
              <a:t> </a:t>
            </a:r>
            <a:r>
              <a:rPr lang="en-US" b="1" dirty="0" smtClean="0"/>
              <a:t>The Mining Mission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955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17.</a:t>
            </a:r>
            <a:r>
              <a:rPr lang="en-US" b="1" baseline="0" dirty="0" smtClean="0"/>
              <a:t> </a:t>
            </a:r>
            <a:r>
              <a:rPr lang="en-US" b="1" dirty="0" smtClean="0"/>
              <a:t>The Great Explosion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8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18. </a:t>
            </a:r>
            <a:r>
              <a:rPr lang="en-US" b="1" smtClean="0"/>
              <a:t>Themes</a:t>
            </a:r>
            <a:endParaRPr lang="en-US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62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19.</a:t>
            </a:r>
            <a:r>
              <a:rPr lang="en-US" b="1" baseline="0" dirty="0" smtClean="0"/>
              <a:t> </a:t>
            </a:r>
            <a:r>
              <a:rPr lang="en-US" b="1" dirty="0" smtClean="0"/>
              <a:t>Literary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49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20.</a:t>
            </a:r>
            <a:r>
              <a:rPr lang="en-US" b="1" baseline="0" dirty="0" smtClean="0"/>
              <a:t> </a:t>
            </a:r>
            <a:r>
              <a:rPr lang="en-US" b="1" dirty="0" smtClean="0"/>
              <a:t>Assessment/Quiz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18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21.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666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22. Thanks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4B676-FB7D-4E39-A5B7-8E1419709DE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19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5.xml"/><Relationship Id="rId4" Type="http://schemas.openxmlformats.org/officeDocument/2006/relationships/audio" Target="../media/audio4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6.wav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audio" Target="../media/audio3.wav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audio" Target="../media/audio3.wav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audio" Target="../media/audio2.wav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audio" Target="../media/audio3.wav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audio" Target="../media/audio7.wav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audio" Target="../media/audio8.wav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audio" Target="../media/audio5.wav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audio" Target="../media/audio3.wav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9.wav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0" y="-85725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52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1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2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CPA Market-24\CPA Market\Grip\waving-hand-pointing-you-pb5gazcvyl1ep3qr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19" y="1790700"/>
            <a:ext cx="781050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85009" y="2114550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latin typeface="Kalpurush" pitchFamily="2" charset="0"/>
                <a:cs typeface="Kalpurush" pitchFamily="2" charset="0"/>
              </a:rPr>
              <a:t>এর</a:t>
            </a:r>
            <a:r>
              <a:rPr lang="en-US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b="1" dirty="0" err="1" smtClean="0">
                <a:latin typeface="Kalpurush" pitchFamily="2" charset="0"/>
                <a:cs typeface="Kalpurush" pitchFamily="2" charset="0"/>
              </a:rPr>
              <a:t>নাম</a:t>
            </a:r>
            <a:r>
              <a:rPr lang="en-US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b="1" dirty="0" err="1" smtClean="0">
                <a:latin typeface="Kalpurush" pitchFamily="2" charset="0"/>
                <a:cs typeface="Kalpurush" pitchFamily="2" charset="0"/>
              </a:rPr>
              <a:t>কী</a:t>
            </a:r>
            <a:r>
              <a:rPr lang="en-US" b="1" dirty="0" smtClean="0">
                <a:latin typeface="Kalpurush" pitchFamily="2" charset="0"/>
                <a:cs typeface="Kalpurush" pitchFamily="2" charset="0"/>
              </a:rPr>
              <a:t> ?</a:t>
            </a:r>
            <a:endParaRPr lang="en-US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629" y="3053775"/>
            <a:ext cx="2451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কাকতাড়ুয়া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1026" name="Picture 2" descr="C:\Users\Arindhum\Desktop\কাকপ্তাড়ুয়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588" y="514350"/>
            <a:ext cx="5722412" cy="4629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52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5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rindhum\Desktop\কাভার পেইজ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"/>
            <a:ext cx="9144000" cy="513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66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explode.wav"/>
          </p:stSnd>
        </p:sndAc>
      </p:transition>
    </mc:Choice>
    <mc:Fallback xmlns="">
      <p:transition spd="slow">
        <p:split orient="vert"/>
        <p:sndAc>
          <p:stSnd>
            <p:snd r:embed="rId4" name="explod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 txBox="1">
            <a:spLocks noGrp="1"/>
          </p:cNvSpPr>
          <p:nvPr>
            <p:ph type="title"/>
          </p:nvPr>
        </p:nvSpPr>
        <p:spPr>
          <a:xfrm>
            <a:off x="1143000" y="666750"/>
            <a:ext cx="5578450" cy="507831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/>
            <a:r>
              <a:rPr lang="bn-BD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শিরোনাম</a:t>
            </a:r>
            <a:r>
              <a:rPr lang="bn-BD" sz="3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:</a:t>
            </a:r>
            <a:r>
              <a:rPr lang="en-US" sz="3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‘</a:t>
            </a:r>
            <a:r>
              <a:rPr lang="bn-BD" sz="3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কাকতাড়ুয়া</a:t>
            </a:r>
            <a:r>
              <a:rPr lang="en-US" sz="3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’ </a:t>
            </a:r>
            <a:r>
              <a:rPr lang="bn-BD" sz="3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উপন্যাস </a:t>
            </a:r>
            <a:r>
              <a:rPr lang="bn-BD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বিশ্লেষণ</a:t>
            </a:r>
            <a:endParaRPr lang="en-US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Content Placeholder 7"/>
          <p:cNvSpPr txBox="1">
            <a:spLocks noGrp="1"/>
          </p:cNvSpPr>
          <p:nvPr>
            <p:ph sz="quarter" idx="2"/>
          </p:nvPr>
        </p:nvSpPr>
        <p:spPr>
          <a:xfrm>
            <a:off x="1066800" y="1276350"/>
            <a:ext cx="3356688" cy="7909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/>
            <a:r>
              <a:rPr lang="bn-BD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উপ-শিরোনাম: শ্রেণি: নবম </a:t>
            </a:r>
            <a:r>
              <a:rPr lang="en-US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। </a:t>
            </a:r>
          </a:p>
          <a:p>
            <a:pPr lvl="0"/>
            <a:r>
              <a:rPr lang="bn-BD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বিষয়</a:t>
            </a:r>
            <a:r>
              <a:rPr lang="bn-BD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: বাংলা ১ম </a:t>
            </a:r>
            <a:r>
              <a:rPr lang="bn-BD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পত্র</a:t>
            </a:r>
            <a:endParaRPr lang="en-U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152400" y="2129348"/>
            <a:ext cx="1147750" cy="38472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tIns="0" rtlCol="0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b="1" dirty="0" smtClean="0">
                <a:latin typeface="Kalpurush" pitchFamily="2" charset="0"/>
                <a:cs typeface="Kalpurush" pitchFamily="2" charset="0"/>
              </a:rPr>
              <a:t>কন্টেন্ট</a:t>
            </a:r>
            <a:endParaRPr lang="en-US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685800" y="2675007"/>
            <a:ext cx="3382665" cy="35394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vert="horz" wrap="square" tIns="0" rtlCol="0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bn-BD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উপন্যাসের নাম: কাকতাড়ুয়া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Content Placeholder 7"/>
          <p:cNvSpPr txBox="1">
            <a:spLocks/>
          </p:cNvSpPr>
          <p:nvPr/>
        </p:nvSpPr>
        <p:spPr>
          <a:xfrm>
            <a:off x="685800" y="3132207"/>
            <a:ext cx="3382665" cy="353943"/>
          </a:xfrm>
          <a:prstGeom prst="rect">
            <a:avLst/>
          </a:prstGeom>
          <a:noFill/>
        </p:spPr>
        <p:txBody>
          <a:bodyPr vert="horz" wrap="square" tIns="0" rtlCol="0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bn-BD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লেখক: সেলিনা হোসেন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Content Placeholder 7"/>
          <p:cNvSpPr txBox="1">
            <a:spLocks/>
          </p:cNvSpPr>
          <p:nvPr/>
        </p:nvSpPr>
        <p:spPr>
          <a:xfrm>
            <a:off x="685800" y="3659654"/>
            <a:ext cx="3867807" cy="969496"/>
          </a:xfrm>
          <a:prstGeom prst="rect">
            <a:avLst/>
          </a:prstGeom>
          <a:noFill/>
        </p:spPr>
        <p:txBody>
          <a:bodyPr vert="horz" wrap="square" tIns="0" rtlCol="0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bn-BD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বিষয়বস্তু: ১৯৭১ সালের মুক্তিযুদ্ধ ও এক কিশোরের সাহসিকতার গল্প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940" y="1428750"/>
            <a:ext cx="3441860" cy="3482490"/>
          </a:xfrm>
        </p:spPr>
      </p:pic>
    </p:spTree>
    <p:extLst>
      <p:ext uri="{BB962C8B-B14F-4D97-AF65-F5344CB8AC3E}">
        <p14:creationId xmlns:p14="http://schemas.microsoft.com/office/powerpoint/2010/main" val="89677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4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/>
      <p:bldP spid="10" grpId="0" animBg="1"/>
      <p:bldP spid="12" grpId="0" animBg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1173"/>
            <a:ext cx="4419600" cy="857250"/>
          </a:xfrm>
        </p:spPr>
        <p:txBody>
          <a:bodyPr/>
          <a:lstStyle/>
          <a:p>
            <a:r>
              <a:rPr lang="bn-BD" b="1" dirty="0">
                <a:solidFill>
                  <a:srgbClr val="7030A0"/>
                </a:solidFill>
              </a:rPr>
              <a:t>লেখক পরিচিতি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350"/>
            <a:ext cx="9144000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64724"/>
      </p:ext>
    </p:extLst>
  </p:cSld>
  <p:clrMapOvr>
    <a:masterClrMapping/>
  </p:clrMapOvr>
  <p:transition spd="slow">
    <p:wipe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23060"/>
            <a:ext cx="4275423" cy="3352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72200" y="1288018"/>
            <a:ext cx="2052165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b="1" dirty="0">
                <a:latin typeface="Kalpurush" pitchFamily="2" charset="0"/>
                <a:cs typeface="Kalpurush" pitchFamily="2" charset="0"/>
              </a:rPr>
              <a:t>পটভূমি: মুক্তিযুদ্ধ ১৯৭১</a:t>
            </a:r>
            <a:endParaRPr lang="en-US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52400" y="2016264"/>
            <a:ext cx="50032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 algn="ctr">
              <a:buFont typeface="Wingdings" pitchFamily="2" charset="2"/>
              <a:buChar char="v"/>
            </a:pPr>
            <a:r>
              <a:rPr lang="bn-BD" sz="2000" b="1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১৯৭১ </a:t>
            </a:r>
            <a:r>
              <a:rPr lang="bn-BD" sz="2000" b="1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সালের মার্চ থেকে ডিসেম্বরের রক্তক্ষয়ী </a:t>
            </a:r>
            <a:endParaRPr lang="en-US" sz="2000" b="1" dirty="0" smtClean="0">
              <a:solidFill>
                <a:srgbClr val="C00000"/>
              </a:solidFill>
              <a:latin typeface="Kalpurush" pitchFamily="2" charset="0"/>
              <a:cs typeface="Kalpurush" pitchFamily="2" charset="0"/>
            </a:endParaRPr>
          </a:p>
          <a:p>
            <a:pPr lvl="1" algn="ctr"/>
            <a:r>
              <a:rPr lang="bn-BD" sz="2000" b="1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স্বাধীনতা </a:t>
            </a:r>
            <a:r>
              <a:rPr lang="bn-BD" sz="2000" b="1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যুদ্ধ।</a:t>
            </a:r>
            <a:endParaRPr lang="en-US" sz="2000" b="1" dirty="0">
              <a:solidFill>
                <a:srgbClr val="C0000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70003" y="3006864"/>
            <a:ext cx="4742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 algn="ctr">
              <a:buFont typeface="Wingdings" pitchFamily="2" charset="2"/>
              <a:buChar char="v"/>
            </a:pPr>
            <a:r>
              <a:rPr lang="bn-BD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গ্রামীণ </a:t>
            </a:r>
            <a:r>
              <a:rPr lang="bn-BD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প্রেক্ষাপট ও সাধারণ মানুষের ওপর </a:t>
            </a:r>
            <a:endParaRPr lang="en-US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  <a:p>
            <a:pPr lvl="1" algn="ctr"/>
            <a:r>
              <a:rPr lang="bn-BD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পাকিস্তানি </a:t>
            </a:r>
            <a:r>
              <a:rPr lang="bn-BD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বাহিনীর অত্যাচার।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14013" y="4000440"/>
            <a:ext cx="45336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buFont typeface="Wingdings" pitchFamily="2" charset="2"/>
              <a:buChar char="v"/>
            </a:pPr>
            <a:r>
              <a:rPr lang="bn-BD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স্বজনহারার </a:t>
            </a:r>
            <a:r>
              <a:rPr lang="bn-BD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বেদনা ও প্রতিরোধের স্পৃহা।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7000" y="285750"/>
            <a:ext cx="3671198" cy="70788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4000" b="1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উপন্যাসের পটভূমি </a:t>
            </a:r>
            <a:endParaRPr lang="en-US" sz="4000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71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bomb.wav"/>
          </p:stSnd>
        </p:sndAc>
      </p:transition>
    </mc:Choice>
    <mc:Fallback xmlns="">
      <p:transition spd="slow">
        <p:split orient="vert"/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992" y="438150"/>
            <a:ext cx="4668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মূল </a:t>
            </a:r>
            <a:r>
              <a:rPr lang="bn-BD" sz="5400" b="1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চরিত্র: বুধা </a:t>
            </a:r>
            <a:endParaRPr lang="en-US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343149"/>
            <a:ext cx="49052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কন্টেন্ট: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  <a:p>
            <a:pPr lvl="1" algn="just"/>
            <a:r>
              <a:rPr lang="bn-BD" sz="2400" dirty="0">
                <a:latin typeface="Kalpurush" pitchFamily="2" charset="0"/>
                <a:cs typeface="Kalpurush" pitchFamily="2" charset="0"/>
              </a:rPr>
              <a:t>উপন্যাসের কেন্দ্রীয় চরিত্র ও এক অনাথ কিশোর</a:t>
            </a:r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।কলেরা </a:t>
            </a:r>
            <a:r>
              <a:rPr lang="bn-BD" sz="2400" dirty="0">
                <a:latin typeface="Kalpurush" pitchFamily="2" charset="0"/>
                <a:cs typeface="Kalpurush" pitchFamily="2" charset="0"/>
              </a:rPr>
              <a:t>মহামারীতে বাবা-মা ও ভাই-বোনকে হারিয়ে একাকী জীবন</a:t>
            </a:r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।</a:t>
            </a:r>
            <a:r>
              <a:rPr lang="en-US" sz="2000" dirty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ভয়হীন</a:t>
            </a:r>
            <a:r>
              <a:rPr lang="en-US" sz="2400" dirty="0">
                <a:latin typeface="Kalpurush" pitchFamily="2" charset="0"/>
                <a:cs typeface="Kalpurush" pitchFamily="2" charset="0"/>
              </a:rPr>
              <a:t>, </a:t>
            </a:r>
            <a:r>
              <a:rPr lang="bn-BD" sz="2400" dirty="0">
                <a:latin typeface="Kalpurush" pitchFamily="2" charset="0"/>
                <a:cs typeface="Kalpurush" pitchFamily="2" charset="0"/>
              </a:rPr>
              <a:t>স্বাধীনচেতা এবং গভীর স্বদেশপ্রেমে উদ্বুদ্ধ</a:t>
            </a:r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।</a:t>
            </a:r>
            <a:endParaRPr lang="en-US"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4848" y="1504950"/>
            <a:ext cx="39308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শিরোনাম</a:t>
            </a:r>
            <a:r>
              <a:rPr lang="bn-BD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: চরিত্র বিশ্লেষণ: বুধা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C:\Users\Arindhum\Desktop\ছেড়া জাম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5" y="0"/>
            <a:ext cx="37623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957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" y="1787426"/>
            <a:ext cx="4094734" cy="295465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BD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কন্টেন্ট:</a:t>
            </a:r>
            <a:endParaRPr 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  <a:p>
            <a:pPr lvl="1"/>
            <a:r>
              <a:rPr lang="bn-BD" sz="2400" dirty="0">
                <a:latin typeface="Kalpurush" pitchFamily="2" charset="0"/>
                <a:cs typeface="Kalpurush" pitchFamily="2" charset="0"/>
              </a:rPr>
              <a:t>কাকতাড়ুয়া যেমন ফসলের ক্ষতি করতে আসা পাখিদের তাড়িয়ে দেয়</a:t>
            </a:r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।</a:t>
            </a:r>
            <a:r>
              <a:rPr lang="en-US"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বুধা </a:t>
            </a:r>
            <a:r>
              <a:rPr lang="bn-BD" sz="2400" dirty="0">
                <a:latin typeface="Kalpurush" pitchFamily="2" charset="0"/>
                <a:cs typeface="Kalpurush" pitchFamily="2" charset="0"/>
              </a:rPr>
              <a:t>তেমনি নিজেকে কাকতাড়ুয়া সাজিয়ে পাকিস্তানি শত্রুদের নজরদারি থেকে বাঁচে</a:t>
            </a:r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।</a:t>
            </a:r>
            <a:r>
              <a:rPr lang="en-US"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এটি </a:t>
            </a:r>
            <a:r>
              <a:rPr lang="bn-BD" sz="2400" dirty="0">
                <a:latin typeface="Kalpurush" pitchFamily="2" charset="0"/>
                <a:cs typeface="Kalpurush" pitchFamily="2" charset="0"/>
              </a:rPr>
              <a:t>বুধার আত্মগোপন ও প্রতিশোধের প্রতীক</a:t>
            </a:r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।</a:t>
            </a:r>
            <a:endParaRPr lang="en-US" sz="2000" dirty="0"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2050" name="Picture 2" descr="C:\Users\Arindhum\Desktop\Selid Show\9 Class\Gemini_Generated_Image_8vs6e18vs6e18vs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81" y="1047750"/>
            <a:ext cx="4816419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04869" y="1242596"/>
            <a:ext cx="40623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শিরোনাম:</a:t>
            </a:r>
            <a:r>
              <a:rPr lang="en-US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‘</a:t>
            </a:r>
            <a:r>
              <a:rPr lang="bn-BD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কাকতাড়ুয়া</a:t>
            </a:r>
            <a:r>
              <a:rPr lang="en-US" b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’</a:t>
            </a:r>
            <a:r>
              <a:rPr lang="en-US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bn-BD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নামের </a:t>
            </a:r>
            <a:r>
              <a:rPr lang="bn-BD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তাৎপর্য</a:t>
            </a:r>
            <a:endParaRPr lang="en-US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13699" y="369153"/>
            <a:ext cx="41537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Kalpurush" pitchFamily="2" charset="0"/>
                <a:cs typeface="Kalpurush" pitchFamily="2" charset="0"/>
              </a:rPr>
              <a:t>কাকতাড়ুয়া রূপক </a:t>
            </a:r>
            <a:endParaRPr lang="en-US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44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  <p:sndAc>
          <p:stSnd>
            <p:snd r:embed="rId3" name="explode.wav"/>
          </p:stSnd>
        </p:sndAc>
      </p:transition>
    </mc:Choice>
    <mc:Fallback xmlns="">
      <p:transition spd="slow">
        <p:fade/>
        <p:sndAc>
          <p:stSnd>
            <p:snd r:embed="rId5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04800" y="2126218"/>
            <a:ext cx="3728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bn-BD" b="1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কুন্তি ও ফুলকলি:</a:t>
            </a:r>
            <a:r>
              <a:rPr lang="bn-BD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 বুধার শৈশবের সঙ্গী।</a:t>
            </a:r>
            <a:endParaRPr lang="en-US" sz="1600" dirty="0">
              <a:solidFill>
                <a:srgbClr val="C0000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4400" y="2142351"/>
            <a:ext cx="3810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bn-BD" sz="1200" b="1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শাহাবুদ্দিন:</a:t>
            </a:r>
            <a:r>
              <a:rPr lang="bn-BD" sz="12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 মুক্তিযোদ্ধা কমান্ডার</a:t>
            </a:r>
            <a:r>
              <a:rPr lang="en-US" sz="12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, </a:t>
            </a:r>
            <a:r>
              <a:rPr lang="bn-BD" sz="12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যে বুধাকে সাহস জোগায়।</a:t>
            </a:r>
            <a:endParaRPr lang="en-US" sz="1100" dirty="0">
              <a:solidFill>
                <a:srgbClr val="C0000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38300" y="438150"/>
            <a:ext cx="52822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সহায়ক </a:t>
            </a:r>
            <a:r>
              <a:rPr lang="bn-BD" sz="5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চরিত্রসমূহ</a:t>
            </a:r>
            <a:endParaRPr lang="en-US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34627" y="1348085"/>
            <a:ext cx="40398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গুরুত্বপূর্ণ চরিত্রসমূহ</a:t>
            </a:r>
            <a:r>
              <a:rPr lang="en-U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-(৪টি)</a:t>
            </a:r>
            <a:endParaRPr lang="en-US" sz="2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1000" y="2495550"/>
            <a:ext cx="3810000" cy="251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724400" y="2419350"/>
            <a:ext cx="4114800" cy="251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C:\Users\Arindhum\Desktop\Selid Show\9 Class\1 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95551"/>
            <a:ext cx="3612798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rindhum\Desktop\Selid Show\9 Class\2. im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333" y="2495550"/>
            <a:ext cx="4241867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41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3" name="explode.wav"/>
          </p:stSnd>
        </p:sndAc>
      </p:transition>
    </mc:Choice>
    <mc:Fallback xmlns="">
      <p:transition spd="slow">
        <p:split orient="vert"/>
        <p:sndAc>
          <p:stSnd>
            <p:snd r:embed="rId6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648200" y="2114550"/>
            <a:ext cx="3810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bn-BD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পিসি </a:t>
            </a:r>
            <a:r>
              <a:rPr lang="bn-BD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ও চাচা: বুধার আশ্রয়দাতা ও আত্মীয়।</a:t>
            </a:r>
            <a:endParaRPr lang="en-US" sz="1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38300" y="429220"/>
            <a:ext cx="52822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সহায়ক </a:t>
            </a:r>
            <a:r>
              <a:rPr lang="bn-BD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চরিত্রসমূহ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22741" y="1348085"/>
            <a:ext cx="306365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গুরুত্বপূর্ণ চরিত্রসমূহ</a:t>
            </a:r>
            <a:endParaRPr lang="en-US" sz="2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1000" y="2447925"/>
            <a:ext cx="3810000" cy="2562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724400" y="2419350"/>
            <a:ext cx="4114800" cy="251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 descr="C:\Users\Arindhum\Desktop\Selid Show\9 Class\3.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96" y="2495550"/>
            <a:ext cx="3607904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rindhum\Desktop\Selid Show\9 Class\4. 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265" y="2495550"/>
            <a:ext cx="402593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2038350"/>
            <a:ext cx="371928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1600" b="1" cap="all" spc="0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আহাদ মুন্সি: রাজাকার প্রধান (দেশের শত্রু)</a:t>
            </a:r>
            <a:endParaRPr lang="en-US" sz="1600" b="1" cap="all" spc="0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539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19274" y="1403439"/>
            <a:ext cx="31534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lvl="0"/>
            <a:r>
              <a:rPr lang="bn-BD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বুধার একাকীত্ব ও স্বাধীন </a:t>
            </a:r>
            <a:r>
              <a:rPr lang="bn-BD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জীবন</a:t>
            </a:r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125" y="2298034"/>
            <a:ext cx="42556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bn-BD" sz="2400" dirty="0" smtClean="0">
                <a:latin typeface="Kalinga" pitchFamily="34" charset="0"/>
              </a:rPr>
              <a:t>ঘরবাড়ি </a:t>
            </a:r>
            <a:r>
              <a:rPr lang="bn-BD" sz="2400" dirty="0">
                <a:latin typeface="Kalinga" pitchFamily="34" charset="0"/>
              </a:rPr>
              <a:t>ও আপনজন হারিয়েও </a:t>
            </a:r>
            <a:r>
              <a:rPr lang="bn-BD" sz="2400" dirty="0" smtClean="0">
                <a:latin typeface="Kalinga" pitchFamily="34" charset="0"/>
              </a:rPr>
              <a:t>বুধা</a:t>
            </a:r>
            <a:r>
              <a:rPr lang="en-US" sz="2400" dirty="0" smtClean="0">
                <a:latin typeface="Kalinga" pitchFamily="34" charset="0"/>
                <a:cs typeface="Kalinga" pitchFamily="34" charset="0"/>
              </a:rPr>
              <a:t> </a:t>
            </a:r>
            <a:r>
              <a:rPr lang="bn-BD" sz="2400" dirty="0" smtClean="0">
                <a:latin typeface="Kalinga" pitchFamily="34" charset="0"/>
              </a:rPr>
              <a:t>মানসিকভাবে </a:t>
            </a:r>
            <a:r>
              <a:rPr lang="bn-BD" sz="2400" dirty="0">
                <a:latin typeface="Kalinga" pitchFamily="34" charset="0"/>
              </a:rPr>
              <a:t>ভেঙে পড়েনি</a:t>
            </a:r>
            <a:r>
              <a:rPr lang="bn-BD" sz="2400" dirty="0" smtClean="0">
                <a:latin typeface="Kalinga" pitchFamily="34" charset="0"/>
              </a:rPr>
              <a:t>।</a:t>
            </a:r>
            <a:r>
              <a:rPr lang="en-US" sz="2000" dirty="0">
                <a:latin typeface="Kalinga" pitchFamily="34" charset="0"/>
                <a:cs typeface="Kalinga" pitchFamily="34" charset="0"/>
              </a:rPr>
              <a:t>  </a:t>
            </a:r>
            <a:r>
              <a:rPr lang="bn-BD" sz="2400" dirty="0" smtClean="0">
                <a:latin typeface="Kalinga" pitchFamily="34" charset="0"/>
              </a:rPr>
              <a:t>পুরো </a:t>
            </a:r>
            <a:r>
              <a:rPr lang="bn-BD" sz="2400" dirty="0">
                <a:latin typeface="Kalinga" pitchFamily="34" charset="0"/>
              </a:rPr>
              <a:t>গ্রামই তার ঘর</a:t>
            </a:r>
            <a:r>
              <a:rPr lang="en-US" sz="2400" dirty="0">
                <a:latin typeface="Kalinga" pitchFamily="34" charset="0"/>
                <a:cs typeface="Kalinga" pitchFamily="34" charset="0"/>
              </a:rPr>
              <a:t>, </a:t>
            </a:r>
            <a:r>
              <a:rPr lang="bn-BD" sz="2400" dirty="0">
                <a:latin typeface="Kalinga" pitchFamily="34" charset="0"/>
              </a:rPr>
              <a:t>গ্রামের মানুষই তার আপনজন</a:t>
            </a:r>
            <a:r>
              <a:rPr lang="bn-BD" sz="2400" dirty="0" smtClean="0">
                <a:latin typeface="Kalinga" pitchFamily="34" charset="0"/>
              </a:rPr>
              <a:t>।</a:t>
            </a:r>
            <a:r>
              <a:rPr lang="en-US" sz="2000" dirty="0">
                <a:latin typeface="Kalinga" pitchFamily="34" charset="0"/>
                <a:cs typeface="Kalinga" pitchFamily="34" charset="0"/>
              </a:rPr>
              <a:t>  </a:t>
            </a:r>
            <a:r>
              <a:rPr lang="bn-BD" sz="2400" dirty="0" smtClean="0">
                <a:latin typeface="Kalinga" pitchFamily="34" charset="0"/>
              </a:rPr>
              <a:t>ভয়কে </a:t>
            </a:r>
            <a:r>
              <a:rPr lang="bn-BD" sz="2400" dirty="0">
                <a:latin typeface="Kalinga" pitchFamily="34" charset="0"/>
              </a:rPr>
              <a:t>জয় করে প্রকৃতির ছায়ায় সে বড় হয়ে ওঠে</a:t>
            </a:r>
            <a:r>
              <a:rPr lang="bn-BD" sz="2400" dirty="0" smtClean="0">
                <a:latin typeface="Kalinga" pitchFamily="34" charset="0"/>
              </a:rPr>
              <a:t>।</a:t>
            </a:r>
            <a:endParaRPr lang="en-US" sz="2000" dirty="0">
              <a:latin typeface="Kalinga" pitchFamily="34" charset="0"/>
              <a:cs typeface="Kaling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4896" y="396954"/>
            <a:ext cx="7638630" cy="830997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বুধার স্বাধীনতা ও </a:t>
            </a:r>
            <a:r>
              <a:rPr lang="bn-BD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জীবনবোধ</a:t>
            </a:r>
            <a:endParaRPr lang="en-US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8" name="Picture 2" descr="C:\Users\Arindhum\Desktop\13. বটগাছের নিচে একা বসে থাকা বুধা,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992" y="1588105"/>
            <a:ext cx="4255007" cy="3555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5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  <p:sndAc>
          <p:stSnd>
            <p:snd r:embed="rId3" name="drumroll.wav"/>
          </p:stSnd>
        </p:sndAc>
      </p:transition>
    </mc:Choice>
    <mc:Fallback xmlns="">
      <p:transition spd="slow">
        <p:fade/>
        <p:sndAc>
          <p:stSnd>
            <p:snd r:embed="rId5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199" y="2092226"/>
            <a:ext cx="39088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bn-BD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শান্ত </a:t>
            </a:r>
            <a:r>
              <a:rPr lang="bn-BD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গ্রামে পাকিস্তানি মিলিটারির আগমন ও ক্যাম্প স্থাপন</a:t>
            </a:r>
            <a:r>
              <a:rPr lang="bn-BD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endParaRPr lang="bn-BD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2863" y="445353"/>
            <a:ext cx="775564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গ্রামে হানাদার বাহিনীর </a:t>
            </a:r>
            <a:r>
              <a:rPr lang="bn-BD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প্রবেশ</a:t>
            </a:r>
            <a:endParaRPr lang="en-US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7859" y="1315819"/>
            <a:ext cx="51363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পাকিস্তানি বাহিনীর তাণ্ডব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964418"/>
            <a:ext cx="3908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আহাদ মুন্সি ও শান্তিবাহিনীর সহযোগিতায় গ্রামে আগুন ও হত্যাযজ্ঞ</a:t>
            </a:r>
            <a:r>
              <a:rPr lang="bn-BD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endParaRPr lang="bn-BD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4135219"/>
            <a:ext cx="3908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বুধার ভেতরে ক্ষোভ ও প্রতিরোধের আগুন জ্বলে ওঠা</a:t>
            </a:r>
            <a:r>
              <a:rPr lang="bn-BD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endParaRPr lang="bn-BD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Arindhum\Desktop\15. দূর থেকে গ্রামে আগুন জ্বলছে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62150"/>
            <a:ext cx="4343400" cy="30840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1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3" name="explode.wav"/>
          </p:stSnd>
        </p:sndAc>
      </p:transition>
    </mc:Choice>
    <mc:Fallback xmlns="">
      <p:transition spd="slow">
        <p:split orient="vert"/>
        <p:sndAc>
          <p:stSnd>
            <p:snd r:embed="rId5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/>
      <p:bldP spid="4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9440" y="438150"/>
            <a:ext cx="622638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মুক্তিযুদ্ধের সূচনা ও </a:t>
            </a:r>
            <a:r>
              <a:rPr lang="bn-BD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বুধা</a:t>
            </a:r>
            <a:endParaRPr lang="en-US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652885"/>
            <a:ext cx="404469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প্রতিরোধে বুধার প্রথম পদক্ষেপ</a:t>
            </a:r>
            <a:endParaRPr lang="en-U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28599" y="3220819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Ø"/>
            </a:pPr>
            <a:r>
              <a:rPr lang="bn-BD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নিজেকে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bn-BD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পাগল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 </a:t>
            </a:r>
            <a:r>
              <a:rPr lang="bn-BD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ও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bn-BD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কাকতাড়ুয়া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 </a:t>
            </a:r>
            <a:r>
              <a:rPr lang="bn-BD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বানিয়ে শত্রুর খবর সংগ্রহ</a:t>
            </a:r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228600" y="398281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Ø"/>
            </a:pPr>
            <a:r>
              <a:rPr lang="bn-BD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মুক্তিযোদ্ধাদের গোপন তথ্য সরবরাহ করা।</a:t>
            </a:r>
            <a:endParaRPr lang="en-US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28600" y="241935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Ø"/>
            </a:pPr>
            <a:r>
              <a:rPr lang="bn-BD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মিলিটারি ক্যাম্প ও রাজাকারদের গতিবিধি পর্যবেক্ষণ।</a:t>
            </a:r>
            <a:endParaRPr 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C:\Users\Arindhum\Desktop\আম গাছ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740" y="1774715"/>
            <a:ext cx="4462260" cy="33687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762099"/>
      </p:ext>
    </p:extLst>
  </p:cSld>
  <p:clrMapOvr>
    <a:masterClrMapping/>
  </p:clrMapOvr>
  <p:transition spd="slow">
    <p:push dir="u"/>
    <p:sndAc>
      <p:stSnd>
        <p:snd r:embed="rId3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81000" y="2077819"/>
            <a:ext cx="3141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Font typeface="Wingdings" pitchFamily="2" charset="2"/>
              <a:buChar char="Ø"/>
            </a:pPr>
            <a:r>
              <a:rPr lang="bn-BD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মুক্তিযোদ্ধা কমান্ডার শাহাবুদ্দিনের নির্দেশ</a:t>
            </a:r>
            <a:r>
              <a:rPr lang="bn-BD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।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52399" y="2839819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Ø"/>
            </a:pPr>
            <a:r>
              <a:rPr lang="bn-BD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মিলিটারিদের নতুন বাঙ্কারে মাইন পুঁতে রাখার দায়িত্ব গ্রহণ।</a:t>
            </a:r>
            <a:endParaRPr lang="en-US" sz="1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84533" y="3601819"/>
            <a:ext cx="3613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Ø"/>
            </a:pPr>
            <a:r>
              <a:rPr lang="bn-BD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ছোট হওয়ার সুযোগ কাজে লাগিয়ে শত্রুর নজর এড়ানো।</a:t>
            </a:r>
            <a:endParaRPr lang="en-US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39484" y="521553"/>
            <a:ext cx="55579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সাহসিকতার চরম </a:t>
            </a:r>
            <a:r>
              <a:rPr lang="bn-BD" sz="4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পরীক্ষা</a:t>
            </a:r>
            <a:endParaRPr lang="en-US" sz="4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346636"/>
            <a:ext cx="3480268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bn-BD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বাঙ্কার উড়িয়ে দেওয়ার </a:t>
            </a:r>
            <a:r>
              <a:rPr lang="bn-BD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পরিকল্পনা</a:t>
            </a:r>
            <a:endParaRPr 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0" name="Picture 2" descr="C:\Users\Arindhum\Desktop\16. আঁধার রাতে মাটি খুঁড়ে বাঙ্কারে মাইন স্থাপন করার রোমাঞ্চকর দৃশ্য।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926" y="1899553"/>
            <a:ext cx="4523074" cy="32629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6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  <p:sndAc>
          <p:stSnd>
            <p:snd r:embed="rId3" name="cashreg.wav"/>
          </p:stSnd>
        </p:sndAc>
      </p:transition>
    </mc:Choice>
    <mc:Fallback xmlns="">
      <p:transition spd="slow">
        <p:fade/>
        <p:sndAc>
          <p:stSnd>
            <p:snd r:embed="rId5" name="cashreg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52400" y="1990826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Ø"/>
            </a:pPr>
            <a:r>
              <a:rPr lang="bn-BD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কৌশলগতভাবে </a:t>
            </a:r>
            <a:r>
              <a:rPr lang="bn-BD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মাইন পুঁতে রেখে নিরাপদে সরে আসা</a:t>
            </a:r>
            <a:r>
              <a:rPr lang="bn-BD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।</a:t>
            </a:r>
            <a:endParaRPr 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52400" y="2763619"/>
            <a:ext cx="3317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Ø"/>
            </a:pPr>
            <a:r>
              <a:rPr lang="bn-BD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বিকট শব্দে পাকিস্তানি বাহিনির বাঙ্কার উড়ে যাওয়া।</a:t>
            </a:r>
            <a:endParaRPr lang="en-US" sz="1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52400" y="357128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Ø"/>
            </a:pPr>
            <a:r>
              <a:rPr lang="bn-BD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ধার সফল প্রতিশোধ ও গ্রামের মানুষের মনে স্বাধীনতার আশা।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0" y="514350"/>
            <a:ext cx="475963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অপারেশনের </a:t>
            </a:r>
            <a:r>
              <a:rPr lang="bn-BD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সফলতা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33800" y="1286530"/>
            <a:ext cx="519405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28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বাঙ্কার বিস্ফোরণ ও শত্রুর </a:t>
            </a:r>
            <a:r>
              <a:rPr lang="bn-BD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পরাজয়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0" name="Picture 2" descr="C:\Users\Arindhum\Desktop\Selid Show\9 Class\17. দূর থেকে বাঙ্কার ধসে পড়ার ও আগুনে জ্বলে ওঠার দৃশ্য, আর দূরে বুধার বিজয়ের হাসি।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206" y="1809750"/>
            <a:ext cx="5386314" cy="3277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31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  <p:sndAc>
          <p:stSnd>
            <p:snd r:embed="rId3" name="suction.wav"/>
          </p:stSnd>
        </p:sndAc>
      </p:transition>
    </mc:Choice>
    <mc:Fallback xmlns="">
      <p:transition spd="slow">
        <p:fade/>
        <p:sndAc>
          <p:stSnd>
            <p:snd r:embed="rId5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8599" y="1849219"/>
            <a:ext cx="464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দেশপ্রেম</a:t>
            </a:r>
            <a:r>
              <a:rPr lang="bn-BD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বয়স কোনো বাধা নয়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n-BD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সঠিক ইচ্ছাশক্তিই আসল</a:t>
            </a:r>
            <a:r>
              <a:rPr lang="bn-BD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endParaRPr 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2839819"/>
            <a:ext cx="4475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q"/>
            </a:pPr>
            <a:r>
              <a:rPr lang="bn-BD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সাহসিকতা</a:t>
            </a:r>
            <a:r>
              <a:rPr lang="bn-BD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ভয়কে জয় করাই মুক্তির </a:t>
            </a:r>
            <a:endParaRPr lang="en-U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bn-BD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পথ</a:t>
            </a:r>
            <a:r>
              <a:rPr lang="bn-BD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endParaRPr lang="en-US" sz="1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70582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q"/>
            </a:pPr>
            <a:r>
              <a:rPr lang="bn-BD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অন্যায়ের </a:t>
            </a:r>
            <a:r>
              <a:rPr lang="bn-BD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প্রতিবাদ: ন্যায়ের পক্ষে ছোটদের </a:t>
            </a:r>
            <a:endParaRPr lang="en-US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bn-BD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ভূমিকাও </a:t>
            </a:r>
            <a:r>
              <a:rPr lang="bn-BD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অপরিসীম।</a:t>
            </a:r>
            <a:endParaRPr lang="en-US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33350"/>
            <a:ext cx="86453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উপন্যাসের মূল ভাব ও বার্তা </a:t>
            </a:r>
            <a:endParaRPr lang="en-US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70130" y="1087219"/>
            <a:ext cx="374653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32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উপন্যাসের মূল </a:t>
            </a:r>
            <a:r>
              <a:rPr lang="bn-BD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শিক্ষা</a:t>
            </a:r>
            <a:endParaRPr lang="en-US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8194" name="Picture 2" descr="C:\Users\Arindhum\Desktop\বিজয় -১২১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039024"/>
            <a:ext cx="4038600" cy="3123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78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3" name="bomb.wav"/>
          </p:stSnd>
        </p:sndAc>
      </p:transition>
    </mc:Choice>
    <mc:Fallback xmlns="">
      <p:transition spd="slow">
        <p:fade/>
        <p:sndAc>
          <p:stSnd>
            <p:snd r:embed="rId5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8790" y="2030909"/>
            <a:ext cx="570481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ü"/>
            </a:pPr>
            <a:r>
              <a:rPr lang="bn-BD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সহজ </a:t>
            </a:r>
            <a:r>
              <a:rPr lang="bn-BD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ও সাবলীল ভাষায় মুক্তিযুদ্ধের সত্য ইতিহাস উপস্থাপন</a:t>
            </a:r>
            <a:r>
              <a:rPr lang="bn-BD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endParaRPr lang="en-US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8790" y="3021509"/>
            <a:ext cx="5704810" cy="7694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ü"/>
            </a:pPr>
            <a:r>
              <a:rPr lang="bn-BD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কিশোর </a:t>
            </a:r>
            <a:r>
              <a:rPr lang="bn-BD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মনস্তত্ত্ব ও গ্রামীণ আবহ চমৎকারভাবে ফুটিয়ে তোলা হয়েছে।</a:t>
            </a:r>
            <a:endParaRPr lang="en-US" sz="2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790" y="4088309"/>
            <a:ext cx="5704810" cy="7694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ü"/>
            </a:pPr>
            <a:r>
              <a:rPr lang="bn-BD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তরুণদের </a:t>
            </a:r>
            <a:r>
              <a:rPr lang="bn-BD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মনে দেশপ্রেম জাগিয়ে তোলার একটি সফল কালজয়ী উপন্যাস।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8790" y="1163419"/>
            <a:ext cx="589776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কিশোর সাহিত্যে </a:t>
            </a:r>
            <a:r>
              <a:rPr lang="en-US" sz="3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‘</a:t>
            </a:r>
            <a:r>
              <a:rPr lang="bn-BD" sz="3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কাকতাড়ুয়া</a:t>
            </a:r>
            <a:r>
              <a:rPr lang="en-US" sz="3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’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00200" y="52685"/>
            <a:ext cx="5650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cap="none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সাহিত্যিক </a:t>
            </a:r>
            <a:r>
              <a:rPr lang="bn-BD" sz="54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মূল্যায়ন</a:t>
            </a:r>
            <a:endParaRPr lang="en-US" sz="54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218" name="Picture 2" descr="C:\Users\Arindhum\Desktop\কাকতাড়ুয়া-৪.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63062"/>
            <a:ext cx="2743200" cy="35871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71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3" name="explode.wav"/>
          </p:stSnd>
        </p:sndAc>
      </p:transition>
    </mc:Choice>
    <mc:Fallback xmlns="">
      <p:transition spd="slow">
        <p:fade/>
        <p:sndAc>
          <p:stSnd>
            <p:snd r:embed="rId5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7200" y="2354818"/>
            <a:ext cx="556755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১.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‘</a:t>
            </a:r>
            <a:r>
              <a:rPr lang="bn-BD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কাকতাড়ুয়া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’ </a:t>
            </a:r>
            <a:r>
              <a:rPr lang="bn-BD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উপন্যাসের</a:t>
            </a:r>
            <a:r>
              <a:rPr lang="bn-BD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মূল চরিত্র কে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?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0" y="2343150"/>
            <a:ext cx="1095172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উত্তর</a:t>
            </a:r>
            <a:r>
              <a:rPr lang="bn-BD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: </a:t>
            </a:r>
            <a:r>
              <a:rPr lang="bn-BD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বুধা</a:t>
            </a:r>
            <a:endParaRPr lang="en-US" sz="2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3105150"/>
            <a:ext cx="5194051" cy="4770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২. বুধা কার নির্দেশে বাঙ্কারে মাইন পুঁতেছিল</a:t>
            </a:r>
            <a:r>
              <a:rPr lang="en-US" sz="2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3086040"/>
            <a:ext cx="1646605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উত্তর: </a:t>
            </a:r>
            <a:r>
              <a:rPr lang="bn-BD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শাহাবুদ্দিন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3771096"/>
            <a:ext cx="6489277" cy="4770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lvl="0"/>
            <a:r>
              <a:rPr lang="bn-BD" sz="25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৩. উপন্যাসে কোন মহামারীতে বুধার পরিবার মারা যায়</a:t>
            </a:r>
            <a:r>
              <a:rPr lang="en-US" sz="25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?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0" y="3771840"/>
            <a:ext cx="1500732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lvl="0"/>
            <a:r>
              <a:rPr lang="bn-BD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উত্তর</a:t>
            </a:r>
            <a:r>
              <a:rPr lang="bn-BD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bn-BD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কলেরা</a:t>
            </a:r>
            <a:endParaRPr lang="en-US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7286" y="438150"/>
            <a:ext cx="80457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বহুনির্বাচনী ও মূল্যায়ন </a:t>
            </a:r>
            <a:r>
              <a:rPr lang="bn-BD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প্রশ্ন</a:t>
            </a:r>
            <a:endParaRPr lang="en-US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8391" y="1544419"/>
            <a:ext cx="410721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নিজেকে যাচাই করো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3160541"/>
      </p:ext>
    </p:extLst>
  </p:cSld>
  <p:clrMapOvr>
    <a:masterClrMapping/>
  </p:clrMapOvr>
  <p:transition spd="slow">
    <p:randomBar dir="vert"/>
    <p:sndAc>
      <p:stSnd>
        <p:snd r:embed="rId3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rindhum\Downloads\21. একটি বড় প্রশ্নবোধক চিহ্ন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27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3" name="explode.wav"/>
          </p:stSnd>
        </p:sndAc>
      </p:transition>
    </mc:Choice>
    <mc:Fallback xmlns="">
      <p:transition spd="slow">
        <p:fade/>
        <p:sndAc>
          <p:stSnd>
            <p:snd r:embed="rId5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28800" y="361950"/>
            <a:ext cx="401263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8800" b="1" cap="none" spc="300" dirty="0">
                <a:ln w="11430" cmpd="sng">
                  <a:solidFill>
                    <a:schemeClr val="accent2"/>
                  </a:solidFill>
                  <a:prstDash val="solid"/>
                  <a:miter lim="800000"/>
                </a:ln>
                <a:solidFill>
                  <a:srgbClr val="006666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ধন্য</a:t>
            </a:r>
            <a:r>
              <a:rPr lang="bn-BD" sz="8800" b="1" cap="none" spc="300" dirty="0">
                <a:ln w="11430" cmpd="sng">
                  <a:solidFill>
                    <a:schemeClr val="accent2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বা</a:t>
            </a:r>
            <a:r>
              <a:rPr lang="bn-BD" sz="8800" b="1" cap="none" spc="300" dirty="0">
                <a:ln w="11430" cmpd="sng">
                  <a:solidFill>
                    <a:schemeClr val="accent2"/>
                  </a:solidFill>
                  <a:prstDash val="solid"/>
                  <a:miter lim="800000"/>
                </a:ln>
                <a:solidFill>
                  <a:srgbClr val="006666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দ</a:t>
            </a:r>
            <a:endParaRPr lang="en-US" sz="8800" b="1" cap="none" spc="300" dirty="0">
              <a:ln w="11430" cmpd="sng">
                <a:solidFill>
                  <a:schemeClr val="accent2"/>
                </a:solidFill>
                <a:prstDash val="solid"/>
                <a:miter lim="800000"/>
              </a:ln>
              <a:solidFill>
                <a:srgbClr val="006666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" y="2190750"/>
            <a:ext cx="4404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তোমাদের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সবার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জীবন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সুন্দর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আনন্দে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কাটুক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সেই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আশাই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আজ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এখানে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শেষ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করছি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।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দেখা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নতুন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কোনো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ক্লাসে</a:t>
            </a:r>
            <a:r>
              <a:rPr lang="en-U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……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" y="1701700"/>
            <a:ext cx="591219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"</a:t>
            </a:r>
            <a:r>
              <a:rPr lang="bn-BD" sz="2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আমাদের মুক্তিসংগ্রামের চেতনা থাকুক প্রতিটি হৃদয়ে।"</a:t>
            </a:r>
            <a:endParaRPr lang="en-US" sz="2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1026" name="Picture 2" descr="C:\Users\Arindhum\Downloads\ChatGPT Image Sep 4, 2026, 10_11_01 P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074872"/>
            <a:ext cx="4648200" cy="306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55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3" name="applause.wav"/>
          </p:stSnd>
        </p:sndAc>
      </p:transition>
    </mc:Choice>
    <mc:Fallback xmlns="">
      <p:transition spd="slow">
        <p:fade/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532</TotalTime>
  <Words>597</Words>
  <Application>Microsoft Office PowerPoint</Application>
  <PresentationFormat>On-screen Show (16:9)</PresentationFormat>
  <Paragraphs>110</Paragraphs>
  <Slides>22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শিরোনাম: ‘কাকতাড়ুয়া’ উপন্যাস বিশ্লেষণ</vt:lpstr>
      <vt:lpstr>লেখক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Arindhum</dc:creator>
  <cp:lastModifiedBy>Arindhum</cp:lastModifiedBy>
  <cp:revision>78</cp:revision>
  <dcterms:created xsi:type="dcterms:W3CDTF">2006-08-16T00:00:00Z</dcterms:created>
  <dcterms:modified xsi:type="dcterms:W3CDTF">2026-09-09T01:40:57Z</dcterms:modified>
</cp:coreProperties>
</file>