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</p:sldMasterIdLst>
  <p:notesMasterIdLst>
    <p:notesMasterId r:id="rId26"/>
  </p:notesMasterIdLst>
  <p:sldIdLst>
    <p:sldId id="278" r:id="rId4"/>
    <p:sldId id="275" r:id="rId5"/>
    <p:sldId id="279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82" r:id="rId2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88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milan28@gmail.com" userId="6e89f0c12b26b7fc" providerId="LiveId" clId="{85B1C013-2138-46CE-9424-ACB5502D703A}"/>
    <pc:docChg chg="delSld modSld">
      <pc:chgData name="aamilan28@gmail.com" userId="6e89f0c12b26b7fc" providerId="LiveId" clId="{85B1C013-2138-46CE-9424-ACB5502D703A}" dt="2026-09-08T16:22:12.087" v="1" actId="1076"/>
      <pc:docMkLst>
        <pc:docMk/>
      </pc:docMkLst>
      <pc:sldChg chg="modSp mod">
        <pc:chgData name="aamilan28@gmail.com" userId="6e89f0c12b26b7fc" providerId="LiveId" clId="{85B1C013-2138-46CE-9424-ACB5502D703A}" dt="2026-09-08T16:22:12.087" v="1" actId="1076"/>
        <pc:sldMkLst>
          <pc:docMk/>
          <pc:sldMk cId="0" sldId="278"/>
        </pc:sldMkLst>
        <pc:spChg chg="mod">
          <ac:chgData name="aamilan28@gmail.com" userId="6e89f0c12b26b7fc" providerId="LiveId" clId="{85B1C013-2138-46CE-9424-ACB5502D703A}" dt="2026-09-08T16:22:12.087" v="1" actId="1076"/>
          <ac:spMkLst>
            <pc:docMk/>
            <pc:sldMk cId="0" sldId="278"/>
            <ac:spMk id="39" creationId="{36180B40-AA39-1054-0818-3F0C08FAE2E9}"/>
          </ac:spMkLst>
        </pc:spChg>
      </pc:sldChg>
      <pc:sldChg chg="del">
        <pc:chgData name="aamilan28@gmail.com" userId="6e89f0c12b26b7fc" providerId="LiveId" clId="{85B1C013-2138-46CE-9424-ACB5502D703A}" dt="2026-09-08T16:21:53.623" v="0" actId="2696"/>
        <pc:sldMkLst>
          <pc:docMk/>
          <pc:sldMk cId="4012036057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F2D42-06C2-48BE-88F5-4B1B5A568B0E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2739A-F0FE-4C5C-8B0C-9A9414322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0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B507-14E9-97F7-8F01-F444E4578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35ECD7-7283-A610-F9D1-73A39114B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1E4155-DE09-60DC-8561-A455E7DC9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507E5-A938-73E1-F5C7-9CF29FB93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337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83FE3-E3AA-8F2A-5F44-D508228E5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19C471-1FB6-CE33-5AB9-230B243D3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A2D6A3-B6A2-1C61-B688-D947885C4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2ABE2-17CB-B6CF-6719-6B86CCEF4B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170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213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82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56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9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2A570FA-CEAA-1F5A-73AF-4F772E242AF6}"/>
              </a:ext>
            </a:extLst>
          </p:cNvPr>
          <p:cNvSpPr/>
          <p:nvPr/>
        </p:nvSpPr>
        <p:spPr>
          <a:xfrm>
            <a:off x="609601" y="6339840"/>
            <a:ext cx="15036393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FE7A12-20AF-47E9-FECB-0764BB5B98E6}"/>
              </a:ext>
            </a:extLst>
          </p:cNvPr>
          <p:cNvSpPr/>
          <p:nvPr/>
        </p:nvSpPr>
        <p:spPr>
          <a:xfrm>
            <a:off x="12192000" y="609600"/>
            <a:ext cx="25400" cy="79248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23018E7-995F-CE5A-B130-B18E21D6A646}"/>
              </a:ext>
            </a:extLst>
          </p:cNvPr>
          <p:cNvSpPr/>
          <p:nvPr/>
        </p:nvSpPr>
        <p:spPr>
          <a:xfrm>
            <a:off x="10972800" y="4632960"/>
            <a:ext cx="2682240" cy="2682240"/>
          </a:xfrm>
          <a:prstGeom prst="ellipse">
            <a:avLst/>
          </a:prstGeom>
          <a:solidFill>
            <a:srgbClr val="CCFBF1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3D0B546-B7D0-CA5B-85BF-EF5CF1CE9AEC}"/>
              </a:ext>
            </a:extLst>
          </p:cNvPr>
          <p:cNvSpPr/>
          <p:nvPr/>
        </p:nvSpPr>
        <p:spPr>
          <a:xfrm>
            <a:off x="12435840" y="5242560"/>
            <a:ext cx="2682240" cy="2682240"/>
          </a:xfrm>
          <a:prstGeom prst="ellipse">
            <a:avLst/>
          </a:prstGeom>
          <a:solidFill>
            <a:srgbClr val="FEF3C7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C18B42-60B8-3120-BC84-A751A26EF0C9}"/>
              </a:ext>
            </a:extLst>
          </p:cNvPr>
          <p:cNvSpPr txBox="1"/>
          <p:nvPr/>
        </p:nvSpPr>
        <p:spPr>
          <a:xfrm>
            <a:off x="10363200" y="182880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94A3B8"/>
                </a:solidFill>
                <a:latin typeface="Arial"/>
              </a:defRPr>
            </a:pPr>
            <a:r>
              <a:rPr sz="3200"/>
              <a:t>f(x)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84F3D9-864D-E356-4F58-C3870498155E}"/>
              </a:ext>
            </a:extLst>
          </p:cNvPr>
          <p:cNvSpPr txBox="1"/>
          <p:nvPr/>
        </p:nvSpPr>
        <p:spPr>
          <a:xfrm>
            <a:off x="3149600" y="2089306"/>
            <a:ext cx="1828800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94A3B8"/>
                </a:solidFill>
                <a:latin typeface="Arial"/>
              </a:defRPr>
            </a:pPr>
            <a:r>
              <a:rPr sz="4267" dirty="0"/>
              <a:t>π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EF0BED-EBB8-348E-87E0-03A797A0C4A1}"/>
              </a:ext>
            </a:extLst>
          </p:cNvPr>
          <p:cNvSpPr txBox="1"/>
          <p:nvPr/>
        </p:nvSpPr>
        <p:spPr>
          <a:xfrm>
            <a:off x="13167360" y="975360"/>
            <a:ext cx="182880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94A3B8"/>
                </a:solidFill>
                <a:latin typeface="Arial"/>
              </a:defRPr>
            </a:pPr>
            <a:r>
              <a:rPr sz="3733" dirty="0"/>
              <a:t>∑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084339-791F-CD0B-E59F-636D8565490D}"/>
              </a:ext>
            </a:extLst>
          </p:cNvPr>
          <p:cNvSpPr txBox="1"/>
          <p:nvPr/>
        </p:nvSpPr>
        <p:spPr>
          <a:xfrm>
            <a:off x="9144000" y="548640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94A3B8"/>
                </a:solidFill>
                <a:latin typeface="Arial"/>
              </a:defRPr>
            </a:pPr>
            <a:r>
              <a:rPr sz="3200"/>
              <a:t>√x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0F86D8-C45E-0A8D-B380-33843EDC4676}"/>
              </a:ext>
            </a:extLst>
          </p:cNvPr>
          <p:cNvSpPr txBox="1"/>
          <p:nvPr/>
        </p:nvSpPr>
        <p:spPr>
          <a:xfrm>
            <a:off x="2755900" y="3413760"/>
            <a:ext cx="10363200" cy="185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200" b="1">
                <a:solidFill>
                  <a:srgbClr val="0F766E"/>
                </a:solidFill>
                <a:latin typeface="Arial"/>
              </a:defRPr>
            </a:pPr>
            <a:r>
              <a:rPr sz="2933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একাদশ</a:t>
            </a:r>
            <a:r>
              <a:rPr sz="2933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933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শ্রেণী</a:t>
            </a:r>
            <a:r>
              <a:rPr sz="2933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• </a:t>
            </a:r>
            <a:r>
              <a:rPr sz="2933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উচ্চতর</a:t>
            </a:r>
            <a:r>
              <a:rPr sz="2933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933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গণিত</a:t>
            </a:r>
            <a:endParaRPr sz="2933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3200"/>
              </a:spcAft>
              <a:defRPr sz="5400" b="1">
                <a:solidFill>
                  <a:srgbClr val="0F172A"/>
                </a:solidFill>
                <a:latin typeface="Arial"/>
              </a:defRPr>
            </a:pPr>
            <a:r>
              <a:rPr sz="7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সবাইকে</a:t>
            </a:r>
            <a:r>
              <a:rPr sz="7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sz="7200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স্বাগতম</a:t>
            </a:r>
            <a:endParaRPr sz="72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180B40-AA39-1054-0818-3F0C08FAE2E9}"/>
              </a:ext>
            </a:extLst>
          </p:cNvPr>
          <p:cNvSpPr txBox="1"/>
          <p:nvPr/>
        </p:nvSpPr>
        <p:spPr>
          <a:xfrm>
            <a:off x="-3454399" y="3826239"/>
            <a:ext cx="812800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94A3B8"/>
                </a:solidFill>
                <a:latin typeface="Arial"/>
              </a:defRPr>
            </a:pPr>
            <a:r>
              <a:rPr lang="en-US" sz="3733" dirty="0"/>
              <a:t>∑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03D75A-0294-38A9-3B7D-413592F368F8}"/>
              </a:ext>
            </a:extLst>
          </p:cNvPr>
          <p:cNvSpPr txBox="1"/>
          <p:nvPr/>
        </p:nvSpPr>
        <p:spPr>
          <a:xfrm>
            <a:off x="609601" y="7353185"/>
            <a:ext cx="182880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94A3B8"/>
                </a:solidFill>
                <a:latin typeface="Arial"/>
              </a:defRPr>
            </a:pPr>
            <a:r>
              <a:rPr sz="3733" dirty="0"/>
              <a:t>∑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31FDA37-17EE-7D6C-2722-86CC3862A6F2}"/>
              </a:ext>
            </a:extLst>
          </p:cNvPr>
          <p:cNvSpPr txBox="1"/>
          <p:nvPr/>
        </p:nvSpPr>
        <p:spPr>
          <a:xfrm>
            <a:off x="14173200" y="3200400"/>
            <a:ext cx="1828800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94A3B8"/>
                </a:solidFill>
                <a:latin typeface="Arial"/>
              </a:defRPr>
            </a:pPr>
            <a:r>
              <a:rPr sz="4267" dirty="0"/>
              <a:t>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682240" y="-3169920"/>
            <a:ext cx="7924800" cy="7924800"/>
          </a:xfrm>
          <a:prstGeom prst="ellipse">
            <a:avLst/>
          </a:prstGeom>
          <a:solidFill>
            <a:srgbClr val="CADCFC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2923520" y="5608320"/>
            <a:ext cx="6705600" cy="6705600"/>
          </a:xfrm>
          <a:prstGeom prst="ellipse">
            <a:avLst/>
          </a:prstGeom>
          <a:solidFill>
            <a:srgbClr val="CADCFC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2070080" y="-4023360"/>
            <a:ext cx="5120640" cy="5120640"/>
          </a:xfrm>
          <a:prstGeom prst="ellipse">
            <a:avLst/>
          </a:prstGeom>
          <a:ln w="15875">
            <a:solidFill>
              <a:srgbClr val="CADCFC">
                <a:alpha val="22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1920" y="5547360"/>
            <a:ext cx="3657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17333" b="1" dirty="0">
                <a:solidFill>
                  <a:srgbClr val="CADCFC">
                    <a:alpha val="1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∑</a:t>
            </a:r>
            <a:endParaRPr lang="en-US" sz="17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6766560" y="-792480"/>
            <a:ext cx="3657600" cy="3413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14666" b="1" dirty="0">
                <a:solidFill>
                  <a:srgbClr val="CADCFC">
                    <a:alpha val="1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endParaRPr lang="en-US" sz="14666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7985760" y="6278880"/>
            <a:ext cx="3657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20000" b="1" dirty="0">
                <a:solidFill>
                  <a:srgbClr val="CADCFC">
                    <a:alpha val="1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0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643616" y="1956816"/>
            <a:ext cx="4864608" cy="4864608"/>
          </a:xfrm>
          <a:prstGeom prst="ellipse">
            <a:avLst/>
          </a:prstGeom>
          <a:ln w="28575">
            <a:solidFill>
              <a:srgbClr val="CADCF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14304" y="2127504"/>
            <a:ext cx="4523232" cy="4523232"/>
          </a:xfrm>
          <a:prstGeom prst="ellipse">
            <a:avLst/>
          </a:prstGeom>
          <a:solidFill>
            <a:srgbClr val="141B47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0" name="Image 0" descr="/mnt/user-data/uploads/789349778_28396354013332212_3285698795632671810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1840" y="2225040"/>
            <a:ext cx="4328160" cy="4328160"/>
          </a:xfrm>
          <a:prstGeom prst="ellipse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914400" y="1889760"/>
            <a:ext cx="3108960" cy="560832"/>
          </a:xfrm>
          <a:prstGeom prst="roundRect">
            <a:avLst>
              <a:gd name="adj" fmla="val 50000"/>
            </a:avLst>
          </a:prstGeom>
          <a:solidFill>
            <a:srgbClr val="CADCFC">
              <a:alpha val="15000"/>
            </a:srgbClr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1889760"/>
            <a:ext cx="3108960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219170"/>
            <a:r>
              <a:rPr lang="en-US" sz="1733" b="1" dirty="0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উচ্চতর গণিত শিক্ষক</a:t>
            </a:r>
            <a:endParaRPr lang="en-US" sz="17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14400" y="2621280"/>
            <a:ext cx="926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5600" b="1" dirty="0">
                <a:solidFill>
                  <a:srgbClr val="A5A5A5">
                    <a:lumMod val="20000"/>
                    <a:lumOff val="80000"/>
                  </a:srgbClr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আব্দুল আজিজ মিলন</a:t>
            </a:r>
            <a:endParaRPr lang="en-US" sz="5600" dirty="0">
              <a:solidFill>
                <a:srgbClr val="A5A5A5">
                  <a:lumMod val="20000"/>
                  <a:lumOff val="80000"/>
                </a:srgbClr>
              </a:solidFill>
              <a:latin typeface="Calibri" panose="020F0502020204030204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092289" y="3454691"/>
            <a:ext cx="3248587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2400" b="1" i="1" dirty="0">
                <a:solidFill>
                  <a:srgbClr val="ED7D31">
                    <a:lumMod val="60000"/>
                    <a:lumOff val="4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M.Sc. in Mathematics</a:t>
            </a:r>
            <a:endParaRPr lang="en-US" sz="2400" b="1" dirty="0">
              <a:solidFill>
                <a:srgbClr val="ED7D31">
                  <a:lumMod val="60000"/>
                  <a:lumOff val="40000"/>
                </a:srgbClr>
              </a:solidFill>
              <a:latin typeface="Calibri" panose="020F0502020204030204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914400" y="4608576"/>
            <a:ext cx="1341120" cy="0"/>
          </a:xfrm>
          <a:prstGeom prst="line">
            <a:avLst/>
          </a:prstGeom>
          <a:noFill/>
          <a:ln w="19050">
            <a:solidFill>
              <a:srgbClr val="CADCF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14400" y="4084320"/>
            <a:ext cx="926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2267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প্রভাষক (উচ্চতর গণিত)</a:t>
            </a:r>
            <a:endParaRPr lang="en-US" sz="2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914400" y="4612448"/>
            <a:ext cx="92659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1219170"/>
            <a:r>
              <a:rPr lang="en-US" sz="2400" b="1" dirty="0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পথের বাজার গার্লস কলেজ, দিঘলিয়া, </a:t>
            </a:r>
            <a:r>
              <a:rPr lang="en-US" sz="2400" b="1" dirty="0" err="1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খুলনা</a:t>
            </a:r>
            <a:endParaRPr lang="en-US" sz="2400" b="1" dirty="0">
              <a:solidFill>
                <a:srgbClr val="CADCFC"/>
              </a:solidFill>
              <a:latin typeface="Nirmala UI" pitchFamily="34" charset="0"/>
              <a:ea typeface="Nirmala UI" pitchFamily="34" charset="-122"/>
              <a:cs typeface="Nirmala UI" pitchFamily="34" charset="-120"/>
            </a:endParaRPr>
          </a:p>
          <a:p>
            <a:pPr defTabSz="1219170"/>
            <a:endParaRPr lang="en-US" sz="1933" dirty="0">
              <a:solidFill>
                <a:srgbClr val="CADCFC"/>
              </a:solidFill>
              <a:latin typeface="Nirmala UI" pitchFamily="34" charset="0"/>
              <a:ea typeface="Nirmala UI" pitchFamily="34" charset="-122"/>
              <a:cs typeface="Nirmala UI" pitchFamily="34" charset="-12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75EABC-833F-84AC-D8DD-8FE84BD9F4CF}"/>
              </a:ext>
            </a:extLst>
          </p:cNvPr>
          <p:cNvSpPr txBox="1"/>
          <p:nvPr/>
        </p:nvSpPr>
        <p:spPr>
          <a:xfrm>
            <a:off x="650435" y="5222049"/>
            <a:ext cx="8883709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spcAft>
                <a:spcPts val="533"/>
              </a:spcAft>
            </a:pPr>
            <a:r>
              <a:rPr lang="bn-BD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  <a:cs typeface="Vrinda" panose="020B0502040204020203" pitchFamily="34" charset="0"/>
              </a:rPr>
              <a:t>• ইনডেক্স নম্বরঃ</a:t>
            </a:r>
            <a:r>
              <a:rPr lang="en-US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      N56851956</a:t>
            </a:r>
            <a:endParaRPr lang="bn-BD" sz="2400" dirty="0">
              <a:solidFill>
                <a:srgbClr val="ED7D31">
                  <a:lumMod val="60000"/>
                  <a:lumOff val="40000"/>
                </a:srgbClr>
              </a:solidFill>
              <a:latin typeface="Arial"/>
              <a:cs typeface="Vrinda" panose="020B0502040204020203" pitchFamily="34" charset="0"/>
            </a:endParaRPr>
          </a:p>
          <a:p>
            <a:pPr defTabSz="1219170">
              <a:spcAft>
                <a:spcPts val="533"/>
              </a:spcAft>
            </a:pPr>
            <a:r>
              <a:rPr lang="bn-BD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  <a:cs typeface="Vrinda" panose="020B0502040204020203" pitchFamily="34" charset="0"/>
              </a:rPr>
              <a:t>• মোবাইল নম্বরঃ </a:t>
            </a:r>
            <a:r>
              <a:rPr lang="en-US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    </a:t>
            </a:r>
            <a:r>
              <a:rPr lang="en-US" sz="2400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01717087190</a:t>
            </a:r>
            <a:endParaRPr lang="bn-BD" sz="2400" dirty="0">
              <a:solidFill>
                <a:srgbClr val="ED7D31">
                  <a:lumMod val="60000"/>
                  <a:lumOff val="40000"/>
                </a:srgbClr>
              </a:solidFill>
              <a:latin typeface="Arial"/>
              <a:cs typeface="Vrinda" panose="020B0502040204020203" pitchFamily="34" charset="0"/>
            </a:endParaRPr>
          </a:p>
          <a:p>
            <a:pPr defTabSz="1219170">
              <a:spcAft>
                <a:spcPts val="533"/>
              </a:spcAft>
            </a:pPr>
            <a:r>
              <a:rPr lang="bn-BD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  <a:cs typeface="Vrinda" panose="020B0502040204020203" pitchFamily="34" charset="0"/>
              </a:rPr>
              <a:t>• ইমেল আই ডিঃ </a:t>
            </a:r>
            <a:r>
              <a:rPr lang="en-US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     </a:t>
            </a:r>
            <a:r>
              <a:rPr lang="en-US" sz="2400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aamilan28@gmail.com</a:t>
            </a:r>
            <a:endParaRPr lang="bn-BD" sz="2400" dirty="0">
              <a:solidFill>
                <a:srgbClr val="ED7D31">
                  <a:lumMod val="60000"/>
                  <a:lumOff val="40000"/>
                </a:srgbClr>
              </a:solidFill>
              <a:latin typeface="Arial"/>
              <a:cs typeface="Vrinda" panose="020B0502040204020203" pitchFamily="34" charset="0"/>
            </a:endParaRPr>
          </a:p>
          <a:p>
            <a:pPr defTabSz="1219170">
              <a:spcAft>
                <a:spcPts val="533"/>
              </a:spcAft>
            </a:pPr>
            <a:r>
              <a:rPr lang="bn-BD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  <a:cs typeface="Vrinda" panose="020B0502040204020203" pitchFamily="34" charset="0"/>
              </a:rPr>
              <a:t>• ফেসবুক আই ডিঃ </a:t>
            </a:r>
            <a:r>
              <a:rPr lang="en-US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  </a:t>
            </a:r>
            <a:r>
              <a:rPr lang="en-US" sz="2400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https://www.facebook.com/abdulazizmilan</a:t>
            </a:r>
            <a:endParaRPr lang="bn-BD" sz="2400" dirty="0">
              <a:solidFill>
                <a:srgbClr val="ED7D31">
                  <a:lumMod val="60000"/>
                  <a:lumOff val="40000"/>
                </a:srgbClr>
              </a:solidFill>
              <a:latin typeface="Arial"/>
              <a:cs typeface="Vrinda" panose="020B0502040204020203" pitchFamily="34" charset="0"/>
            </a:endParaRPr>
          </a:p>
          <a:p>
            <a:pPr defTabSz="1219170">
              <a:spcAft>
                <a:spcPts val="533"/>
              </a:spcAft>
            </a:pPr>
            <a:r>
              <a:rPr lang="bn-BD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  <a:cs typeface="Vrinda" panose="020B0502040204020203" pitchFamily="34" charset="0"/>
              </a:rPr>
              <a:t>• শিক্ষক বাতায়নঃ </a:t>
            </a:r>
            <a:r>
              <a:rPr lang="en-US" sz="2400" b="1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   </a:t>
            </a:r>
            <a:r>
              <a:rPr lang="en-US" sz="2400" dirty="0">
                <a:solidFill>
                  <a:srgbClr val="ED7D31">
                    <a:lumMod val="60000"/>
                    <a:lumOff val="40000"/>
                  </a:srgbClr>
                </a:solidFill>
                <a:latin typeface="Arial"/>
              </a:rPr>
              <a:t>aamilan28</a:t>
            </a:r>
            <a:endParaRPr lang="en-US" sz="2400" dirty="0">
              <a:solidFill>
                <a:srgbClr val="ED7D31">
                  <a:lumMod val="60000"/>
                  <a:lumOff val="4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FF98BF-F0E7-5E0F-C090-ED39B6458F17}"/>
              </a:ext>
            </a:extLst>
          </p:cNvPr>
          <p:cNvSpPr txBox="1"/>
          <p:nvPr/>
        </p:nvSpPr>
        <p:spPr>
          <a:xfrm>
            <a:off x="6338872" y="532905"/>
            <a:ext cx="3841448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733" b="1" dirty="0" err="1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শিক্ষক</a:t>
            </a:r>
            <a:r>
              <a:rPr lang="en-US" sz="3733" b="1" dirty="0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 </a:t>
            </a:r>
            <a:r>
              <a:rPr lang="en-US" sz="3733" b="1" dirty="0" err="1">
                <a:solidFill>
                  <a:srgbClr val="ED7D31">
                    <a:lumMod val="60000"/>
                    <a:lumOff val="40000"/>
                  </a:srgbClr>
                </a:solidFill>
                <a:latin typeface="Calibri" panose="020F0502020204030204"/>
              </a:rPr>
              <a:t>পরিচিতি</a:t>
            </a:r>
            <a:endParaRPr lang="en-US" sz="3733" b="1" dirty="0">
              <a:solidFill>
                <a:srgbClr val="ED7D31">
                  <a:lumMod val="60000"/>
                  <a:lumOff val="40000"/>
                </a:srgbClr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EB542-49A3-DE77-1DC0-B04F5F686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AB6057-1DB8-C642-C665-6161D721C614}"/>
              </a:ext>
            </a:extLst>
          </p:cNvPr>
          <p:cNvSpPr txBox="1"/>
          <p:nvPr/>
        </p:nvSpPr>
        <p:spPr>
          <a:xfrm>
            <a:off x="948432" y="1740552"/>
            <a:ext cx="11045370" cy="83099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 শেষে শিক্ষার্থী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রা</a:t>
            </a:r>
            <a:r>
              <a:rPr lang="bn-IN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...............</a:t>
            </a:r>
            <a:r>
              <a:rPr lang="bn-IN" sz="4000" dirty="0">
                <a:solidFill>
                  <a:srgbClr val="FF0000"/>
                </a:solidFill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5DE479-6E3B-075A-B778-72E8E0CA87AA}"/>
              </a:ext>
            </a:extLst>
          </p:cNvPr>
          <p:cNvSpPr txBox="1"/>
          <p:nvPr/>
        </p:nvSpPr>
        <p:spPr>
          <a:xfrm>
            <a:off x="948433" y="4128414"/>
            <a:ext cx="11045372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ম্যাট্রিক্সের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যোগ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বিয়োগ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গুন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জানতে</a:t>
            </a:r>
            <a:r>
              <a:rPr lang="bn-IN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পারবে। 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BD53FB-75CB-37FF-949D-D590A9A52EFE}"/>
              </a:ext>
            </a:extLst>
          </p:cNvPr>
          <p:cNvSpPr txBox="1"/>
          <p:nvPr/>
        </p:nvSpPr>
        <p:spPr>
          <a:xfrm>
            <a:off x="948433" y="5189145"/>
            <a:ext cx="11045371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ম্যাট্রিক্স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IN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ও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নির্ণায়কের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পার্থক্য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IN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করতে পারবে। 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EA568-90F1-9591-BCBA-29CE66E22DAB}"/>
              </a:ext>
            </a:extLst>
          </p:cNvPr>
          <p:cNvSpPr txBox="1"/>
          <p:nvPr/>
        </p:nvSpPr>
        <p:spPr>
          <a:xfrm>
            <a:off x="948432" y="3067683"/>
            <a:ext cx="11045371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ম্যাট্রিক্স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IN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কি বলতে পারবে। 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322D2C-E2BC-C3C7-EB29-C559D95F9371}"/>
              </a:ext>
            </a:extLst>
          </p:cNvPr>
          <p:cNvSpPr txBox="1"/>
          <p:nvPr/>
        </p:nvSpPr>
        <p:spPr>
          <a:xfrm>
            <a:off x="5918200" y="395587"/>
            <a:ext cx="3048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শিখন</a:t>
            </a:r>
            <a:r>
              <a:rPr lang="en-US" sz="4800" u="sng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u="sng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ফল</a:t>
            </a:r>
            <a:r>
              <a:rPr lang="en-US" sz="4800" u="sng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47A4A5-A5AF-EE66-1979-FF3674F37B8D}"/>
              </a:ext>
            </a:extLst>
          </p:cNvPr>
          <p:cNvSpPr txBox="1"/>
          <p:nvPr/>
        </p:nvSpPr>
        <p:spPr>
          <a:xfrm>
            <a:off x="948432" y="6249286"/>
            <a:ext cx="11045371" cy="12003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বাস্তব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জীবনে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ম্যাট্রিক্স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IN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ও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নির্ণায়কের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কোথায়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দরকার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তা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বলতে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IN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পারবে। </a:t>
            </a:r>
            <a:r>
              <a:rPr 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1471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D6F45-057D-1322-0A29-89B7D34A2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B45AE2-4C13-56D7-E9CE-30A8E11EF2BA}"/>
              </a:ext>
            </a:extLst>
          </p:cNvPr>
          <p:cNvSpPr/>
          <p:nvPr/>
        </p:nvSpPr>
        <p:spPr>
          <a:xfrm>
            <a:off x="457200" y="2011680"/>
            <a:ext cx="1127729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9DDD4-1E14-86BC-A3CF-6232D53E60AC}"/>
              </a:ext>
            </a:extLst>
          </p:cNvPr>
          <p:cNvSpPr/>
          <p:nvPr/>
        </p:nvSpPr>
        <p:spPr>
          <a:xfrm>
            <a:off x="3017520" y="457200"/>
            <a:ext cx="19050" cy="5943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100EB-E540-0DBD-C0F7-0A8F1FD73849}"/>
              </a:ext>
            </a:extLst>
          </p:cNvPr>
          <p:cNvSpPr txBox="1"/>
          <p:nvPr/>
        </p:nvSpPr>
        <p:spPr>
          <a:xfrm>
            <a:off x="1097280" y="137160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94A3B8"/>
                </a:solidFill>
                <a:latin typeface="Arial"/>
              </a:defRPr>
            </a:pPr>
            <a:r>
              <a:t>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92AF27-4027-8295-E130-EFB8095856AC}"/>
              </a:ext>
            </a:extLst>
          </p:cNvPr>
          <p:cNvSpPr txBox="1"/>
          <p:nvPr/>
        </p:nvSpPr>
        <p:spPr>
          <a:xfrm>
            <a:off x="1828800" y="411480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94A3B8"/>
                </a:solidFill>
                <a:latin typeface="Arial"/>
              </a:defRPr>
            </a:pPr>
            <a:r>
              <a:t>√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4147D3-8B2B-7EC3-46E3-83BAA3337E6E}"/>
              </a:ext>
            </a:extLst>
          </p:cNvPr>
          <p:cNvSpPr txBox="1"/>
          <p:nvPr/>
        </p:nvSpPr>
        <p:spPr>
          <a:xfrm>
            <a:off x="914400" y="530352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94A3B8"/>
                </a:solidFill>
                <a:latin typeface="Arial"/>
              </a:defRPr>
            </a:pPr>
            <a:r>
              <a:t>x + 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9E1DD8-9FF7-A65E-21C2-FAB26FAC0E36}"/>
              </a:ext>
            </a:extLst>
          </p:cNvPr>
          <p:cNvSpPr/>
          <p:nvPr/>
        </p:nvSpPr>
        <p:spPr>
          <a:xfrm>
            <a:off x="4061460" y="2726987"/>
            <a:ext cx="68580" cy="2119333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5B1C85-33A2-E179-6EAB-D522C138906C}"/>
              </a:ext>
            </a:extLst>
          </p:cNvPr>
          <p:cNvSpPr txBox="1"/>
          <p:nvPr/>
        </p:nvSpPr>
        <p:spPr>
          <a:xfrm>
            <a:off x="4389120" y="2760583"/>
            <a:ext cx="104597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4800" b="1">
                <a:solidFill>
                  <a:srgbClr val="0F172A"/>
                </a:solidFill>
                <a:latin typeface="Arial"/>
              </a:defRPr>
            </a:pPr>
            <a:r>
              <a:rPr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সবাইকে</a:t>
            </a:r>
            <a:r>
              <a:rPr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ধন্যবাদ</a:t>
            </a:r>
            <a:endParaRPr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2400"/>
              </a:spcAft>
              <a:defRPr sz="1800">
                <a:solidFill>
                  <a:srgbClr val="475569"/>
                </a:solidFill>
                <a:latin typeface="Arial"/>
              </a:defRPr>
            </a:pP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আপনার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দিনটি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শুভ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হোক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এবং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গণিতের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সৌন্দর্য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2400"/>
              </a:spcAft>
              <a:defRPr sz="1800">
                <a:solidFill>
                  <a:srgbClr val="475569"/>
                </a:solidFill>
                <a:latin typeface="Arial"/>
              </a:defRPr>
            </a:pP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আপনার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সাথেই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থাকুক</a:t>
            </a:r>
            <a:r>
              <a:rPr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।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196A63-EA9C-DFD8-A6C4-D47B962A51CE}"/>
              </a:ext>
            </a:extLst>
          </p:cNvPr>
          <p:cNvSpPr/>
          <p:nvPr/>
        </p:nvSpPr>
        <p:spPr>
          <a:xfrm>
            <a:off x="609601" y="6339840"/>
            <a:ext cx="15036393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2BECBA-6762-6722-59ED-0CA2DF519939}"/>
              </a:ext>
            </a:extLst>
          </p:cNvPr>
          <p:cNvSpPr/>
          <p:nvPr/>
        </p:nvSpPr>
        <p:spPr>
          <a:xfrm>
            <a:off x="12192000" y="609600"/>
            <a:ext cx="25400" cy="79248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D7BFDBB-1800-22CC-73A4-B0D32CC563B1}"/>
              </a:ext>
            </a:extLst>
          </p:cNvPr>
          <p:cNvSpPr/>
          <p:nvPr/>
        </p:nvSpPr>
        <p:spPr>
          <a:xfrm>
            <a:off x="10972800" y="4632960"/>
            <a:ext cx="2682240" cy="2682240"/>
          </a:xfrm>
          <a:prstGeom prst="ellipse">
            <a:avLst/>
          </a:prstGeom>
          <a:solidFill>
            <a:srgbClr val="CCFBF1"/>
          </a:solidFill>
          <a:ln w="1905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19CF045-5493-695F-7746-FF9DFBCABE2D}"/>
              </a:ext>
            </a:extLst>
          </p:cNvPr>
          <p:cNvSpPr/>
          <p:nvPr/>
        </p:nvSpPr>
        <p:spPr>
          <a:xfrm>
            <a:off x="12435840" y="5242560"/>
            <a:ext cx="2682240" cy="2682240"/>
          </a:xfrm>
          <a:prstGeom prst="ellipse">
            <a:avLst/>
          </a:prstGeom>
          <a:solidFill>
            <a:srgbClr val="FEF3C7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30BA89-3648-325C-43E6-E6766BB40D2F}"/>
              </a:ext>
            </a:extLst>
          </p:cNvPr>
          <p:cNvSpPr txBox="1"/>
          <p:nvPr/>
        </p:nvSpPr>
        <p:spPr>
          <a:xfrm>
            <a:off x="10363200" y="182880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94A3B8"/>
                </a:solidFill>
                <a:latin typeface="Arial"/>
              </a:defRPr>
            </a:pPr>
            <a:r>
              <a:rPr sz="3200"/>
              <a:t>f(x)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98349D-B5D2-7307-CDFF-C491EDDC4D97}"/>
              </a:ext>
            </a:extLst>
          </p:cNvPr>
          <p:cNvSpPr txBox="1"/>
          <p:nvPr/>
        </p:nvSpPr>
        <p:spPr>
          <a:xfrm>
            <a:off x="3149600" y="2089306"/>
            <a:ext cx="1828800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94A3B8"/>
                </a:solidFill>
                <a:latin typeface="Arial"/>
              </a:defRPr>
            </a:pPr>
            <a:r>
              <a:rPr sz="4267" dirty="0"/>
              <a:t>π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2133A7-9888-9B2F-15C3-4A50FF229A45}"/>
              </a:ext>
            </a:extLst>
          </p:cNvPr>
          <p:cNvSpPr txBox="1"/>
          <p:nvPr/>
        </p:nvSpPr>
        <p:spPr>
          <a:xfrm>
            <a:off x="13167360" y="975360"/>
            <a:ext cx="182880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94A3B8"/>
                </a:solidFill>
                <a:latin typeface="Arial"/>
              </a:defRPr>
            </a:pPr>
            <a:r>
              <a:rPr sz="3733" dirty="0"/>
              <a:t>∑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0376F36-B125-2BB0-B441-DE23690D135A}"/>
              </a:ext>
            </a:extLst>
          </p:cNvPr>
          <p:cNvSpPr txBox="1"/>
          <p:nvPr/>
        </p:nvSpPr>
        <p:spPr>
          <a:xfrm>
            <a:off x="9144000" y="548640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94A3B8"/>
                </a:solidFill>
                <a:latin typeface="Arial"/>
              </a:defRPr>
            </a:pPr>
            <a:r>
              <a:rPr sz="3200"/>
              <a:t>√x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DE79E57-149F-A843-971B-7D4E3B01A832}"/>
              </a:ext>
            </a:extLst>
          </p:cNvPr>
          <p:cNvSpPr txBox="1"/>
          <p:nvPr/>
        </p:nvSpPr>
        <p:spPr>
          <a:xfrm>
            <a:off x="609601" y="7353185"/>
            <a:ext cx="182880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94A3B8"/>
                </a:solidFill>
                <a:latin typeface="Arial"/>
              </a:defRPr>
            </a:pPr>
            <a:r>
              <a:rPr sz="3733" dirty="0"/>
              <a:t>∑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511BB4-CF5D-4CF4-7EB0-9B8D9523254D}"/>
              </a:ext>
            </a:extLst>
          </p:cNvPr>
          <p:cNvSpPr txBox="1"/>
          <p:nvPr/>
        </p:nvSpPr>
        <p:spPr>
          <a:xfrm>
            <a:off x="14173200" y="3200400"/>
            <a:ext cx="1828800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94A3B8"/>
                </a:solidFill>
                <a:latin typeface="Arial"/>
              </a:defRPr>
            </a:pPr>
            <a:r>
              <a:rPr sz="4267" dirty="0"/>
              <a:t>π</a:t>
            </a:r>
          </a:p>
        </p:txBody>
      </p:sp>
    </p:spTree>
    <p:extLst>
      <p:ext uri="{BB962C8B-B14F-4D97-AF65-F5344CB8AC3E}">
        <p14:creationId xmlns:p14="http://schemas.microsoft.com/office/powerpoint/2010/main" val="678925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153</Words>
  <Application>Microsoft Office PowerPoint</Application>
  <PresentationFormat>Custom</PresentationFormat>
  <Paragraphs>45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Arial</vt:lpstr>
      <vt:lpstr>Calibri</vt:lpstr>
      <vt:lpstr>Cambria</vt:lpstr>
      <vt:lpstr>Nirmala UI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aamilan28@gmail.com</cp:lastModifiedBy>
  <cp:revision>5</cp:revision>
  <dcterms:created xsi:type="dcterms:W3CDTF">2006-08-16T00:00:00Z</dcterms:created>
  <dcterms:modified xsi:type="dcterms:W3CDTF">2026-09-08T16:22:50Z</dcterms:modified>
</cp:coreProperties>
</file>