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2" r:id="rId4"/>
    <p:sldId id="259" r:id="rId5"/>
    <p:sldId id="261" r:id="rId6"/>
    <p:sldId id="271" r:id="rId7"/>
    <p:sldId id="278" r:id="rId8"/>
    <p:sldId id="269" r:id="rId9"/>
    <p:sldId id="274" r:id="rId10"/>
    <p:sldId id="263" r:id="rId11"/>
    <p:sldId id="277" r:id="rId12"/>
    <p:sldId id="266" r:id="rId13"/>
    <p:sldId id="265" r:id="rId14"/>
    <p:sldId id="270" r:id="rId15"/>
    <p:sldId id="276" r:id="rId16"/>
    <p:sldId id="267" r:id="rId17"/>
    <p:sldId id="268" r:id="rId18"/>
    <p:sldId id="272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9A94-BADA-4B5E-A327-56F5C5FB142D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6581-10A8-4D05-A34C-E3972B726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896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9A94-BADA-4B5E-A327-56F5C5FB142D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6581-10A8-4D05-A34C-E3972B726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0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9A94-BADA-4B5E-A327-56F5C5FB142D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6581-10A8-4D05-A34C-E3972B726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97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9A94-BADA-4B5E-A327-56F5C5FB142D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6581-10A8-4D05-A34C-E3972B726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6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9A94-BADA-4B5E-A327-56F5C5FB142D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6581-10A8-4D05-A34C-E3972B726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842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9A94-BADA-4B5E-A327-56F5C5FB142D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6581-10A8-4D05-A34C-E3972B726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30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9A94-BADA-4B5E-A327-56F5C5FB142D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6581-10A8-4D05-A34C-E3972B726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16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9A94-BADA-4B5E-A327-56F5C5FB142D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6581-10A8-4D05-A34C-E3972B726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00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9A94-BADA-4B5E-A327-56F5C5FB142D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6581-10A8-4D05-A34C-E3972B726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071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9A94-BADA-4B5E-A327-56F5C5FB142D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6581-10A8-4D05-A34C-E3972B726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73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9A94-BADA-4B5E-A327-56F5C5FB142D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6581-10A8-4D05-A34C-E3972B726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41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9A94-BADA-4B5E-A327-56F5C5FB142D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86581-10A8-4D05-A34C-E3972B726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2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8341" y="322938"/>
            <a:ext cx="9144000" cy="1008205"/>
          </a:xfrm>
        </p:spPr>
        <p:txBody>
          <a:bodyPr/>
          <a:lstStyle/>
          <a:p>
            <a:r>
              <a:rPr lang="en-US" dirty="0" err="1" smtClean="0"/>
              <a:t>স্বাগতম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171" y="1125940"/>
            <a:ext cx="9021170" cy="573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8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2136" y="245659"/>
            <a:ext cx="11409527" cy="2183642"/>
          </a:xfrm>
        </p:spPr>
        <p:txBody>
          <a:bodyPr>
            <a:normAutofit/>
          </a:bodyPr>
          <a:lstStyle/>
          <a:p>
            <a:r>
              <a:rPr lang="as-IN" sz="4800" dirty="0" smtClean="0">
                <a:solidFill>
                  <a:schemeClr val="accent2">
                    <a:lumMod val="75000"/>
                  </a:schemeClr>
                </a:solidFill>
              </a:rPr>
              <a:t>মূল কাকে বলে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as-IN" sz="3100" dirty="0" smtClean="0"/>
              <a:t>উদ্ভিদের যে অংশ সাধারণত মাটির নিচে বৃদ্ধি পায় এবং যাতে কোনো পর্ব, পর্বমধ্য বা শল্কপত্র বলে।থাকে না, তাকে </a:t>
            </a:r>
            <a:r>
              <a:rPr lang="as-IN" sz="3100" b="1" dirty="0" smtClean="0"/>
              <a:t>মূল</a:t>
            </a:r>
            <a:r>
              <a:rPr lang="as-IN" sz="3100" dirty="0" smtClean="0"/>
              <a:t> বা </a:t>
            </a:r>
            <a:r>
              <a:rPr lang="as-IN" sz="3100" b="1" dirty="0" smtClean="0"/>
              <a:t>শেকড়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495" y="2947917"/>
            <a:ext cx="11204810" cy="3739486"/>
          </a:xfrm>
        </p:spPr>
        <p:txBody>
          <a:bodyPr>
            <a:normAutofit/>
          </a:bodyPr>
          <a:lstStyle/>
          <a:p>
            <a:endParaRPr lang="en-US" sz="4000" dirty="0" smtClean="0">
              <a:solidFill>
                <a:schemeClr val="accent6"/>
              </a:solidFill>
            </a:endParaRPr>
          </a:p>
          <a:p>
            <a:endParaRPr lang="en-US" sz="4000" dirty="0">
              <a:solidFill>
                <a:schemeClr val="accent6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45657" y="2547808"/>
            <a:ext cx="11682484" cy="390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Mangal"/>
              </a:rPr>
              <a:t>।</a:t>
            </a: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Arial" panose="020B0604020202020204" pitchFamily="34" charset="0"/>
              </a:rPr>
              <a:t>🌿 </a:t>
            </a:r>
            <a:r>
              <a:rPr kumimoji="0" lang="bn-IN" altLang="en-US" sz="32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Arial" panose="020B0604020202020204" pitchFamily="34" charset="0"/>
                <a:cs typeface="Vrinda"/>
              </a:rPr>
              <a:t>মূলের কাজ</a:t>
            </a:r>
            <a:endParaRPr kumimoji="0" lang="en-US" altLang="en-US" sz="3200" b="1" i="0" u="none" strike="noStrike" cap="none" normalizeH="0" baseline="0" dirty="0" smtClean="0">
              <a:ln>
                <a:noFill/>
              </a:ln>
              <a:solidFill>
                <a:schemeClr val="accent6"/>
              </a:solidFill>
              <a:effectLst/>
              <a:latin typeface="Arial" panose="020B0604020202020204" pitchFamily="34" charset="0"/>
              <a:cs typeface="Vrind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1" i="0" u="none" strike="noStrike" cap="none" normalizeH="0" baseline="0" dirty="0" smtClean="0">
              <a:ln>
                <a:noFill/>
              </a:ln>
              <a:solidFill>
                <a:schemeClr val="accent6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উদ্ভিদকে মাটির সঙ্গে শক্তভাবে ধরে রাখা।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মাটি থেকে পানি শোষণ করা।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মাটি থেকে প্রয়োজনীয় খনিজ লবণ শোষণ করা।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altLang="en-US" sz="2800" dirty="0">
                <a:solidFill>
                  <a:srgbClr val="C00000"/>
                </a:solidFill>
                <a:latin typeface="Arial" panose="020B0604020202020204" pitchFamily="34" charset="0"/>
              </a:rPr>
              <a:t>কিছু উদ্ভিদের মূল </a:t>
            </a:r>
            <a:r>
              <a:rPr lang="bn-I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খাদ্য সঞ্চয় করে রাখে</a:t>
            </a:r>
            <a:r>
              <a:rPr lang="hi-IN" altLang="en-US" sz="2800" dirty="0">
                <a:solidFill>
                  <a:srgbClr val="C00000"/>
                </a:solidFill>
                <a:latin typeface="Arial" panose="020B0604020202020204" pitchFamily="34" charset="0"/>
              </a:rPr>
              <a:t>।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Mangal"/>
              </a:rPr>
              <a:t>যেমন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Mangal"/>
              </a:rPr>
              <a:t>—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Mangal"/>
              </a:rPr>
              <a:t>গাজর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Mangal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Mangal"/>
              </a:rPr>
              <a:t>মিষ্টি আলু। 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829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699" y="156949"/>
            <a:ext cx="8898339" cy="619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7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9850" y="982638"/>
            <a:ext cx="10117540" cy="1067014"/>
          </a:xfrm>
        </p:spPr>
        <p:txBody>
          <a:bodyPr/>
          <a:lstStyle/>
          <a:p>
            <a:r>
              <a:rPr lang="en-US" b="1" dirty="0" smtClean="0"/>
              <a:t> </a:t>
            </a:r>
            <a:r>
              <a:rPr lang="as-IN" b="1" dirty="0" smtClean="0">
                <a:solidFill>
                  <a:schemeClr val="accent2">
                    <a:lumMod val="75000"/>
                  </a:schemeClr>
                </a:solidFill>
              </a:rPr>
              <a:t>কাণ্ড কাকে বলে?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8446" y="3057100"/>
            <a:ext cx="11518711" cy="2756848"/>
          </a:xfrm>
        </p:spPr>
        <p:txBody>
          <a:bodyPr>
            <a:noAutofit/>
          </a:bodyPr>
          <a:lstStyle/>
          <a:p>
            <a:pPr algn="l"/>
            <a:r>
              <a:rPr lang="as-IN" sz="4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উদ্ভিদের যে অংশ </a:t>
            </a:r>
            <a:r>
              <a:rPr lang="as-IN" sz="4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মূল ও পাতার মধ্যে থাকে এবং শাখা-প্রশাখা, পাতা, ফুল ও ফলকে ধারণ করে</a:t>
            </a:r>
            <a:r>
              <a:rPr lang="as-IN" sz="4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 তাকে </a:t>
            </a:r>
            <a:r>
              <a:rPr lang="as-IN" sz="4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কাণ্ড</a:t>
            </a:r>
            <a:r>
              <a:rPr lang="as-IN" sz="4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বলে।</a:t>
            </a:r>
            <a:endParaRPr lang="en-US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633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4692" y="327546"/>
            <a:ext cx="9144000" cy="1050877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6"/>
                </a:solidFill>
              </a:rPr>
              <a:t> </a:t>
            </a:r>
            <a:r>
              <a:rPr lang="as-IN" b="1" dirty="0" smtClean="0">
                <a:solidFill>
                  <a:schemeClr val="accent6"/>
                </a:solidFill>
              </a:rPr>
              <a:t>কাণ্ডের কাজ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336" y="1378423"/>
            <a:ext cx="11486864" cy="491319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algn="l"/>
            <a:r>
              <a:rPr lang="as-IN" sz="3600" dirty="0" smtClean="0"/>
              <a:t>১. </a:t>
            </a:r>
            <a:r>
              <a:rPr lang="as-IN" sz="3600" b="1" dirty="0" smtClean="0"/>
              <a:t>উদ্ভিদকে সোজা ও দৃঢ়ভাবে দাঁড় করিয়ে রাখে।</a:t>
            </a:r>
            <a:r>
              <a:rPr lang="as-IN" sz="3600" dirty="0" smtClean="0"/>
              <a:t/>
            </a:r>
            <a:br>
              <a:rPr lang="as-IN" sz="3600" dirty="0" smtClean="0"/>
            </a:br>
            <a:r>
              <a:rPr lang="as-IN" sz="3600" dirty="0" smtClean="0"/>
              <a:t/>
            </a:r>
            <a:br>
              <a:rPr lang="as-IN" sz="3600" dirty="0" smtClean="0"/>
            </a:br>
            <a:r>
              <a:rPr lang="as-IN" sz="3600" dirty="0" smtClean="0"/>
              <a:t>২. </a:t>
            </a:r>
            <a:r>
              <a:rPr lang="as-IN" sz="3600" b="1" dirty="0" smtClean="0"/>
              <a:t>মূল থেকে পানি ও খনিজ লবণ পাতায় পৌঁছে দেয়।</a:t>
            </a:r>
            <a:endParaRPr lang="en-US" sz="3600" dirty="0" smtClean="0"/>
          </a:p>
          <a:p>
            <a:pPr algn="l"/>
            <a:r>
              <a:rPr lang="as-IN" sz="3600" dirty="0" smtClean="0"/>
              <a:t>৩. </a:t>
            </a:r>
            <a:r>
              <a:rPr lang="as-IN" sz="3600" b="1" dirty="0" smtClean="0"/>
              <a:t>পাতায় তৈরি খাদ্য উদ্ভিদের বিভিন্ন অংশে পৌঁছে দেয়।</a:t>
            </a:r>
            <a:endParaRPr lang="en-US" sz="3600" b="1" dirty="0" smtClean="0"/>
          </a:p>
          <a:p>
            <a:pPr algn="l"/>
            <a:r>
              <a:rPr lang="as-IN" sz="3600" dirty="0" smtClean="0"/>
              <a:t>৪. </a:t>
            </a:r>
            <a:r>
              <a:rPr lang="as-IN" sz="3600" b="1" dirty="0" smtClean="0"/>
              <a:t>পাতা, ফুল ও ফলকে ধারণ করে।</a:t>
            </a:r>
            <a:endParaRPr lang="en-US" sz="3600" dirty="0" smtClean="0"/>
          </a:p>
          <a:p>
            <a:pPr algn="l"/>
            <a:r>
              <a:rPr lang="as-IN" sz="3600" dirty="0" smtClean="0"/>
              <a:t>৫. কিছু কাণ্ড </a:t>
            </a:r>
            <a:r>
              <a:rPr lang="as-IN" sz="3600" b="1" dirty="0" smtClean="0"/>
              <a:t>খাদ্য সঞ্চয় করে রাখে</a:t>
            </a:r>
            <a:r>
              <a:rPr lang="as-IN" sz="3600" dirty="0" smtClean="0"/>
              <a:t>। যেমন—আলু।</a:t>
            </a:r>
            <a:endParaRPr lang="en-US" sz="3600" dirty="0" smtClean="0"/>
          </a:p>
          <a:p>
            <a:pPr algn="l"/>
            <a:endParaRPr lang="en-US" sz="3600" dirty="0"/>
          </a:p>
          <a:p>
            <a:pPr algn="l"/>
            <a:endParaRPr lang="en-US" sz="3600" dirty="0" smtClean="0"/>
          </a:p>
          <a:p>
            <a:pPr algn="l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33711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0227" y="965532"/>
            <a:ext cx="9144000" cy="1435503"/>
          </a:xfrm>
        </p:spPr>
        <p:txBody>
          <a:bodyPr/>
          <a:lstStyle/>
          <a:p>
            <a:r>
              <a:rPr lang="en-US" dirty="0" err="1" smtClean="0">
                <a:solidFill>
                  <a:srgbClr val="00B050"/>
                </a:solidFill>
              </a:rPr>
              <a:t>জোড়ায়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কাজ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5355" y="3083422"/>
            <a:ext cx="11341289" cy="2771467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 </a:t>
            </a:r>
            <a:r>
              <a:rPr lang="as-IN" sz="7200" b="1" dirty="0" smtClean="0"/>
              <a:t>বিটপ কাকে বলে?</a:t>
            </a:r>
            <a:endParaRPr lang="en-US" sz="7200" b="1" dirty="0" smtClean="0"/>
          </a:p>
          <a:p>
            <a:r>
              <a:rPr lang="as-IN" sz="7200" b="1" dirty="0" smtClean="0">
                <a:solidFill>
                  <a:schemeClr val="accent2">
                    <a:lumMod val="75000"/>
                  </a:schemeClr>
                </a:solidFill>
              </a:rPr>
              <a:t>ব্যাখ্যা</a:t>
            </a:r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7200" b="1" dirty="0" err="1" smtClean="0">
                <a:solidFill>
                  <a:schemeClr val="accent2">
                    <a:lumMod val="75000"/>
                  </a:schemeClr>
                </a:solidFill>
              </a:rPr>
              <a:t>দাও</a:t>
            </a:r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  <a:endParaRPr lang="as-IN" sz="72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23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28" y="397219"/>
            <a:ext cx="11119411" cy="622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25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3958" y="859810"/>
            <a:ext cx="9144000" cy="1026070"/>
          </a:xfrm>
        </p:spPr>
        <p:txBody>
          <a:bodyPr/>
          <a:lstStyle/>
          <a:p>
            <a:r>
              <a:rPr lang="as-IN" dirty="0" smtClean="0">
                <a:solidFill>
                  <a:schemeClr val="accent2">
                    <a:lumMod val="75000"/>
                  </a:schemeClr>
                </a:solidFill>
              </a:rPr>
              <a:t>পাতা কাকে বলে?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383674"/>
            <a:ext cx="11709779" cy="1655762"/>
          </a:xfrm>
        </p:spPr>
        <p:txBody>
          <a:bodyPr>
            <a:normAutofit/>
          </a:bodyPr>
          <a:lstStyle/>
          <a:p>
            <a:r>
              <a:rPr lang="as-IN" sz="4800" dirty="0" smtClean="0">
                <a:solidFill>
                  <a:srgbClr val="00B050"/>
                </a:solidFill>
              </a:rPr>
              <a:t>উদ্ভিদের কাণ্ড বা শাখা-প্রশাখা থেকে বের হওয়া </a:t>
            </a:r>
            <a:r>
              <a:rPr lang="as-IN" sz="4800" b="1" dirty="0" smtClean="0">
                <a:solidFill>
                  <a:srgbClr val="00B050"/>
                </a:solidFill>
              </a:rPr>
              <a:t>চ্যাপ্টা ও সবুজ অংশকে পাতা</a:t>
            </a:r>
            <a:r>
              <a:rPr lang="as-IN" sz="4800" dirty="0" smtClean="0">
                <a:solidFill>
                  <a:srgbClr val="00B050"/>
                </a:solidFill>
              </a:rPr>
              <a:t> বলে।</a:t>
            </a:r>
          </a:p>
          <a:p>
            <a:endParaRPr 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437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86852"/>
            <a:ext cx="9144000" cy="1012423"/>
          </a:xfrm>
        </p:spPr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🌿 </a:t>
            </a:r>
            <a:r>
              <a:rPr lang="as-IN" dirty="0" smtClean="0">
                <a:solidFill>
                  <a:schemeClr val="accent2">
                    <a:lumMod val="75000"/>
                  </a:schemeClr>
                </a:solidFill>
              </a:rPr>
              <a:t>পাতার কাজ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4967" y="2346443"/>
            <a:ext cx="11177517" cy="4013413"/>
          </a:xfrm>
        </p:spPr>
        <p:txBody>
          <a:bodyPr/>
          <a:lstStyle/>
          <a:p>
            <a:pPr algn="l"/>
            <a:r>
              <a:rPr lang="as-IN" sz="4000" dirty="0" smtClean="0">
                <a:solidFill>
                  <a:srgbClr val="00B050"/>
                </a:solidFill>
              </a:rPr>
              <a:t>১. </a:t>
            </a:r>
            <a:r>
              <a:rPr lang="as-IN" sz="4000" b="1" dirty="0" smtClean="0">
                <a:solidFill>
                  <a:srgbClr val="00B050"/>
                </a:solidFill>
              </a:rPr>
              <a:t>সালোকসংশ্লেষণ প্রক্রিয়ায় খাদ্য তৈরি করে।</a:t>
            </a:r>
            <a:r>
              <a:rPr lang="as-IN" sz="4000" dirty="0" smtClean="0">
                <a:solidFill>
                  <a:srgbClr val="00B050"/>
                </a:solidFill>
              </a:rPr>
              <a:t/>
            </a:r>
            <a:br>
              <a:rPr lang="as-IN" sz="4000" dirty="0" smtClean="0">
                <a:solidFill>
                  <a:srgbClr val="00B050"/>
                </a:solidFill>
              </a:rPr>
            </a:br>
            <a:r>
              <a:rPr lang="as-IN" sz="4000" dirty="0" smtClean="0">
                <a:solidFill>
                  <a:srgbClr val="00B050"/>
                </a:solidFill>
              </a:rPr>
              <a:t>২. </a:t>
            </a:r>
            <a:r>
              <a:rPr lang="as-IN" sz="4000" b="1" dirty="0" smtClean="0">
                <a:solidFill>
                  <a:srgbClr val="00B050"/>
                </a:solidFill>
              </a:rPr>
              <a:t>শ্বাসকার্যে সাহায্য করে।</a:t>
            </a:r>
            <a:r>
              <a:rPr lang="as-IN" sz="4000" dirty="0" smtClean="0">
                <a:solidFill>
                  <a:srgbClr val="00B050"/>
                </a:solidFill>
              </a:rPr>
              <a:t/>
            </a:r>
            <a:br>
              <a:rPr lang="as-IN" sz="4000" dirty="0" smtClean="0">
                <a:solidFill>
                  <a:srgbClr val="00B050"/>
                </a:solidFill>
              </a:rPr>
            </a:br>
            <a:r>
              <a:rPr lang="as-IN" sz="4000" dirty="0" smtClean="0">
                <a:solidFill>
                  <a:srgbClr val="00B050"/>
                </a:solidFill>
              </a:rPr>
              <a:t>৩. </a:t>
            </a:r>
            <a:r>
              <a:rPr lang="as-IN" sz="4000" b="1" dirty="0" smtClean="0">
                <a:solidFill>
                  <a:srgbClr val="00B050"/>
                </a:solidFill>
              </a:rPr>
              <a:t>বাষ্পমোচনের মাধ্যমে অতিরিক্ত পানি বের করে দেয়।</a:t>
            </a:r>
            <a:r>
              <a:rPr lang="as-IN" sz="4000" dirty="0" smtClean="0">
                <a:solidFill>
                  <a:srgbClr val="00B050"/>
                </a:solidFill>
              </a:rPr>
              <a:t/>
            </a:r>
            <a:br>
              <a:rPr lang="as-IN" sz="4000" dirty="0" smtClean="0">
                <a:solidFill>
                  <a:srgbClr val="00B050"/>
                </a:solidFill>
              </a:rPr>
            </a:br>
            <a:r>
              <a:rPr lang="as-IN" sz="4000" dirty="0" smtClean="0">
                <a:solidFill>
                  <a:srgbClr val="00B050"/>
                </a:solidFill>
              </a:rPr>
              <a:t>৪. উদ্ভিদের </a:t>
            </a:r>
            <a:r>
              <a:rPr lang="as-IN" sz="4000" b="1" dirty="0" smtClean="0">
                <a:solidFill>
                  <a:srgbClr val="00B050"/>
                </a:solidFill>
              </a:rPr>
              <a:t>গ্যাসের আদান-প্রদান</a:t>
            </a:r>
            <a:r>
              <a:rPr lang="as-IN" sz="4000" dirty="0" smtClean="0">
                <a:solidFill>
                  <a:srgbClr val="00B050"/>
                </a:solidFill>
              </a:rPr>
              <a:t> করে।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318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0101" y="245660"/>
            <a:ext cx="9144000" cy="1839877"/>
          </a:xfrm>
        </p:spPr>
        <p:txBody>
          <a:bodyPr>
            <a:normAutofit/>
          </a:bodyPr>
          <a:lstStyle/>
          <a:p>
            <a:r>
              <a:rPr lang="en-US" sz="5400" dirty="0" err="1" smtClean="0">
                <a:solidFill>
                  <a:schemeClr val="accent2">
                    <a:lumMod val="75000"/>
                  </a:schemeClr>
                </a:solidFill>
              </a:rPr>
              <a:t>বাড়ির</a:t>
            </a:r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 smtClean="0">
                <a:solidFill>
                  <a:schemeClr val="accent2">
                    <a:lumMod val="75000"/>
                  </a:schemeClr>
                </a:solidFill>
              </a:rPr>
              <a:t>কাজ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চিত্রের</a:t>
            </a:r>
            <a:r>
              <a:rPr lang="en-US" dirty="0" smtClean="0"/>
              <a:t> </a:t>
            </a:r>
            <a:r>
              <a:rPr lang="en-US" dirty="0" err="1" smtClean="0"/>
              <a:t>কাজ</a:t>
            </a:r>
            <a:r>
              <a:rPr lang="en-US" dirty="0" smtClean="0"/>
              <a:t> </a:t>
            </a:r>
            <a:r>
              <a:rPr lang="en-US" dirty="0" err="1" smtClean="0"/>
              <a:t>লিখ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23" y="2085537"/>
            <a:ext cx="10617957" cy="468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56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3057" y="226113"/>
            <a:ext cx="9144000" cy="985126"/>
          </a:xfrm>
        </p:spPr>
        <p:txBody>
          <a:bodyPr>
            <a:normAutofit/>
          </a:bodyPr>
          <a:lstStyle/>
          <a:p>
            <a:r>
              <a:rPr lang="en-US" sz="5400" dirty="0" err="1" smtClean="0">
                <a:solidFill>
                  <a:schemeClr val="accent6"/>
                </a:solidFill>
              </a:rPr>
              <a:t>সকলকে</a:t>
            </a:r>
            <a:r>
              <a:rPr lang="en-US" sz="5400" dirty="0" smtClean="0">
                <a:solidFill>
                  <a:schemeClr val="accent6"/>
                </a:solidFill>
              </a:rPr>
              <a:t> </a:t>
            </a:r>
            <a:r>
              <a:rPr lang="en-US" sz="5400" dirty="0" err="1" smtClean="0">
                <a:solidFill>
                  <a:schemeClr val="accent6"/>
                </a:solidFill>
              </a:rPr>
              <a:t>ধন্যবাদ</a:t>
            </a:r>
            <a:endParaRPr lang="en-US" sz="5400" dirty="0">
              <a:solidFill>
                <a:schemeClr val="accent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7785" y="3602038"/>
            <a:ext cx="4531058" cy="16557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76" y="1211239"/>
            <a:ext cx="9567081" cy="546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693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" y="259308"/>
            <a:ext cx="12192000" cy="65986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5400" dirty="0" err="1" smtClean="0">
                <a:solidFill>
                  <a:schemeClr val="accent2">
                    <a:lumMod val="75000"/>
                  </a:schemeClr>
                </a:solidFill>
              </a:rPr>
              <a:t>শিক্ষক</a:t>
            </a:r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 smtClean="0">
                <a:solidFill>
                  <a:schemeClr val="accent2">
                    <a:lumMod val="75000"/>
                  </a:schemeClr>
                </a:solidFill>
              </a:rPr>
              <a:t>পরিচিতি</a:t>
            </a:r>
            <a:endParaRPr lang="en-US" sz="5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6000" dirty="0" err="1" smtClean="0"/>
              <a:t>শিক্ষকের</a:t>
            </a:r>
            <a:r>
              <a:rPr lang="en-US" sz="6000" dirty="0" smtClean="0"/>
              <a:t> </a:t>
            </a:r>
            <a:r>
              <a:rPr lang="en-US" sz="6000" dirty="0" err="1" smtClean="0"/>
              <a:t>নামঃ</a:t>
            </a:r>
            <a:r>
              <a:rPr lang="en-US" sz="6000" dirty="0" smtClean="0"/>
              <a:t> </a:t>
            </a:r>
            <a:r>
              <a:rPr lang="en-US" sz="6000" dirty="0" err="1" smtClean="0">
                <a:solidFill>
                  <a:schemeClr val="accent6"/>
                </a:solidFill>
              </a:rPr>
              <a:t>পরিতোষ</a:t>
            </a:r>
            <a:r>
              <a:rPr lang="en-US" sz="6000" dirty="0" smtClean="0">
                <a:solidFill>
                  <a:schemeClr val="accent6"/>
                </a:solidFill>
              </a:rPr>
              <a:t> </a:t>
            </a:r>
            <a:r>
              <a:rPr lang="en-US" sz="6000" dirty="0" err="1" smtClean="0">
                <a:solidFill>
                  <a:schemeClr val="accent6"/>
                </a:solidFill>
              </a:rPr>
              <a:t>কুমার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err="1" smtClean="0"/>
              <a:t>পি</a:t>
            </a:r>
            <a:r>
              <a:rPr lang="en-US" sz="6000" dirty="0" smtClean="0"/>
              <a:t>, </a:t>
            </a:r>
            <a:r>
              <a:rPr lang="en-US" sz="6000" dirty="0" err="1" smtClean="0"/>
              <a:t>কে</a:t>
            </a:r>
            <a:r>
              <a:rPr lang="en-US" sz="6000" dirty="0" smtClean="0"/>
              <a:t>, এ  </a:t>
            </a:r>
            <a:r>
              <a:rPr lang="en-US" sz="6000" dirty="0" err="1" smtClean="0"/>
              <a:t>উচ্চ</a:t>
            </a:r>
            <a:r>
              <a:rPr lang="en-US" sz="6000" dirty="0" smtClean="0"/>
              <a:t> </a:t>
            </a:r>
            <a:r>
              <a:rPr lang="en-US" sz="6000" dirty="0" err="1" smtClean="0"/>
              <a:t>বিদ্যালয়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7200" dirty="0" err="1" smtClean="0"/>
              <a:t>সহকারি</a:t>
            </a:r>
            <a:r>
              <a:rPr lang="en-US" sz="7200" dirty="0" smtClean="0"/>
              <a:t> </a:t>
            </a:r>
            <a:r>
              <a:rPr lang="en-US" sz="7200" dirty="0" err="1" smtClean="0"/>
              <a:t>শিক্ষক</a:t>
            </a:r>
            <a:r>
              <a:rPr lang="en-US" sz="7200" dirty="0" smtClean="0"/>
              <a:t> ( </a:t>
            </a:r>
            <a:r>
              <a:rPr lang="en-US" sz="7200" dirty="0" err="1" smtClean="0"/>
              <a:t>বিজ্ঞান</a:t>
            </a:r>
            <a:r>
              <a:rPr lang="en-US" sz="6000" dirty="0" smtClean="0"/>
              <a:t>)</a:t>
            </a:r>
          </a:p>
          <a:p>
            <a:pPr marL="0" indent="0">
              <a:buNone/>
            </a:pPr>
            <a:r>
              <a:rPr lang="en-US" sz="5400" dirty="0"/>
              <a:t> </a:t>
            </a:r>
            <a:r>
              <a:rPr lang="en-US" sz="5400" dirty="0" smtClean="0"/>
              <a:t>         </a:t>
            </a:r>
            <a:r>
              <a:rPr lang="en-US" sz="5400" dirty="0" err="1" smtClean="0"/>
              <a:t>মোবাইল</a:t>
            </a:r>
            <a:r>
              <a:rPr lang="en-US" sz="5400" dirty="0" smtClean="0"/>
              <a:t> </a:t>
            </a:r>
            <a:r>
              <a:rPr lang="en-US" sz="5400" dirty="0" err="1" smtClean="0"/>
              <a:t>নংঃ</a:t>
            </a:r>
            <a:r>
              <a:rPr lang="en-US" sz="5400" dirty="0" smtClean="0"/>
              <a:t> </a:t>
            </a:r>
            <a:r>
              <a:rPr lang="en-US" sz="5400" dirty="0" smtClean="0">
                <a:solidFill>
                  <a:schemeClr val="accent2"/>
                </a:solidFill>
              </a:rPr>
              <a:t>০১৭১০০৫৯৫০৫</a:t>
            </a:r>
            <a:endParaRPr lang="en-US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663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55093"/>
            <a:ext cx="11354937" cy="5827594"/>
          </a:xfrm>
        </p:spPr>
        <p:txBody>
          <a:bodyPr>
            <a:normAutofit fontScale="90000"/>
          </a:bodyPr>
          <a:lstStyle/>
          <a:p>
            <a:r>
              <a:rPr lang="en-US" sz="6700" dirty="0" err="1" smtClean="0">
                <a:solidFill>
                  <a:srgbClr val="00B050"/>
                </a:solidFill>
              </a:rPr>
              <a:t>পাঠ</a:t>
            </a:r>
            <a:r>
              <a:rPr lang="en-US" sz="6700" dirty="0" smtClean="0">
                <a:solidFill>
                  <a:srgbClr val="00B050"/>
                </a:solidFill>
              </a:rPr>
              <a:t> </a:t>
            </a:r>
            <a:r>
              <a:rPr lang="en-US" sz="6700" dirty="0" err="1" smtClean="0">
                <a:solidFill>
                  <a:srgbClr val="00B050"/>
                </a:solidFill>
              </a:rPr>
              <a:t>পরিচিতি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৬ষ্ঠ </a:t>
            </a:r>
            <a:r>
              <a:rPr lang="en-US" dirty="0" err="1" smtClean="0"/>
              <a:t>শ্রেনী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7300" dirty="0" err="1" smtClean="0">
                <a:solidFill>
                  <a:srgbClr val="0099CC"/>
                </a:solidFill>
              </a:rPr>
              <a:t>অধ্যায়ঃ</a:t>
            </a:r>
            <a:r>
              <a:rPr lang="en-US" sz="7300" dirty="0" smtClean="0">
                <a:solidFill>
                  <a:srgbClr val="0099CC"/>
                </a:solidFill>
              </a:rPr>
              <a:t> </a:t>
            </a:r>
            <a:r>
              <a:rPr lang="en-US" sz="7300" dirty="0" err="1" smtClean="0">
                <a:solidFill>
                  <a:srgbClr val="0099CC"/>
                </a:solidFill>
              </a:rPr>
              <a:t>চতুর্থ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বিষয়ঃ</a:t>
            </a:r>
            <a:r>
              <a:rPr lang="en-US" dirty="0" smtClean="0"/>
              <a:t> </a:t>
            </a:r>
            <a:r>
              <a:rPr lang="en-US" dirty="0" err="1" smtClean="0"/>
              <a:t>বিজ্ঞান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800" dirty="0" smtClean="0">
                <a:solidFill>
                  <a:srgbClr val="C00000"/>
                </a:solidFill>
              </a:rPr>
              <a:t>পাঠ-১</a:t>
            </a:r>
            <a:r>
              <a:rPr lang="en-US" sz="5300" dirty="0"/>
              <a:t/>
            </a:r>
            <a:br>
              <a:rPr lang="en-US" sz="5300" dirty="0"/>
            </a:br>
            <a:r>
              <a:rPr lang="en-US" sz="5300" b="1" dirty="0" err="1" smtClean="0"/>
              <a:t>আদর্শ</a:t>
            </a:r>
            <a:r>
              <a:rPr lang="en-US" sz="5300" b="1" dirty="0" smtClean="0"/>
              <a:t> </a:t>
            </a:r>
            <a:r>
              <a:rPr lang="en-US" sz="5300" b="1" dirty="0" err="1" smtClean="0"/>
              <a:t>সপুষ্পক</a:t>
            </a:r>
            <a:r>
              <a:rPr lang="en-US" sz="5300" b="1" dirty="0" smtClean="0"/>
              <a:t> </a:t>
            </a:r>
            <a:r>
              <a:rPr lang="en-US" sz="5300" b="1" dirty="0" err="1" smtClean="0"/>
              <a:t>উদ্ভিদের</a:t>
            </a:r>
            <a:r>
              <a:rPr lang="en-US" sz="5300" b="1" dirty="0" smtClean="0"/>
              <a:t> </a:t>
            </a:r>
            <a:r>
              <a:rPr lang="en-US" sz="5300" b="1" dirty="0" err="1" smtClean="0"/>
              <a:t>বাহ্যিক</a:t>
            </a:r>
            <a:r>
              <a:rPr lang="en-US" sz="5300" b="1" dirty="0" smtClean="0"/>
              <a:t> </a:t>
            </a:r>
            <a:r>
              <a:rPr lang="en-US" sz="5300" b="1" dirty="0" err="1" smtClean="0"/>
              <a:t>গঠন</a:t>
            </a:r>
            <a:r>
              <a:rPr lang="en-US" sz="5300" b="1" dirty="0" smtClean="0"/>
              <a:t/>
            </a:r>
            <a:br>
              <a:rPr lang="en-US" sz="5300" b="1" dirty="0" smtClean="0"/>
            </a:br>
            <a:endParaRPr lang="en-US" sz="5300" dirty="0"/>
          </a:p>
        </p:txBody>
      </p:sp>
    </p:spTree>
    <p:extLst>
      <p:ext uri="{BB962C8B-B14F-4D97-AF65-F5344CB8AC3E}">
        <p14:creationId xmlns:p14="http://schemas.microsoft.com/office/powerpoint/2010/main" val="2597359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8614" y="458170"/>
            <a:ext cx="11382233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4000" dirty="0" smtClean="0">
              <a:solidFill>
                <a:schemeClr val="accent2">
                  <a:lumMod val="75000"/>
                </a:schemeClr>
              </a:solidFill>
              <a:latin typeface="Google Sans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6000" dirty="0" err="1" smtClean="0">
                <a:solidFill>
                  <a:schemeClr val="accent2">
                    <a:lumMod val="75000"/>
                  </a:schemeClr>
                </a:solidFill>
                <a:latin typeface="Google Sans"/>
              </a:rPr>
              <a:t>আদর্শ</a:t>
            </a:r>
            <a:r>
              <a:rPr lang="en-US" altLang="en-US" sz="6000" dirty="0" smtClean="0">
                <a:solidFill>
                  <a:schemeClr val="accent2">
                    <a:lumMod val="75000"/>
                  </a:schemeClr>
                </a:solidFill>
                <a:latin typeface="Google Sans"/>
              </a:rPr>
              <a:t> </a:t>
            </a:r>
            <a:r>
              <a:rPr lang="bn-IN" altLang="en-US" sz="6000" dirty="0" smtClean="0">
                <a:solidFill>
                  <a:schemeClr val="accent2">
                    <a:lumMod val="75000"/>
                  </a:schemeClr>
                </a:solidFill>
                <a:latin typeface="Google Sans"/>
              </a:rPr>
              <a:t>সম্পূর্ণ </a:t>
            </a:r>
            <a:r>
              <a:rPr lang="bn-IN" altLang="en-US" sz="6000" dirty="0">
                <a:solidFill>
                  <a:schemeClr val="accent2">
                    <a:lumMod val="75000"/>
                  </a:schemeClr>
                </a:solidFill>
                <a:latin typeface="Google Sans"/>
              </a:rPr>
              <a:t>উদ্ভিদ দেহকে </a:t>
            </a:r>
            <a:endParaRPr lang="en-US" altLang="en-US" sz="6000" dirty="0" smtClean="0">
              <a:solidFill>
                <a:schemeClr val="accent2">
                  <a:lumMod val="75000"/>
                </a:schemeClr>
              </a:solidFill>
              <a:latin typeface="Google Sans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altLang="en-US" sz="6000" dirty="0" smtClean="0">
                <a:solidFill>
                  <a:schemeClr val="accent2">
                    <a:lumMod val="75000"/>
                  </a:schemeClr>
                </a:solidFill>
                <a:latin typeface="Google Sans"/>
              </a:rPr>
              <a:t>প্রধানত </a:t>
            </a:r>
            <a:r>
              <a:rPr lang="bn-IN" altLang="en-US" sz="6000" dirty="0">
                <a:solidFill>
                  <a:schemeClr val="accent2">
                    <a:lumMod val="75000"/>
                  </a:schemeClr>
                </a:solidFill>
                <a:latin typeface="Google Sans"/>
              </a:rPr>
              <a:t>দুটি ভাগে ভাগ করা যায়</a:t>
            </a:r>
            <a:r>
              <a:rPr kumimoji="0" lang="en-US" altLang="en-US" sz="60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Google Sans"/>
                <a:cs typeface="Vrinda"/>
              </a:rPr>
              <a:t>:</a:t>
            </a:r>
            <a:r>
              <a:rPr kumimoji="0" lang="en-US" altLang="en-US" sz="60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Google Sans"/>
              </a:rPr>
              <a:t> </a:t>
            </a:r>
            <a:endParaRPr lang="en-US" altLang="en-US" sz="3600" b="1" dirty="0" smtClean="0">
              <a:solidFill>
                <a:schemeClr val="accent6"/>
              </a:solidFill>
              <a:latin typeface="Google Sans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altLang="en-US" sz="3600" b="1" dirty="0" smtClean="0">
                <a:solidFill>
                  <a:schemeClr val="accent6"/>
                </a:solidFill>
                <a:latin typeface="Google Sans"/>
              </a:rPr>
              <a:t>মূলতন্ত্র </a:t>
            </a:r>
            <a:r>
              <a:rPr kumimoji="0" lang="en-US" altLang="en-US" sz="36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Google Sans"/>
                <a:cs typeface="Vrinda"/>
              </a:rPr>
              <a:t>(Root System):</a:t>
            </a:r>
            <a:r>
              <a:rPr lang="bn-IN" altLang="en-US" sz="3600" dirty="0" smtClean="0">
                <a:solidFill>
                  <a:schemeClr val="accent6"/>
                </a:solidFill>
                <a:latin typeface="Google Sans"/>
              </a:rPr>
              <a:t> </a:t>
            </a:r>
            <a:endParaRPr lang="en-US" altLang="en-US" sz="3600" dirty="0" smtClean="0">
              <a:solidFill>
                <a:schemeClr val="accent6"/>
              </a:solidFill>
              <a:latin typeface="Google Sans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altLang="en-US" sz="4000" dirty="0" smtClean="0">
                <a:latin typeface="Google Sans"/>
              </a:rPr>
              <a:t>মাটির নিচের অংশ</a:t>
            </a: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Vrinda"/>
              </a:rPr>
              <a:t>, </a:t>
            </a:r>
            <a:r>
              <a:rPr lang="bn-IN" altLang="en-US" sz="4000" dirty="0" smtClean="0">
                <a:latin typeface="Google Sans"/>
              </a:rPr>
              <a:t>যা সাধারণত মূল।</a:t>
            </a:r>
            <a:endParaRPr kumimoji="0" lang="en-US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oogle Sans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400" b="1" dirty="0" smtClean="0">
              <a:solidFill>
                <a:schemeClr val="accent6"/>
              </a:solidFill>
              <a:latin typeface="Google Sans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altLang="en-US" sz="3600" b="1" dirty="0" smtClean="0">
                <a:solidFill>
                  <a:schemeClr val="accent6"/>
                </a:solidFill>
                <a:latin typeface="Google Sans"/>
              </a:rPr>
              <a:t>বিটপতন্ত্র </a:t>
            </a:r>
            <a:r>
              <a:rPr kumimoji="0" lang="en-US" altLang="en-US" sz="36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Google Sans"/>
                <a:cs typeface="Vrinda"/>
              </a:rPr>
              <a:t>(Shoot System):</a:t>
            </a:r>
            <a:r>
              <a:rPr lang="bn-IN" altLang="en-US" sz="3600" dirty="0">
                <a:solidFill>
                  <a:schemeClr val="accent6"/>
                </a:solidFill>
                <a:latin typeface="Google Sans"/>
              </a:rPr>
              <a:t> </a:t>
            </a:r>
            <a:endParaRPr lang="en-US" altLang="en-US" sz="3600" dirty="0" smtClean="0">
              <a:solidFill>
                <a:schemeClr val="accent6"/>
              </a:solidFill>
              <a:latin typeface="Google Sans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altLang="en-US" sz="3200" dirty="0" smtClean="0">
                <a:latin typeface="Google Sans"/>
              </a:rPr>
              <a:t>মাটির </a:t>
            </a:r>
            <a:r>
              <a:rPr lang="bn-IN" altLang="en-US" sz="3200" dirty="0">
                <a:latin typeface="Google Sans"/>
              </a:rPr>
              <a:t>ওপরের অংশ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Vrinda"/>
              </a:rPr>
              <a:t>, </a:t>
            </a:r>
            <a:r>
              <a:rPr lang="bn-IN" altLang="en-US" sz="3200" dirty="0">
                <a:latin typeface="Google Sans"/>
              </a:rPr>
              <a:t>যা কাণ্ড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Vrinda"/>
              </a:rPr>
              <a:t>, </a:t>
            </a:r>
            <a:r>
              <a:rPr lang="bn-IN" altLang="en-US" sz="3200" dirty="0">
                <a:latin typeface="Google Sans"/>
              </a:rPr>
              <a:t>পাতা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Vrinda"/>
              </a:rPr>
              <a:t>, </a:t>
            </a:r>
            <a:r>
              <a:rPr lang="bn-IN" altLang="en-US" sz="3200" dirty="0">
                <a:latin typeface="Google Sans"/>
              </a:rPr>
              <a:t>ফুল ও ফল নিয়ে গঠিত</a:t>
            </a:r>
            <a:r>
              <a:rPr lang="bn-IN" altLang="en-US" sz="3200" dirty="0" smtClean="0">
                <a:latin typeface="Google Sans"/>
              </a:rPr>
              <a:t>।</a:t>
            </a:r>
            <a:endParaRPr lang="en-US" sz="4800" b="0" u="none" strike="noStrike" dirty="0" smtClean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397825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898" y="341194"/>
            <a:ext cx="11668835" cy="2047164"/>
          </a:xfrm>
        </p:spPr>
        <p:txBody>
          <a:bodyPr>
            <a:normAutofit/>
          </a:bodyPr>
          <a:lstStyle/>
          <a:p>
            <a:r>
              <a:rPr lang="as-IN" b="0" u="none" strike="noStrike" dirty="0" smtClean="0">
                <a:solidFill>
                  <a:srgbClr val="00B0F0"/>
                </a:solidFill>
                <a:effectLst/>
                <a:latin typeface="Google Sans"/>
              </a:rPr>
              <a:t>একটি আদর্শ সপুষ্পক উদ্ভিদের </a:t>
            </a:r>
            <a:r>
              <a:rPr lang="as-IN" b="0" u="none" strike="noStrike" dirty="0" smtClean="0">
                <a:solidFill>
                  <a:srgbClr val="FF0000"/>
                </a:solidFill>
                <a:effectLst/>
                <a:latin typeface="Google Sans"/>
              </a:rPr>
              <a:t>৫টি </a:t>
            </a:r>
            <a:r>
              <a:rPr lang="as-IN" b="0" u="none" strike="noStrike" dirty="0" smtClean="0">
                <a:solidFill>
                  <a:srgbClr val="00B0F0"/>
                </a:solidFill>
                <a:effectLst/>
                <a:latin typeface="Google Sans"/>
              </a:rPr>
              <a:t>অংশ থাকে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5091" y="3193575"/>
            <a:ext cx="10986447" cy="2552131"/>
          </a:xfrm>
        </p:spPr>
        <p:txBody>
          <a:bodyPr>
            <a:noAutofit/>
          </a:bodyPr>
          <a:lstStyle/>
          <a:p>
            <a:r>
              <a:rPr lang="as-IN" sz="8800" b="0" u="none" strike="noStrike" dirty="0" smtClean="0">
                <a:effectLst/>
                <a:latin typeface="Google Sans"/>
              </a:rPr>
              <a:t>এগুলো হলো</a:t>
            </a:r>
            <a:r>
              <a:rPr lang="en-US" sz="8800" dirty="0">
                <a:latin typeface="Google Sans"/>
              </a:rPr>
              <a:t>ঃ</a:t>
            </a:r>
            <a:endParaRPr lang="en-US" sz="8800" b="0" u="none" strike="noStrike" dirty="0" smtClean="0">
              <a:effectLst/>
              <a:latin typeface="Google Sans"/>
            </a:endParaRPr>
          </a:p>
          <a:p>
            <a:r>
              <a:rPr lang="as-IN" sz="7200" b="0" u="none" strike="noStrike" dirty="0" smtClean="0">
                <a:effectLst/>
                <a:latin typeface="Google Sans"/>
              </a:rPr>
              <a:t>মূল, কাণ্ড, পাতা, ফুল ও ফল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322845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1988" y="409433"/>
            <a:ext cx="9144000" cy="1162548"/>
          </a:xfrm>
        </p:spPr>
        <p:txBody>
          <a:bodyPr/>
          <a:lstStyle/>
          <a:p>
            <a:r>
              <a:rPr lang="en-US" b="1" dirty="0" smtClean="0"/>
              <a:t> </a:t>
            </a:r>
            <a:r>
              <a:rPr lang="as-IN" b="1" dirty="0" smtClean="0"/>
              <a:t>বিটপ কাকে বলে?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5909" y="1842448"/>
            <a:ext cx="11395881" cy="465388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500" b="1" dirty="0" smtClean="0"/>
              <a:t> </a:t>
            </a:r>
            <a:r>
              <a:rPr lang="as-IN" sz="3500" b="1" dirty="0" smtClean="0">
                <a:solidFill>
                  <a:schemeClr val="accent2">
                    <a:lumMod val="75000"/>
                  </a:schemeClr>
                </a:solidFill>
              </a:rPr>
              <a:t>বিটপ</a:t>
            </a:r>
            <a:r>
              <a:rPr lang="en-US" sz="3500" b="1" dirty="0" smtClean="0"/>
              <a:t>ঃ</a:t>
            </a:r>
            <a:r>
              <a:rPr lang="as-IN" sz="3500" b="1" dirty="0" smtClean="0"/>
              <a:t> </a:t>
            </a:r>
            <a:r>
              <a:rPr lang="as-IN" sz="3500" dirty="0" smtClean="0"/>
              <a:t>উদ্ভিদের </a:t>
            </a:r>
            <a:r>
              <a:rPr lang="as-IN" sz="3500" b="1" dirty="0" smtClean="0"/>
              <a:t>কাণ্ড থেকে বের হওয়া শাখা-প্রশাখাকে একসঙ্গে বিটপ</a:t>
            </a:r>
            <a:r>
              <a:rPr lang="as-IN" sz="3500" dirty="0" smtClean="0"/>
              <a:t> বলে।</a:t>
            </a:r>
          </a:p>
          <a:p>
            <a:pPr algn="just"/>
            <a:r>
              <a:rPr lang="as-IN" sz="3500" b="1" dirty="0" smtClean="0">
                <a:solidFill>
                  <a:schemeClr val="accent2">
                    <a:lumMod val="75000"/>
                  </a:schemeClr>
                </a:solidFill>
              </a:rPr>
              <a:t>ব্যাখ্যা:</a:t>
            </a:r>
          </a:p>
          <a:p>
            <a:pPr algn="just"/>
            <a:r>
              <a:rPr lang="as-IN" sz="3500" dirty="0" smtClean="0">
                <a:solidFill>
                  <a:srgbClr val="00B050"/>
                </a:solidFill>
              </a:rPr>
              <a:t>কাণ্ডের গায়ে থাকা </a:t>
            </a:r>
            <a:r>
              <a:rPr lang="as-IN" sz="3500" b="1" dirty="0" smtClean="0">
                <a:solidFill>
                  <a:srgbClr val="00B050"/>
                </a:solidFill>
              </a:rPr>
              <a:t>মুকুল বা কাক্ষিক কুঁড়ি</a:t>
            </a:r>
            <a:r>
              <a:rPr lang="as-IN" sz="3500" dirty="0" smtClean="0">
                <a:solidFill>
                  <a:srgbClr val="00B050"/>
                </a:solidFill>
              </a:rPr>
              <a:t> থেকে শাখা বের হয়। এই শাখাগুলো আবার ছোট ছোট শাখায় বিভক্ত হয়ে </a:t>
            </a:r>
            <a:r>
              <a:rPr lang="as-IN" sz="3500" b="1" dirty="0" smtClean="0">
                <a:solidFill>
                  <a:srgbClr val="00B050"/>
                </a:solidFill>
              </a:rPr>
              <a:t>পাতা, ফুল ও ফল ধারণ করে</a:t>
            </a:r>
            <a:r>
              <a:rPr lang="as-IN" sz="3500" dirty="0" smtClean="0">
                <a:solidFill>
                  <a:srgbClr val="00B050"/>
                </a:solidFill>
              </a:rPr>
              <a:t>। কাণ্ড থেকে বের হওয়া এই শাখা-প্রশাখার সমষ্টিই </a:t>
            </a:r>
            <a:r>
              <a:rPr lang="as-IN" sz="3500" b="1" dirty="0" smtClean="0">
                <a:solidFill>
                  <a:srgbClr val="00B050"/>
                </a:solidFill>
              </a:rPr>
              <a:t>বিটপ</a:t>
            </a:r>
            <a:r>
              <a:rPr lang="as-IN" sz="3500" dirty="0" smtClean="0">
                <a:solidFill>
                  <a:srgbClr val="00B050"/>
                </a:solidFill>
              </a:rPr>
              <a:t>।</a:t>
            </a:r>
          </a:p>
          <a:p>
            <a:pPr algn="just"/>
            <a:r>
              <a:rPr lang="as-IN" sz="3500" b="1" dirty="0" smtClean="0"/>
              <a:t>সহজভাবে:</a:t>
            </a:r>
            <a:r>
              <a:rPr lang="as-IN" sz="3500" dirty="0" smtClean="0"/>
              <a:t/>
            </a:r>
            <a:br>
              <a:rPr lang="as-IN" sz="3500" dirty="0" smtClean="0"/>
            </a:br>
            <a:r>
              <a:rPr lang="en-US" sz="3500" dirty="0" smtClean="0"/>
              <a:t>👉 </a:t>
            </a:r>
            <a:r>
              <a:rPr lang="as-IN" sz="3500" b="1" dirty="0" smtClean="0"/>
              <a:t>কাণ্ড → শাখা → প্রশাখা → পাতা, ফুল ও ফল = বিটপ</a:t>
            </a:r>
            <a:r>
              <a:rPr lang="as-IN" sz="3500" dirty="0" smtClean="0"/>
              <a:t>।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54334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5" y="0"/>
            <a:ext cx="110910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02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5068" y="409432"/>
            <a:ext cx="9144000" cy="2022357"/>
          </a:xfrm>
        </p:spPr>
        <p:txBody>
          <a:bodyPr/>
          <a:lstStyle/>
          <a:p>
            <a:r>
              <a:rPr lang="en-US" sz="8000" dirty="0" err="1" smtClean="0">
                <a:solidFill>
                  <a:srgbClr val="00B050"/>
                </a:solidFill>
              </a:rPr>
              <a:t>একক</a:t>
            </a:r>
            <a:r>
              <a:rPr lang="en-US" sz="8000" dirty="0" smtClean="0">
                <a:solidFill>
                  <a:srgbClr val="00B050"/>
                </a:solidFill>
              </a:rPr>
              <a:t> </a:t>
            </a:r>
            <a:r>
              <a:rPr lang="en-US" sz="8000" dirty="0" err="1" smtClean="0">
                <a:solidFill>
                  <a:srgbClr val="00B050"/>
                </a:solidFill>
              </a:rPr>
              <a:t>কাজ</a:t>
            </a:r>
            <a:r>
              <a:rPr lang="en-US" dirty="0" smtClean="0">
                <a:solidFill>
                  <a:srgbClr val="00B050"/>
                </a:solidFill>
              </a:rPr>
              <a:t/>
            </a:r>
            <a:br>
              <a:rPr lang="en-US" dirty="0" smtClean="0">
                <a:solidFill>
                  <a:srgbClr val="00B050"/>
                </a:solidFill>
              </a:rPr>
            </a:br>
            <a:r>
              <a:rPr lang="en-US" dirty="0" err="1" smtClean="0">
                <a:solidFill>
                  <a:srgbClr val="00B050"/>
                </a:solidFill>
              </a:rPr>
              <a:t>মৌখিক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প্রশ্ন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1570" y="3069774"/>
            <a:ext cx="10440537" cy="3194548"/>
          </a:xfrm>
        </p:spPr>
        <p:txBody>
          <a:bodyPr>
            <a:normAutofit/>
          </a:bodyPr>
          <a:lstStyle/>
          <a:p>
            <a:r>
              <a:rPr lang="as-IN" sz="6600" b="0" u="none" strike="noStrike" dirty="0" smtClean="0">
                <a:solidFill>
                  <a:srgbClr val="00B0F0"/>
                </a:solidFill>
                <a:effectLst/>
                <a:latin typeface="Google Sans"/>
              </a:rPr>
              <a:t>একটি আদর্শ সপুষ্পক উদ্ভিদের </a:t>
            </a:r>
            <a:r>
              <a:rPr lang="en-US" sz="6600" dirty="0" err="1" smtClean="0">
                <a:solidFill>
                  <a:srgbClr val="FF0000"/>
                </a:solidFill>
                <a:latin typeface="Google Sans"/>
              </a:rPr>
              <a:t>কয়টি</a:t>
            </a:r>
            <a:r>
              <a:rPr lang="as-IN" sz="6600" b="0" u="none" strike="noStrike" dirty="0" smtClean="0">
                <a:solidFill>
                  <a:srgbClr val="FF0000"/>
                </a:solidFill>
                <a:effectLst/>
                <a:latin typeface="Google Sans"/>
              </a:rPr>
              <a:t> </a:t>
            </a:r>
            <a:r>
              <a:rPr lang="as-IN" sz="6600" b="0" u="none" strike="noStrike" dirty="0" smtClean="0">
                <a:solidFill>
                  <a:srgbClr val="00B0F0"/>
                </a:solidFill>
                <a:effectLst/>
                <a:latin typeface="Google Sans"/>
              </a:rPr>
              <a:t>অংশ থাকে?</a:t>
            </a:r>
            <a:endParaRPr lang="en-US" sz="6600" dirty="0">
              <a:solidFill>
                <a:srgbClr val="00B0F0"/>
              </a:solidFill>
              <a:latin typeface="Google Sans"/>
            </a:endParaRPr>
          </a:p>
          <a:p>
            <a:r>
              <a:rPr lang="en-US" sz="6600" dirty="0" err="1" smtClean="0">
                <a:solidFill>
                  <a:srgbClr val="00B0F0"/>
                </a:solidFill>
                <a:latin typeface="Google Sans"/>
              </a:rPr>
              <a:t>কি</a:t>
            </a:r>
            <a:r>
              <a:rPr lang="en-US" sz="6600" dirty="0">
                <a:solidFill>
                  <a:srgbClr val="00B0F0"/>
                </a:solidFill>
                <a:latin typeface="Google Sans"/>
              </a:rPr>
              <a:t> </a:t>
            </a:r>
            <a:r>
              <a:rPr lang="en-US" sz="6600" dirty="0" err="1" smtClean="0">
                <a:solidFill>
                  <a:srgbClr val="00B0F0"/>
                </a:solidFill>
                <a:latin typeface="Google Sans"/>
              </a:rPr>
              <a:t>কি</a:t>
            </a:r>
            <a:r>
              <a:rPr lang="en-US" sz="6600" dirty="0" smtClean="0">
                <a:solidFill>
                  <a:srgbClr val="00B0F0"/>
                </a:solidFill>
                <a:latin typeface="Google Sans"/>
              </a:rPr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522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0495" y="1214438"/>
            <a:ext cx="5622877" cy="2387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0496" y="3602038"/>
            <a:ext cx="5677468" cy="16557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881" y="218365"/>
            <a:ext cx="7588156" cy="638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02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272</Words>
  <Application>Microsoft Office PowerPoint</Application>
  <PresentationFormat>Widescreen</PresentationFormat>
  <Paragraphs>51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Google Sans</vt:lpstr>
      <vt:lpstr>Mangal</vt:lpstr>
      <vt:lpstr>Vrinda</vt:lpstr>
      <vt:lpstr>Office Theme</vt:lpstr>
      <vt:lpstr>স্বাগতম</vt:lpstr>
      <vt:lpstr>PowerPoint Presentation</vt:lpstr>
      <vt:lpstr>পাঠ পরিচিতি ৬ষ্ঠ শ্রেনী অধ্যায়ঃ চতুর্থ বিষয়ঃ বিজ্ঞান পাঠ-১ আদর্শ সপুষ্পক উদ্ভিদের বাহ্যিক গঠন </vt:lpstr>
      <vt:lpstr>PowerPoint Presentation</vt:lpstr>
      <vt:lpstr>একটি আদর্শ সপুষ্পক উদ্ভিদের ৫টি অংশ থাকে</vt:lpstr>
      <vt:lpstr> বিটপ কাকে বলে?</vt:lpstr>
      <vt:lpstr>PowerPoint Presentation</vt:lpstr>
      <vt:lpstr>একক কাজ মৌখিক প্রশ্ন</vt:lpstr>
      <vt:lpstr>PowerPoint Presentation</vt:lpstr>
      <vt:lpstr>মূল কাকে বলে? উদ্ভিদের যে অংশ সাধারণত মাটির নিচে বৃদ্ধি পায় এবং যাতে কোনো পর্ব, পর্বমধ্য বা শল্কপত্র বলে।থাকে না, তাকে মূল বা শেকড়</vt:lpstr>
      <vt:lpstr>PowerPoint Presentation</vt:lpstr>
      <vt:lpstr> কাণ্ড কাকে বলে?</vt:lpstr>
      <vt:lpstr> কাণ্ডের কাজ</vt:lpstr>
      <vt:lpstr>জোড়ায় কাজ</vt:lpstr>
      <vt:lpstr>PowerPoint Presentation</vt:lpstr>
      <vt:lpstr>পাতা কাকে বলে?</vt:lpstr>
      <vt:lpstr>🌿 পাতার কাজ</vt:lpstr>
      <vt:lpstr>বাড়ির কাজ চিত্রের কাজ লিখ?</vt:lpstr>
      <vt:lpstr>সকলকে ধন্যবাদ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পরিচিতি</dc:title>
  <dc:creator>pc</dc:creator>
  <cp:lastModifiedBy>pc</cp:lastModifiedBy>
  <cp:revision>62</cp:revision>
  <dcterms:created xsi:type="dcterms:W3CDTF">2026-09-08T16:43:26Z</dcterms:created>
  <dcterms:modified xsi:type="dcterms:W3CDTF">2026-09-09T15:43:20Z</dcterms:modified>
</cp:coreProperties>
</file>