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8" autoAdjust="0"/>
  </p:normalViewPr>
  <p:slideViewPr>
    <p:cSldViewPr snapToGrid="0" snapToObjects="1">
      <p:cViewPr varScale="1">
        <p:scale>
          <a:sx n="78" d="100"/>
          <a:sy n="78" d="100"/>
        </p:scale>
        <p:origin x="85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dk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5F3198-66D9-4EB2-8398-7E5365159A27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EC3B32F-C9A0-45C2-9B59-26CBD17C96A8}">
      <dgm:prSet phldrT="[Text]" custT="1"/>
      <dgm:spPr/>
      <dgm:t>
        <a:bodyPr/>
        <a:lstStyle/>
        <a:p>
          <a:pPr algn="ctr"/>
          <a:r>
            <a:rPr lang="en-US" sz="1800" b="1" dirty="0" err="1">
              <a:latin typeface="AnandapatraCMJ" pitchFamily="2" charset="0"/>
            </a:rPr>
            <a:t>ইঞ্জিনিয়ার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মিজানুর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রহমান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মিজান</a:t>
          </a:r>
          <a:r>
            <a:rPr lang="en-US" sz="1800" b="1" dirty="0">
              <a:latin typeface="AnandapatraCMJ" pitchFamily="2" charset="0"/>
            </a:rPr>
            <a:t> </a:t>
          </a:r>
        </a:p>
        <a:p>
          <a:pPr algn="ctr"/>
          <a:r>
            <a:rPr lang="en-US" sz="1800" b="1" dirty="0" err="1">
              <a:latin typeface="AnandapatraCMJ" pitchFamily="2" charset="0"/>
            </a:rPr>
            <a:t>ট্রেড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ইন্সট্রাক্টর</a:t>
          </a:r>
          <a:r>
            <a:rPr lang="en-US" sz="1800" b="1" dirty="0">
              <a:latin typeface="AnandapatraCMJ" pitchFamily="2" charset="0"/>
            </a:rPr>
            <a:t> </a:t>
          </a:r>
        </a:p>
        <a:p>
          <a:pPr algn="ctr"/>
          <a:r>
            <a:rPr lang="en-US" sz="1800" b="1" dirty="0" err="1">
              <a:latin typeface="AnandapatraCMJ" pitchFamily="2" charset="0"/>
            </a:rPr>
            <a:t>ইদিল্পুর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টেকনিক্যাল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আন্ড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বিজনেস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ম্যানেজমেন্ট</a:t>
          </a:r>
          <a:r>
            <a:rPr lang="en-US" sz="1800" b="1" dirty="0">
              <a:latin typeface="AnandapatraCMJ" pitchFamily="2" charset="0"/>
            </a:rPr>
            <a:t> </a:t>
          </a:r>
          <a:r>
            <a:rPr lang="en-US" sz="1800" b="1" dirty="0" err="1">
              <a:latin typeface="AnandapatraCMJ" pitchFamily="2" charset="0"/>
            </a:rPr>
            <a:t>কলেজ</a:t>
          </a:r>
          <a:endParaRPr lang="en-US" sz="1800" b="1" dirty="0">
            <a:latin typeface="AnandapatraCMJ" pitchFamily="2" charset="0"/>
          </a:endParaRPr>
        </a:p>
        <a:p>
          <a:pPr algn="ctr"/>
          <a:r>
            <a:rPr lang="as-IN" sz="1800" b="1" dirty="0">
              <a:latin typeface="AnandapatraCMJ" pitchFamily="2" charset="0"/>
            </a:rPr>
            <a:t>সাদুল্লাপুর, গাইবান্ধা।</a:t>
          </a:r>
          <a:endParaRPr lang="en-US" sz="1800" b="1" dirty="0">
            <a:latin typeface="AnandapatraCMJ" pitchFamily="2" charset="0"/>
          </a:endParaRPr>
        </a:p>
      </dgm:t>
    </dgm:pt>
    <dgm:pt modelId="{BC9E1708-0A28-4466-B91F-145F5B77B3DE}" type="parTrans" cxnId="{90438380-F9B3-4AA1-A95D-4890B99E3AFB}">
      <dgm:prSet/>
      <dgm:spPr/>
      <dgm:t>
        <a:bodyPr/>
        <a:lstStyle/>
        <a:p>
          <a:endParaRPr lang="en-US"/>
        </a:p>
      </dgm:t>
    </dgm:pt>
    <dgm:pt modelId="{254A4C12-486D-472B-9591-421971497EB3}" type="sibTrans" cxnId="{90438380-F9B3-4AA1-A95D-4890B99E3AFB}">
      <dgm:prSet/>
      <dgm:spPr/>
      <dgm:t>
        <a:bodyPr/>
        <a:lstStyle/>
        <a:p>
          <a:endParaRPr lang="en-US"/>
        </a:p>
      </dgm:t>
    </dgm:pt>
    <dgm:pt modelId="{0A4D6915-AB37-422A-AB5C-64F81EB9787F}" type="pres">
      <dgm:prSet presAssocID="{6D5F3198-66D9-4EB2-8398-7E5365159A27}" presName="linear" presStyleCnt="0">
        <dgm:presLayoutVars>
          <dgm:animLvl val="lvl"/>
          <dgm:resizeHandles val="exact"/>
        </dgm:presLayoutVars>
      </dgm:prSet>
      <dgm:spPr/>
    </dgm:pt>
    <dgm:pt modelId="{94382FFA-5F3C-42D9-9B18-AE2452B46549}" type="pres">
      <dgm:prSet presAssocID="{DEC3B32F-C9A0-45C2-9B59-26CBD17C96A8}" presName="parentText" presStyleLbl="node1" presStyleIdx="0" presStyleCnt="1" custScaleX="100000" custScaleY="314126" custLinFactNeighborX="-19232" custLinFactNeighborY="22681">
        <dgm:presLayoutVars>
          <dgm:chMax val="0"/>
          <dgm:bulletEnabled val="1"/>
        </dgm:presLayoutVars>
      </dgm:prSet>
      <dgm:spPr/>
    </dgm:pt>
  </dgm:ptLst>
  <dgm:cxnLst>
    <dgm:cxn modelId="{02E30C47-3E08-4444-B499-40BEB53EEE5A}" type="presOf" srcId="{6D5F3198-66D9-4EB2-8398-7E5365159A27}" destId="{0A4D6915-AB37-422A-AB5C-64F81EB9787F}" srcOrd="0" destOrd="0" presId="urn:microsoft.com/office/officeart/2005/8/layout/vList2"/>
    <dgm:cxn modelId="{90438380-F9B3-4AA1-A95D-4890B99E3AFB}" srcId="{6D5F3198-66D9-4EB2-8398-7E5365159A27}" destId="{DEC3B32F-C9A0-45C2-9B59-26CBD17C96A8}" srcOrd="0" destOrd="0" parTransId="{BC9E1708-0A28-4466-B91F-145F5B77B3DE}" sibTransId="{254A4C12-486D-472B-9591-421971497EB3}"/>
    <dgm:cxn modelId="{8687FCF5-8D7E-40D1-AEFC-DD08BD2EC22C}" type="presOf" srcId="{DEC3B32F-C9A0-45C2-9B59-26CBD17C96A8}" destId="{94382FFA-5F3C-42D9-9B18-AE2452B46549}" srcOrd="0" destOrd="0" presId="urn:microsoft.com/office/officeart/2005/8/layout/vList2"/>
    <dgm:cxn modelId="{915C4CCD-42E2-4C12-94CE-0C1DC649D0F2}" type="presParOf" srcId="{0A4D6915-AB37-422A-AB5C-64F81EB9787F}" destId="{94382FFA-5F3C-42D9-9B18-AE2452B465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82FFA-5F3C-42D9-9B18-AE2452B46549}">
      <dsp:nvSpPr>
        <dsp:cNvPr id="0" name=""/>
        <dsp:cNvSpPr/>
      </dsp:nvSpPr>
      <dsp:spPr>
        <a:xfrm>
          <a:off x="0" y="1900"/>
          <a:ext cx="4662112" cy="194409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AnandapatraCMJ" pitchFamily="2" charset="0"/>
            </a:rPr>
            <a:t>ইঞ্জিনিয়ার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মিজানুর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রহমান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মিজান</a:t>
          </a:r>
          <a:r>
            <a:rPr lang="en-US" sz="1800" b="1" kern="1200" dirty="0">
              <a:latin typeface="AnandapatraCMJ" pitchFamily="2" charset="0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AnandapatraCMJ" pitchFamily="2" charset="0"/>
            </a:rPr>
            <a:t>ট্রেড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ইন্সট্রাক্টর</a:t>
          </a:r>
          <a:r>
            <a:rPr lang="en-US" sz="1800" b="1" kern="1200" dirty="0">
              <a:latin typeface="AnandapatraCMJ" pitchFamily="2" charset="0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AnandapatraCMJ" pitchFamily="2" charset="0"/>
            </a:rPr>
            <a:t>ইদিল্পুর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টেকনিক্যাল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আন্ড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বিজনেস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ম্যানেজমেন্ট</a:t>
          </a:r>
          <a:r>
            <a:rPr lang="en-US" sz="1800" b="1" kern="1200" dirty="0">
              <a:latin typeface="AnandapatraCMJ" pitchFamily="2" charset="0"/>
            </a:rPr>
            <a:t> </a:t>
          </a:r>
          <a:r>
            <a:rPr lang="en-US" sz="1800" b="1" kern="1200" dirty="0" err="1">
              <a:latin typeface="AnandapatraCMJ" pitchFamily="2" charset="0"/>
            </a:rPr>
            <a:t>কলেজ</a:t>
          </a:r>
          <a:endParaRPr lang="en-US" sz="1800" b="1" kern="1200" dirty="0">
            <a:latin typeface="AnandapatraCMJ" pitchFamily="2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1800" b="1" kern="1200" dirty="0">
              <a:latin typeface="AnandapatraCMJ" pitchFamily="2" charset="0"/>
            </a:rPr>
            <a:t>সাদুল্লাপুর, গাইবান্ধা।</a:t>
          </a:r>
          <a:endParaRPr lang="en-US" sz="1800" b="1" kern="1200" dirty="0">
            <a:latin typeface="AnandapatraCMJ" pitchFamily="2" charset="0"/>
          </a:endParaRPr>
        </a:p>
      </dsp:txBody>
      <dsp:txXfrm>
        <a:off x="94903" y="96803"/>
        <a:ext cx="4472306" cy="1754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73490" y="238724"/>
            <a:ext cx="6273335" cy="6476708"/>
          </a:xfrm>
          <a:prstGeom prst="roundRect">
            <a:avLst/>
          </a:prstGeom>
          <a:solidFill>
            <a:srgbClr val="0D1F35"/>
          </a:solidFill>
          <a:ln>
            <a:solidFill>
              <a:srgbClr val="0D1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407756" y="648834"/>
            <a:ext cx="4311052" cy="1046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আইটি</a:t>
            </a:r>
            <a:r>
              <a:rPr dirty="0"/>
              <a:t> </a:t>
            </a:r>
            <a:r>
              <a:rPr dirty="0" err="1"/>
              <a:t>সাপোর্ট</a:t>
            </a:r>
            <a:r>
              <a:rPr dirty="0"/>
              <a:t> </a:t>
            </a:r>
            <a:r>
              <a:rPr dirty="0" err="1"/>
              <a:t>অ্যান্ড</a:t>
            </a:r>
            <a:br>
              <a:rPr dirty="0"/>
            </a:br>
            <a:r>
              <a:rPr dirty="0" err="1"/>
              <a:t>আইওটি</a:t>
            </a:r>
            <a:r>
              <a:rPr dirty="0"/>
              <a:t> বেসিক-১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7666" y="1792010"/>
            <a:ext cx="246947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74CEFF"/>
                </a:solidFill>
                <a:latin typeface="Noto Sans Bengali"/>
              </a:defRPr>
            </a:pPr>
            <a:r>
              <a:rPr dirty="0" err="1"/>
              <a:t>প্রথম</a:t>
            </a:r>
            <a:r>
              <a:rPr dirty="0"/>
              <a:t> </a:t>
            </a:r>
            <a:r>
              <a:rPr dirty="0" err="1"/>
              <a:t>অধ্যায়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99004" y="2225761"/>
            <a:ext cx="5851329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sz="2400" dirty="0" err="1"/>
              <a:t>ইলেকট্রিক্যাল</a:t>
            </a:r>
            <a:r>
              <a:rPr sz="2400" dirty="0"/>
              <a:t> ও </a:t>
            </a:r>
            <a:r>
              <a:rPr sz="2400" dirty="0" err="1"/>
              <a:t>ইলেকট্রনিক্স</a:t>
            </a:r>
            <a:r>
              <a:rPr lang="en-US" sz="2400" dirty="0"/>
              <a:t> </a:t>
            </a:r>
            <a:r>
              <a:rPr lang="en-US" sz="2400" dirty="0" err="1"/>
              <a:t>বেসিকস</a:t>
            </a:r>
            <a:endParaRPr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164474" y="2771201"/>
            <a:ext cx="2692662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C8D7E6"/>
                </a:solidFill>
                <a:latin typeface="Noto Sans Bengali"/>
              </a:defRPr>
            </a:pPr>
            <a:r>
              <a:rPr dirty="0" err="1"/>
              <a:t>নবম</a:t>
            </a:r>
            <a:r>
              <a:rPr dirty="0"/>
              <a:t> </a:t>
            </a:r>
            <a:r>
              <a:rPr dirty="0" err="1"/>
              <a:t>শ্রেণি</a:t>
            </a:r>
            <a:r>
              <a:rPr dirty="0"/>
              <a:t> • </a:t>
            </a:r>
            <a:r>
              <a:rPr dirty="0" err="1"/>
              <a:t>ভোকেশনাল</a:t>
            </a:r>
            <a:endParaRPr dirty="0"/>
          </a:p>
        </p:txBody>
      </p:sp>
      <p:sp>
        <p:nvSpPr>
          <p:cNvPr id="10" name="Oval 9"/>
          <p:cNvSpPr/>
          <p:nvPr/>
        </p:nvSpPr>
        <p:spPr>
          <a:xfrm>
            <a:off x="6583680" y="5806440"/>
            <a:ext cx="201168" cy="2011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5815583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→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0" y="5532120"/>
            <a:ext cx="201168" cy="2011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0" y="5541264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0" y="5852160"/>
            <a:ext cx="201168" cy="2011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0" y="5861304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0" y="5486400"/>
            <a:ext cx="201168" cy="2011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0" y="5495544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→</a:t>
            </a:r>
          </a:p>
        </p:txBody>
      </p:sp>
      <p:sp>
        <p:nvSpPr>
          <p:cNvPr id="18" name="Oval 17"/>
          <p:cNvSpPr/>
          <p:nvPr/>
        </p:nvSpPr>
        <p:spPr>
          <a:xfrm>
            <a:off x="10241280" y="5806440"/>
            <a:ext cx="201168" cy="2011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241280" y="5815583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0" name="Oval 19"/>
          <p:cNvSpPr/>
          <p:nvPr/>
        </p:nvSpPr>
        <p:spPr>
          <a:xfrm>
            <a:off x="11155680" y="5440680"/>
            <a:ext cx="201168" cy="2011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122152" y="5394960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01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C3C7A96-E3D1-9042-2936-F4CD63233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991" y="238724"/>
            <a:ext cx="4371185" cy="4769600"/>
          </a:xfrm>
          <a:prstGeom prst="rect">
            <a:avLst/>
          </a:prstGeom>
        </p:spPr>
      </p:pic>
      <p:graphicFrame>
        <p:nvGraphicFramePr>
          <p:cNvPr id="29" name="Diagram 28">
            <a:extLst>
              <a:ext uri="{FF2B5EF4-FFF2-40B4-BE49-F238E27FC236}">
                <a16:creationId xmlns:a16="http://schemas.microsoft.com/office/drawing/2014/main" id="{06EBD1D4-ACF7-3F9B-1C48-5EE9E40E8D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8817299"/>
              </p:ext>
            </p:extLst>
          </p:nvPr>
        </p:nvGraphicFramePr>
        <p:xfrm>
          <a:off x="1052052" y="4716933"/>
          <a:ext cx="4662112" cy="1945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15191447-643B-D29B-B8FE-38CA4C16B8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2606" y="3079508"/>
            <a:ext cx="1704123" cy="1511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4612"/>
            <a:ext cx="45811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অধ্যায়ের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রোডম্যাপ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858921"/>
            <a:ext cx="4553712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এক</a:t>
            </a:r>
            <a:r>
              <a:rPr dirty="0"/>
              <a:t> </a:t>
            </a:r>
            <a:r>
              <a:rPr dirty="0" err="1"/>
              <a:t>নজরে</a:t>
            </a:r>
            <a:r>
              <a:rPr dirty="0"/>
              <a:t> </a:t>
            </a:r>
            <a:r>
              <a:rPr dirty="0" err="1"/>
              <a:t>আজকের</a:t>
            </a:r>
            <a:r>
              <a:rPr dirty="0"/>
              <a:t> </a:t>
            </a:r>
            <a:r>
              <a:rPr dirty="0" err="1"/>
              <a:t>পাঠ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24231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99032" y="1965960"/>
            <a:ext cx="960120" cy="960120"/>
          </a:xfrm>
          <a:prstGeom prst="ellipse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99032" y="1975103"/>
            <a:ext cx="960120" cy="941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154680"/>
            <a:ext cx="2057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2069BE"/>
                </a:solidFill>
                <a:latin typeface="Noto Sans Bengali"/>
              </a:defRPr>
            </a:pPr>
            <a:r>
              <a:t>ধারণা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3675887"/>
            <a:ext cx="20116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32E3C"/>
                </a:solidFill>
                <a:latin typeface="Noto Sans Bengali"/>
              </a:defRPr>
            </a:pPr>
            <a:r>
              <a:rPr dirty="0" err="1"/>
              <a:t>ইলেকট্রিক্যাল</a:t>
            </a:r>
            <a:r>
              <a:rPr dirty="0"/>
              <a:t> ও </a:t>
            </a:r>
            <a:r>
              <a:rPr dirty="0" err="1"/>
              <a:t>ইলেকট্রনিক্স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3081528" y="2724912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687584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2152" y="1600200"/>
            <a:ext cx="24231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215384" y="1965960"/>
            <a:ext cx="960120" cy="960120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215384" y="1975103"/>
            <a:ext cx="960120" cy="941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5032" y="3154680"/>
            <a:ext cx="2057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259D66"/>
                </a:solidFill>
                <a:latin typeface="Noto Sans Bengali"/>
              </a:defRPr>
            </a:pPr>
            <a:r>
              <a:t>পদার্থ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3675887"/>
            <a:ext cx="20116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32E3C"/>
                </a:solidFill>
                <a:latin typeface="Noto Sans Bengali"/>
              </a:defRPr>
            </a:pPr>
            <a:r>
              <a:t>পরিবাহী ও অপরিবাহী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2724912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687584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18504" y="1600200"/>
            <a:ext cx="24231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31736" y="1965960"/>
            <a:ext cx="960120" cy="960120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31736" y="1975103"/>
            <a:ext cx="960120" cy="941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3154680"/>
            <a:ext cx="2057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EC912B"/>
                </a:solidFill>
                <a:latin typeface="Noto Sans Bengali"/>
              </a:defRPr>
            </a:pPr>
            <a:r>
              <a:t>রাশি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3675887"/>
            <a:ext cx="20116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32E3C"/>
                </a:solidFill>
                <a:latin typeface="Noto Sans Bengali"/>
              </a:defRPr>
            </a:pPr>
            <a:r>
              <a:t>কারেন্ট • ভোল্টেজ • রেজিস্ট্যান্স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14232" y="2724912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687584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34856" y="1600200"/>
            <a:ext cx="242316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848088" y="1965960"/>
            <a:ext cx="960120" cy="960120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848088" y="1975103"/>
            <a:ext cx="960120" cy="941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17736" y="3154680"/>
            <a:ext cx="20574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7052BE"/>
                </a:solidFill>
                <a:latin typeface="Noto Sans Bengali"/>
              </a:defRPr>
            </a:pPr>
            <a:r>
              <a:t>কারেন্ট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36024" y="3675887"/>
            <a:ext cx="20116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232E3C"/>
                </a:solidFill>
                <a:latin typeface="Noto Sans Bengali"/>
              </a:defRPr>
            </a:pPr>
            <a:r>
              <a:t>AC ও DC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486400"/>
            <a:ext cx="10241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0D1F35"/>
                </a:solidFill>
                <a:latin typeface="Noto Sans Bengali"/>
              </a:defRPr>
            </a:pPr>
            <a:r>
              <a:rPr dirty="0" err="1"/>
              <a:t>ধারণা</a:t>
            </a:r>
            <a:r>
              <a:rPr dirty="0"/>
              <a:t> → </a:t>
            </a:r>
            <a:r>
              <a:rPr dirty="0" err="1"/>
              <a:t>উদাহরণ</a:t>
            </a:r>
            <a:r>
              <a:rPr dirty="0"/>
              <a:t> → </a:t>
            </a:r>
            <a:r>
              <a:rPr dirty="0" err="1"/>
              <a:t>চিত্র</a:t>
            </a:r>
            <a:r>
              <a:rPr dirty="0"/>
              <a:t> → </a:t>
            </a:r>
            <a:r>
              <a:rPr dirty="0" err="1"/>
              <a:t>তুলনা</a:t>
            </a:r>
            <a:r>
              <a:rPr dirty="0"/>
              <a:t> → </a:t>
            </a:r>
            <a:r>
              <a:rPr dirty="0" err="1"/>
              <a:t>অনুশীলন</a:t>
            </a:r>
            <a:endParaRPr dirty="0"/>
          </a:p>
        </p:txBody>
      </p:sp>
      <p:sp>
        <p:nvSpPr>
          <p:cNvPr id="30" name="TextBox 29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আইটি</a:t>
            </a:r>
            <a:r>
              <a:rPr dirty="0"/>
              <a:t> </a:t>
            </a:r>
            <a:r>
              <a:rPr dirty="0" err="1"/>
              <a:t>সাপোর্ট</a:t>
            </a:r>
            <a:r>
              <a:rPr dirty="0"/>
              <a:t> </a:t>
            </a:r>
            <a:r>
              <a:rPr dirty="0" err="1"/>
              <a:t>অ্যান্ড</a:t>
            </a:r>
            <a:r>
              <a:rPr dirty="0"/>
              <a:t> </a:t>
            </a:r>
            <a:r>
              <a:rPr dirty="0" err="1"/>
              <a:t>আইওটি</a:t>
            </a:r>
            <a:r>
              <a:rPr dirty="0"/>
              <a:t> বেসিক-১  |  </a:t>
            </a:r>
            <a:r>
              <a:rPr dirty="0" err="1"/>
              <a:t>অধ্যায়</a:t>
            </a:r>
            <a:r>
              <a:rPr dirty="0"/>
              <a:t> ১   •   02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2" grpId="0" animBg="1"/>
      <p:bldP spid="14" grpId="0"/>
      <p:bldP spid="15" grpId="0"/>
      <p:bldP spid="16" grpId="0"/>
      <p:bldP spid="18" grpId="0" animBg="1"/>
      <p:bldP spid="20" grpId="0"/>
      <p:bldP spid="21" grpId="0"/>
      <p:bldP spid="22" grpId="0"/>
      <p:bldP spid="24" grpId="0" animBg="1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7438595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১.১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ইলেকট্রিক্যাল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অ্যান্ড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ইলেকট্রনিক্সের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ধারণা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784273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বইয়ের</a:t>
            </a:r>
            <a:r>
              <a:rPr dirty="0"/>
              <a:t> </a:t>
            </a:r>
            <a:r>
              <a:rPr dirty="0" err="1"/>
              <a:t>মূল</a:t>
            </a:r>
            <a:r>
              <a:rPr dirty="0"/>
              <a:t> </a:t>
            </a:r>
            <a:r>
              <a:rPr dirty="0" err="1"/>
              <a:t>আলোচনার</a:t>
            </a:r>
            <a:r>
              <a:rPr dirty="0"/>
              <a:t> </a:t>
            </a:r>
            <a:r>
              <a:rPr dirty="0" err="1"/>
              <a:t>ভিত্তিতে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502920" y="1051560"/>
            <a:ext cx="5623560" cy="5376672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5074920" cy="1143000"/>
          </a:xfrm>
          <a:prstGeom prst="roundRect">
            <a:avLst/>
          </a:prstGeom>
          <a:solidFill>
            <a:srgbClr val="E7F2FD"/>
          </a:solidFill>
          <a:ln>
            <a:solidFill>
              <a:srgbClr val="E7F2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624173"/>
            <a:ext cx="3088908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2069BE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ইলেকট্রিক্যাল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75120" y="2011680"/>
            <a:ext cx="4480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32E3C"/>
                </a:solidFill>
                <a:latin typeface="Noto Sans Bengali"/>
              </a:defRPr>
            </a:pPr>
            <a:r>
              <a:rPr dirty="0" err="1"/>
              <a:t>বিদ্যু</a:t>
            </a:r>
            <a:r>
              <a:rPr dirty="0"/>
              <a:t>ৎ-</a:t>
            </a:r>
            <a:r>
              <a:rPr dirty="0" err="1"/>
              <a:t>সম্পর্কিত</a:t>
            </a:r>
            <a:r>
              <a:rPr dirty="0"/>
              <a:t> </a:t>
            </a:r>
            <a:r>
              <a:rPr dirty="0" err="1"/>
              <a:t>কাজ</a:t>
            </a:r>
            <a:r>
              <a:rPr dirty="0"/>
              <a:t> ও </a:t>
            </a:r>
            <a:r>
              <a:rPr dirty="0" err="1"/>
              <a:t>প্রয়োগ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6400800" y="2788920"/>
            <a:ext cx="5074920" cy="1143000"/>
          </a:xfrm>
          <a:prstGeom prst="roundRect">
            <a:avLst/>
          </a:prstGeom>
          <a:solidFill>
            <a:srgbClr val="E9F8F0"/>
          </a:solidFill>
          <a:ln>
            <a:solidFill>
              <a:srgbClr val="E9F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0" y="2995773"/>
            <a:ext cx="3088908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000" b="1">
                <a:solidFill>
                  <a:srgbClr val="259D66"/>
                </a:solidFill>
                <a:latin typeface="Noto Sans Bengali"/>
              </a:defRPr>
            </a:pPr>
            <a:r>
              <a:rPr>
                <a:latin typeface="AdorshoLipi" panose="02000500020000020004" pitchFamily="1" charset="0"/>
                <a:cs typeface="AdorshoLipi" panose="02000500020000020004" pitchFamily="1" charset="0"/>
              </a:rPr>
              <a:t>ইলেকট্রনিক্স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3383280"/>
            <a:ext cx="4480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32E3C"/>
                </a:solidFill>
                <a:latin typeface="Noto Sans Bengali"/>
              </a:defRPr>
            </a:pPr>
            <a:r>
              <a:t>ইলেকট্রনিক সার্কিট ও উপাদানের ব্যবহার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4480560"/>
            <a:ext cx="49834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0D1F35"/>
                </a:solidFill>
                <a:latin typeface="Noto Sans Bengali"/>
              </a:defRPr>
            </a:pPr>
            <a:r>
              <a:rPr dirty="0" err="1"/>
              <a:t>দৈনন্দিন</a:t>
            </a:r>
            <a:r>
              <a:rPr dirty="0"/>
              <a:t> </a:t>
            </a:r>
            <a:r>
              <a:rPr dirty="0" err="1"/>
              <a:t>জীবনের</a:t>
            </a:r>
            <a:r>
              <a:rPr dirty="0"/>
              <a:t> </a:t>
            </a:r>
            <a:r>
              <a:rPr dirty="0" err="1"/>
              <a:t>প্রযুক্তি</a:t>
            </a:r>
            <a:r>
              <a:rPr dirty="0"/>
              <a:t> </a:t>
            </a:r>
            <a:r>
              <a:rPr dirty="0" err="1"/>
              <a:t>বুঝতে</a:t>
            </a:r>
            <a:r>
              <a:rPr dirty="0"/>
              <a:t> </a:t>
            </a:r>
            <a:r>
              <a:rPr dirty="0" err="1"/>
              <a:t>এই</a:t>
            </a:r>
            <a:r>
              <a:rPr dirty="0"/>
              <a:t> </a:t>
            </a:r>
            <a:r>
              <a:rPr dirty="0" err="1"/>
              <a:t>মৌলিক</a:t>
            </a:r>
            <a:r>
              <a:rPr dirty="0"/>
              <a:t> </a:t>
            </a:r>
            <a:r>
              <a:rPr dirty="0" err="1"/>
              <a:t>ধারণাগুলো</a:t>
            </a:r>
            <a:r>
              <a:rPr dirty="0"/>
              <a:t> </a:t>
            </a:r>
            <a:r>
              <a:rPr dirty="0" err="1"/>
              <a:t>গুরুত্বপূর্ণ</a:t>
            </a:r>
            <a:r>
              <a:rPr dirty="0"/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03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55A43B-7076-BCE2-D82E-CBBE96184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369" y="1371600"/>
            <a:ext cx="4870661" cy="4702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  <p:bldP spid="8" grpId="0" animBg="1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পরিবাহী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ও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অপরিবাহী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পদার্থ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বিদ্যু</a:t>
            </a:r>
            <a:r>
              <a:rPr dirty="0"/>
              <a:t>ৎ </a:t>
            </a:r>
            <a:r>
              <a:rPr dirty="0" err="1"/>
              <a:t>চলাচলের</a:t>
            </a:r>
            <a:r>
              <a:rPr dirty="0"/>
              <a:t> </a:t>
            </a:r>
            <a:r>
              <a:rPr dirty="0" err="1"/>
              <a:t>ধারণা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2120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960120" y="1636217"/>
            <a:ext cx="466344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259D66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পরিবাহী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5880" y="2468880"/>
            <a:ext cx="3931920" cy="457200"/>
          </a:xfrm>
          <a:prstGeom prst="rect">
            <a:avLst/>
          </a:prstGeom>
          <a:solidFill>
            <a:srgbClr val="BEC3CA"/>
          </a:solidFill>
          <a:ln>
            <a:solidFill>
              <a:srgbClr val="A0A5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554480" y="2542032"/>
            <a:ext cx="201168" cy="2011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54480" y="2551175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↝</a:t>
            </a:r>
          </a:p>
        </p:txBody>
      </p:sp>
      <p:sp>
        <p:nvSpPr>
          <p:cNvPr id="11" name="Oval 10"/>
          <p:cNvSpPr/>
          <p:nvPr/>
        </p:nvSpPr>
        <p:spPr>
          <a:xfrm>
            <a:off x="2240280" y="2542032"/>
            <a:ext cx="201168" cy="2011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40280" y="2551175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↝</a:t>
            </a:r>
          </a:p>
        </p:txBody>
      </p:sp>
      <p:sp>
        <p:nvSpPr>
          <p:cNvPr id="13" name="Oval 12"/>
          <p:cNvSpPr/>
          <p:nvPr/>
        </p:nvSpPr>
        <p:spPr>
          <a:xfrm>
            <a:off x="2926080" y="2542032"/>
            <a:ext cx="201168" cy="2011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926080" y="2551175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↝</a:t>
            </a:r>
          </a:p>
        </p:txBody>
      </p:sp>
      <p:sp>
        <p:nvSpPr>
          <p:cNvPr id="15" name="Oval 14"/>
          <p:cNvSpPr/>
          <p:nvPr/>
        </p:nvSpPr>
        <p:spPr>
          <a:xfrm>
            <a:off x="3611880" y="2542032"/>
            <a:ext cx="201168" cy="2011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11880" y="2551175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↝</a:t>
            </a:r>
          </a:p>
        </p:txBody>
      </p:sp>
      <p:sp>
        <p:nvSpPr>
          <p:cNvPr id="17" name="Oval 16"/>
          <p:cNvSpPr/>
          <p:nvPr/>
        </p:nvSpPr>
        <p:spPr>
          <a:xfrm>
            <a:off x="4297680" y="2542032"/>
            <a:ext cx="201168" cy="2011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97680" y="2551175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↝</a:t>
            </a:r>
          </a:p>
        </p:txBody>
      </p:sp>
      <p:sp>
        <p:nvSpPr>
          <p:cNvPr id="19" name="Oval 18"/>
          <p:cNvSpPr/>
          <p:nvPr/>
        </p:nvSpPr>
        <p:spPr>
          <a:xfrm>
            <a:off x="4983480" y="2542032"/>
            <a:ext cx="201168" cy="2011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83480" y="2551175"/>
            <a:ext cx="20116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3295348"/>
            <a:ext cx="4493834" cy="103105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b="1" dirty="0" err="1"/>
              <a:t>যে</a:t>
            </a:r>
            <a:r>
              <a:rPr b="1" dirty="0"/>
              <a:t> </a:t>
            </a:r>
            <a:r>
              <a:rPr b="1" dirty="0" err="1"/>
              <a:t>পদার্থের</a:t>
            </a:r>
            <a:r>
              <a:rPr b="1" dirty="0"/>
              <a:t> </a:t>
            </a:r>
            <a:r>
              <a:rPr b="1" dirty="0" err="1"/>
              <a:t>মধ্য</a:t>
            </a:r>
            <a:r>
              <a:rPr b="1" dirty="0"/>
              <a:t> </a:t>
            </a:r>
            <a:r>
              <a:rPr b="1" dirty="0" err="1"/>
              <a:t>দিয়ে</a:t>
            </a:r>
            <a:r>
              <a:rPr b="1" dirty="0"/>
              <a:t> </a:t>
            </a:r>
            <a:r>
              <a:rPr b="1" dirty="0" err="1"/>
              <a:t>তুলনামূলক</a:t>
            </a:r>
            <a:r>
              <a:rPr b="1" dirty="0"/>
              <a:t> </a:t>
            </a:r>
            <a:r>
              <a:rPr b="1" dirty="0" err="1"/>
              <a:t>সহজে</a:t>
            </a:r>
            <a:r>
              <a:rPr b="1" dirty="0"/>
              <a:t> </a:t>
            </a:r>
            <a:r>
              <a:rPr b="1" dirty="0" err="1"/>
              <a:t>বৈদ্যুতিক</a:t>
            </a:r>
            <a:r>
              <a:rPr b="1" dirty="0"/>
              <a:t> </a:t>
            </a:r>
            <a:r>
              <a:rPr b="1" dirty="0" err="1"/>
              <a:t>প্রবাহ</a:t>
            </a:r>
            <a:r>
              <a:rPr b="1" dirty="0"/>
              <a:t> </a:t>
            </a:r>
            <a:r>
              <a:rPr b="1" dirty="0" err="1"/>
              <a:t>চলতে</a:t>
            </a:r>
            <a:r>
              <a:rPr b="1" dirty="0"/>
              <a:t> </a:t>
            </a:r>
            <a:r>
              <a:rPr b="1" dirty="0" err="1"/>
              <a:t>পারে</a:t>
            </a:r>
            <a:r>
              <a:rPr b="1" dirty="0"/>
              <a:t>।</a:t>
            </a:r>
            <a:endParaRPr lang="en-US" b="1" dirty="0"/>
          </a:p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endParaRPr lang="en-US" b="1" dirty="0"/>
          </a:p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lang="as-IN" sz="1400" b="1" dirty="0">
                <a:solidFill>
                  <a:schemeClr val="accent1">
                    <a:lumMod val="75000"/>
                  </a:schemeClr>
                </a:solidFill>
                <a:latin typeface="AdorshoLipi" panose="02000500020000020004" pitchFamily="1" charset="0"/>
                <a:cs typeface="AdorshoLipi" panose="02000500020000020004" pitchFamily="1" charset="0"/>
              </a:rPr>
              <a:t>উদাহরণ: ধাতব তারের পরিবাহী অংশ</a:t>
            </a:r>
            <a:endParaRPr b="1"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309360" y="1417320"/>
            <a:ext cx="52120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0" y="1636217"/>
            <a:ext cx="466344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EC912B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অপরিবাহী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49440" y="2468880"/>
            <a:ext cx="3931920" cy="457200"/>
          </a:xfrm>
          <a:prstGeom prst="rect">
            <a:avLst/>
          </a:prstGeom>
          <a:solidFill>
            <a:srgbClr val="E1964B"/>
          </a:solidFill>
          <a:ln>
            <a:solidFill>
              <a:srgbClr val="C882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83680" y="2980939"/>
            <a:ext cx="4663440" cy="12618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b="1" dirty="0" err="1"/>
              <a:t>যে</a:t>
            </a:r>
            <a:r>
              <a:rPr b="1" dirty="0"/>
              <a:t> </a:t>
            </a:r>
            <a:r>
              <a:rPr b="1" dirty="0" err="1"/>
              <a:t>পদার্থের</a:t>
            </a:r>
            <a:r>
              <a:rPr b="1" dirty="0"/>
              <a:t> </a:t>
            </a:r>
            <a:r>
              <a:rPr b="1" dirty="0" err="1"/>
              <a:t>মধ্য</a:t>
            </a:r>
            <a:r>
              <a:rPr b="1" dirty="0"/>
              <a:t> </a:t>
            </a:r>
            <a:r>
              <a:rPr b="1" dirty="0" err="1"/>
              <a:t>দিয়ে</a:t>
            </a:r>
            <a:r>
              <a:rPr b="1" dirty="0"/>
              <a:t> </a:t>
            </a:r>
            <a:r>
              <a:rPr b="1" dirty="0" err="1"/>
              <a:t>সহজে</a:t>
            </a:r>
            <a:r>
              <a:rPr b="1" dirty="0"/>
              <a:t> </a:t>
            </a:r>
            <a:r>
              <a:rPr b="1" dirty="0" err="1"/>
              <a:t>বৈদ্যুতিক</a:t>
            </a:r>
            <a:r>
              <a:rPr b="1" dirty="0"/>
              <a:t> </a:t>
            </a:r>
            <a:r>
              <a:rPr b="1" dirty="0" err="1"/>
              <a:t>প্রবাহ</a:t>
            </a:r>
            <a:r>
              <a:rPr b="1" dirty="0"/>
              <a:t> </a:t>
            </a:r>
            <a:r>
              <a:rPr b="1" dirty="0" err="1"/>
              <a:t>চলতে</a:t>
            </a:r>
            <a:r>
              <a:rPr b="1" dirty="0"/>
              <a:t> </a:t>
            </a:r>
            <a:r>
              <a:rPr b="1" dirty="0" err="1"/>
              <a:t>পারে</a:t>
            </a:r>
            <a:r>
              <a:rPr b="1" dirty="0"/>
              <a:t> </a:t>
            </a:r>
            <a:r>
              <a:rPr b="1" dirty="0" err="1"/>
              <a:t>না</a:t>
            </a:r>
            <a:r>
              <a:rPr b="1" dirty="0"/>
              <a:t>।</a:t>
            </a:r>
            <a:endParaRPr lang="en-US" b="1" dirty="0"/>
          </a:p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endParaRPr lang="en-US" b="1" dirty="0"/>
          </a:p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lang="as-IN" sz="1400" b="1" dirty="0">
                <a:solidFill>
                  <a:schemeClr val="accent1">
                    <a:lumMod val="75000"/>
                  </a:schemeClr>
                </a:solidFill>
                <a:latin typeface="AdorshoLipi" panose="02000500020000020004" pitchFamily="1" charset="0"/>
                <a:cs typeface="AdorshoLipi" panose="02000500020000020004" pitchFamily="1" charset="0"/>
              </a:rPr>
              <a:t>উদাহরণ: প্লাস্টিক/রাবারের নিরোধক আবরণ।</a:t>
            </a:r>
          </a:p>
          <a:p>
            <a:pPr algn="ctr">
              <a:defRPr sz="1500" b="0">
                <a:solidFill>
                  <a:srgbClr val="232E3C"/>
                </a:solidFill>
                <a:latin typeface="Noto Sans Bengali"/>
              </a:defRPr>
            </a:pPr>
            <a:endParaRPr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7" grpId="0"/>
      <p:bldP spid="8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4990363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কারেন্ট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•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ভোল্টেজ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•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রেজিস্ট্যান্স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t>বৈদ্যুতিক সার্কিট বোঝার মূল তিন ধারণা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333756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691640" y="1783080"/>
            <a:ext cx="1143000" cy="1143000"/>
          </a:xfrm>
          <a:prstGeom prst="ellipse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91640" y="1792224"/>
            <a:ext cx="1143000" cy="1124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154680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2069BE"/>
                </a:solidFill>
                <a:latin typeface="Noto Sans Bengali"/>
              </a:defRPr>
            </a:pPr>
            <a:r>
              <a:rPr>
                <a:latin typeface="AdorshoLipi" panose="02000500020000020004" pitchFamily="1" charset="0"/>
                <a:cs typeface="AdorshoLipi" panose="02000500020000020004" pitchFamily="1" charset="0"/>
              </a:rPr>
              <a:t>কারেন্ট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657600"/>
            <a:ext cx="28803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0D1F35"/>
                </a:solidFill>
                <a:latin typeface="Noto Sans Bengali"/>
              </a:defRPr>
            </a:pPr>
            <a:r>
              <a:t>I  |  অ্যাম্পিয়ার 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315968"/>
            <a:ext cx="2697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আধানের</a:t>
            </a:r>
            <a:r>
              <a:rPr dirty="0"/>
              <a:t> </a:t>
            </a:r>
            <a:r>
              <a:rPr dirty="0" err="1"/>
              <a:t>প্রবাহ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4389120" y="1417320"/>
            <a:ext cx="333756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486400" y="1783080"/>
            <a:ext cx="1143000" cy="1143000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0" y="1792224"/>
            <a:ext cx="1143000" cy="1124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3154680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259D66"/>
                </a:solidFill>
                <a:latin typeface="Noto Sans Bengali"/>
              </a:defRPr>
            </a:pPr>
            <a:r>
              <a:rPr>
                <a:latin typeface="AdorshoLipi" panose="02000500020000020004" pitchFamily="1" charset="0"/>
                <a:cs typeface="AdorshoLipi" panose="02000500020000020004" pitchFamily="1" charset="0"/>
              </a:rPr>
              <a:t>ভোল্টেজ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3657600"/>
            <a:ext cx="28803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0D1F35"/>
                </a:solidFill>
                <a:latin typeface="Noto Sans Bengali"/>
              </a:defRPr>
            </a:pPr>
            <a:r>
              <a:t>V  |  ভোল্ট (V)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4315968"/>
            <a:ext cx="2697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বৈদ্যুতিক</a:t>
            </a:r>
            <a:r>
              <a:rPr dirty="0"/>
              <a:t> </a:t>
            </a:r>
            <a:r>
              <a:rPr dirty="0" err="1"/>
              <a:t>বিভব</a:t>
            </a:r>
            <a:r>
              <a:rPr dirty="0"/>
              <a:t> </a:t>
            </a:r>
            <a:r>
              <a:rPr dirty="0" err="1"/>
              <a:t>পার্থক্য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8183880" y="1417320"/>
            <a:ext cx="333756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281160" y="1783080"/>
            <a:ext cx="1143000" cy="1143000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281160" y="1792224"/>
            <a:ext cx="1143000" cy="1124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3154680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EC912B"/>
                </a:solidFill>
                <a:latin typeface="Noto Sans Bengali"/>
              </a:defRPr>
            </a:pPr>
            <a:r>
              <a:rPr>
                <a:latin typeface="AdorshoLipi" panose="02000500020000020004" pitchFamily="1" charset="0"/>
                <a:cs typeface="AdorshoLipi" panose="02000500020000020004" pitchFamily="1" charset="0"/>
              </a:rPr>
              <a:t>রেজিস্ট্যান্স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3657600"/>
            <a:ext cx="28803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0D1F35"/>
                </a:solidFill>
                <a:latin typeface="Noto Sans Bengali"/>
              </a:defRPr>
            </a:pPr>
            <a:r>
              <a:t>R  |  ওহম (Ω)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0" y="4315968"/>
            <a:ext cx="2697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প্রবাহে</a:t>
            </a:r>
            <a:r>
              <a:rPr dirty="0"/>
              <a:t> </a:t>
            </a:r>
            <a:r>
              <a:rPr dirty="0" err="1"/>
              <a:t>বাধা</a:t>
            </a:r>
            <a:endParaRPr dirty="0"/>
          </a:p>
        </p:txBody>
      </p:sp>
      <p:sp>
        <p:nvSpPr>
          <p:cNvPr id="24" name="TextBox 23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/>
      <p:bldP spid="9" grpId="0"/>
      <p:bldP spid="10" grpId="0"/>
      <p:bldP spid="11" grpId="0"/>
      <p:bldP spid="12" grpId="0" animBg="1"/>
      <p:bldP spid="14" grpId="0"/>
      <p:bldP spid="15" grpId="0"/>
      <p:bldP spid="16" grpId="0"/>
      <p:bldP spid="17" grpId="0"/>
      <p:bldP spid="18" grpId="0" animBg="1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5157511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পানি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প্রবাহের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উদাহরণ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বইয়ের</a:t>
            </a:r>
            <a:r>
              <a:rPr dirty="0"/>
              <a:t> </a:t>
            </a:r>
            <a:r>
              <a:rPr dirty="0" err="1"/>
              <a:t>চিত্রকে</a:t>
            </a:r>
            <a:r>
              <a:rPr dirty="0"/>
              <a:t> </a:t>
            </a:r>
            <a:r>
              <a:rPr dirty="0" err="1"/>
              <a:t>আধুনিক</a:t>
            </a:r>
            <a:r>
              <a:rPr dirty="0"/>
              <a:t> </a:t>
            </a:r>
            <a:r>
              <a:rPr dirty="0" err="1"/>
              <a:t>ভিজ্যুয়াল</a:t>
            </a:r>
            <a:r>
              <a:rPr dirty="0"/>
              <a:t> </a:t>
            </a:r>
            <a:r>
              <a:rPr dirty="0" err="1"/>
              <a:t>হিসেবে</a:t>
            </a:r>
            <a:r>
              <a:rPr dirty="0"/>
              <a:t> </a:t>
            </a:r>
            <a:r>
              <a:rPr dirty="0" err="1"/>
              <a:t>উপস্থাপন</a:t>
            </a:r>
            <a:endParaRPr dirty="0"/>
          </a:p>
        </p:txBody>
      </p:sp>
      <p:pic>
        <p:nvPicPr>
          <p:cNvPr id="6" name="Picture 5" descr="Screenshot 2026-09-09 0042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559" y="1280160"/>
            <a:ext cx="4083200" cy="4983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5160" y="1392451"/>
            <a:ext cx="3833781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সহজ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তুলনা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178040" y="2057400"/>
            <a:ext cx="658368" cy="658368"/>
          </a:xfrm>
          <a:prstGeom prst="ellipse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78040" y="2066543"/>
            <a:ext cx="6583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203911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0D1F35"/>
                </a:solidFill>
                <a:latin typeface="Noto Sans Bengali"/>
              </a:defRPr>
            </a:pPr>
            <a:r>
              <a:t>চাপ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89720" y="2039112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2069BE"/>
                </a:solidFill>
                <a:latin typeface="Noto Sans Bengali"/>
              </a:defRPr>
            </a:pPr>
            <a:r>
              <a:t>ভোল্টেজ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498079" y="2715768"/>
            <a:ext cx="0" cy="530352"/>
          </a:xfrm>
          <a:prstGeom prst="line">
            <a:avLst/>
          </a:prstGeom>
          <a:ln w="25400">
            <a:solidFill>
              <a:srgbClr val="2069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178040" y="3291840"/>
            <a:ext cx="658368" cy="65836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78040" y="3300984"/>
            <a:ext cx="6583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327355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0D1F35"/>
                </a:solidFill>
                <a:latin typeface="Noto Sans Bengali"/>
              </a:defRPr>
            </a:pPr>
            <a:r>
              <a:t>প্রবাহ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9720" y="3273552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18A9C4"/>
                </a:solidFill>
                <a:latin typeface="Noto Sans Bengali"/>
              </a:defRPr>
            </a:pPr>
            <a:r>
              <a:t>কারেন্ট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498079" y="3950208"/>
            <a:ext cx="0" cy="530352"/>
          </a:xfrm>
          <a:prstGeom prst="line">
            <a:avLst/>
          </a:prstGeom>
          <a:ln w="25400">
            <a:solidFill>
              <a:srgbClr val="18A9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178040" y="4526280"/>
            <a:ext cx="658368" cy="65836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178040" y="4535424"/>
            <a:ext cx="6583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4507992"/>
            <a:ext cx="1188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0D1F35"/>
                </a:solidFill>
                <a:latin typeface="Noto Sans Bengali"/>
              </a:defRPr>
            </a:pPr>
            <a:r>
              <a:t>বাধা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9720" y="4507992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EC912B"/>
                </a:solidFill>
                <a:latin typeface="Noto Sans Bengali"/>
              </a:defRPr>
            </a:pPr>
            <a:r>
              <a:t>রেজিস্ট্যান্স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0" grpId="0"/>
      <p:bldP spid="11" grpId="0"/>
      <p:bldP spid="14" grpId="0"/>
      <p:bldP spid="15" grpId="0"/>
      <p:bldP spid="16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অল্টারনেটিং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কারেন্ট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(</a:t>
            </a:r>
            <a:r>
              <a:rPr dirty="0">
                <a:latin typeface="+mj-lt"/>
                <a:cs typeface="AdorshoLipi" panose="02000500020000020004" pitchFamily="1" charset="0"/>
              </a:rPr>
              <a:t>AC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মান</a:t>
            </a:r>
            <a:r>
              <a:rPr dirty="0"/>
              <a:t> ও </a:t>
            </a:r>
            <a:r>
              <a:rPr dirty="0" err="1"/>
              <a:t>দিক</a:t>
            </a:r>
            <a:r>
              <a:rPr dirty="0"/>
              <a:t> </a:t>
            </a:r>
            <a:r>
              <a:rPr dirty="0" err="1"/>
              <a:t>সময়ের</a:t>
            </a:r>
            <a:r>
              <a:rPr dirty="0"/>
              <a:t> </a:t>
            </a:r>
            <a:r>
              <a:rPr dirty="0" err="1"/>
              <a:t>সঙ্গে</a:t>
            </a:r>
            <a:r>
              <a:rPr dirty="0"/>
              <a:t> </a:t>
            </a:r>
            <a:r>
              <a:rPr dirty="0" err="1"/>
              <a:t>পরিবর্তিত</a:t>
            </a:r>
            <a:r>
              <a:rPr dirty="0"/>
              <a:t> </a:t>
            </a:r>
            <a:r>
              <a:rPr dirty="0" err="1"/>
              <a:t>হয়</a:t>
            </a:r>
            <a:endParaRPr dirty="0"/>
          </a:p>
        </p:txBody>
      </p:sp>
      <p:pic>
        <p:nvPicPr>
          <p:cNvPr id="6" name="Picture 5" descr="Screenshot 2026-09-09 0043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852" y="1325880"/>
            <a:ext cx="4824094" cy="48920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417320"/>
            <a:ext cx="42062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823960" y="1737360"/>
            <a:ext cx="960120" cy="960120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23960" y="1746504"/>
            <a:ext cx="960120" cy="941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240" y="2863185"/>
            <a:ext cx="35661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7052BE"/>
                </a:solidFill>
                <a:latin typeface="Noto Sans Bengali"/>
              </a:defRPr>
            </a:pPr>
            <a:r>
              <a:rPr dirty="0">
                <a:latin typeface="+mj-lt"/>
                <a:cs typeface="AdorshoLipi" panose="02000500020000020004" pitchFamily="1" charset="0"/>
              </a:rPr>
              <a:t>AC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-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এর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বৈশিষ্ট্য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26679" y="3429000"/>
            <a:ext cx="33832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t>• মান পরিবর্তিত হয়</a:t>
            </a:r>
            <a:br/>
            <a:r>
              <a:t>• দিক পরিবর্তিত হয়</a:t>
            </a:r>
            <a:br/>
            <a:r>
              <a:t>• গ্রাফে তরঙ্গের মতো ওঠানামা দেখা যায়</a:t>
            </a:r>
          </a:p>
        </p:txBody>
      </p:sp>
      <p:sp>
        <p:nvSpPr>
          <p:cNvPr id="12" name="Oval 11"/>
          <p:cNvSpPr/>
          <p:nvPr/>
        </p:nvSpPr>
        <p:spPr>
          <a:xfrm>
            <a:off x="7818120" y="5166360"/>
            <a:ext cx="164592" cy="1645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18120" y="5175504"/>
            <a:ext cx="164592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4" name="Oval 13"/>
          <p:cNvSpPr/>
          <p:nvPr/>
        </p:nvSpPr>
        <p:spPr>
          <a:xfrm>
            <a:off x="8412480" y="5166360"/>
            <a:ext cx="164592" cy="1645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12480" y="5175504"/>
            <a:ext cx="164592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6" name="Oval 15"/>
          <p:cNvSpPr/>
          <p:nvPr/>
        </p:nvSpPr>
        <p:spPr>
          <a:xfrm>
            <a:off x="9006840" y="5166360"/>
            <a:ext cx="164592" cy="1645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006840" y="5175504"/>
            <a:ext cx="164592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8" name="Oval 17"/>
          <p:cNvSpPr/>
          <p:nvPr/>
        </p:nvSpPr>
        <p:spPr>
          <a:xfrm>
            <a:off x="9601200" y="5166360"/>
            <a:ext cx="164592" cy="1645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0" y="5175504"/>
            <a:ext cx="164592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0" name="Oval 19"/>
          <p:cNvSpPr/>
          <p:nvPr/>
        </p:nvSpPr>
        <p:spPr>
          <a:xfrm>
            <a:off x="10195560" y="5166360"/>
            <a:ext cx="164592" cy="1645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195560" y="5175504"/>
            <a:ext cx="164592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2" name="Oval 21"/>
          <p:cNvSpPr/>
          <p:nvPr/>
        </p:nvSpPr>
        <p:spPr>
          <a:xfrm>
            <a:off x="10789920" y="5166360"/>
            <a:ext cx="164592" cy="1645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789920" y="5175504"/>
            <a:ext cx="164592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9" grpId="0"/>
      <p:bldP spid="10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/>
              <a:t>ডাইরেক্ট</a:t>
            </a:r>
            <a:r>
              <a:rPr dirty="0"/>
              <a:t> </a:t>
            </a:r>
            <a:r>
              <a:rPr dirty="0" err="1"/>
              <a:t>কারেন্ট</a:t>
            </a:r>
            <a:r>
              <a:rPr dirty="0"/>
              <a:t> (DC)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প্রবাহের</a:t>
            </a:r>
            <a:r>
              <a:rPr dirty="0"/>
              <a:t> </a:t>
            </a:r>
            <a:r>
              <a:rPr dirty="0" err="1"/>
              <a:t>দিক</a:t>
            </a:r>
            <a:r>
              <a:rPr dirty="0"/>
              <a:t> </a:t>
            </a:r>
            <a:r>
              <a:rPr dirty="0" err="1"/>
              <a:t>একই</a:t>
            </a:r>
            <a:r>
              <a:rPr dirty="0"/>
              <a:t> </a:t>
            </a:r>
            <a:r>
              <a:rPr dirty="0" err="1"/>
              <a:t>থাকে</a:t>
            </a:r>
            <a:endParaRPr dirty="0"/>
          </a:p>
        </p:txBody>
      </p:sp>
      <p:pic>
        <p:nvPicPr>
          <p:cNvPr id="6" name="Picture 5" descr="Screenshot 2026-09-09 0043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547" y="1280160"/>
            <a:ext cx="4914265" cy="49834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" y="1371600"/>
            <a:ext cx="507492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697480" y="1783080"/>
            <a:ext cx="1097280" cy="1097280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697480" y="1792224"/>
            <a:ext cx="1097280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063240"/>
            <a:ext cx="4434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>
                <a:solidFill>
                  <a:srgbClr val="259D66"/>
                </a:solidFill>
                <a:latin typeface="Noto Sans Bengali"/>
              </a:defRPr>
            </a:pPr>
            <a:r>
              <a:t>DC-এর বৈশিষ্ট্য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657600"/>
            <a:ext cx="434340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t>• প্রবাহের দিক একই থাকে</a:t>
            </a:r>
            <a:br/>
            <a:r>
              <a:t>• মান স্থির/প্রায় স্থির হতে পারে</a:t>
            </a:r>
            <a:br/>
            <a:r>
              <a:t>• ব্যাটারি/সেলজাতীয় উৎসের সঙ্গে সম্পর্কিত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257800"/>
            <a:ext cx="4709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0D1F35"/>
                </a:solidFill>
                <a:latin typeface="Noto Sans Bengali"/>
              </a:defRPr>
            </a:pPr>
            <a:r>
              <a:t>বইয়ের গ্রাফে ১২ ভোল্টের স্থির মান দেখানো হয়েছে।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08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/>
              <a:t>AC </a:t>
            </a:r>
            <a:r>
              <a:rPr dirty="0" err="1"/>
              <a:t>বনাম</a:t>
            </a:r>
            <a:r>
              <a:rPr dirty="0"/>
              <a:t> DC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দুই</a:t>
            </a:r>
            <a:r>
              <a:rPr dirty="0"/>
              <a:t> </a:t>
            </a:r>
            <a:r>
              <a:rPr dirty="0" err="1"/>
              <a:t>ধরনের</a:t>
            </a:r>
            <a:r>
              <a:rPr dirty="0"/>
              <a:t> </a:t>
            </a:r>
            <a:r>
              <a:rPr dirty="0" err="1"/>
              <a:t>কারেন্ট</a:t>
            </a:r>
            <a:r>
              <a:rPr dirty="0"/>
              <a:t> </a:t>
            </a:r>
            <a:r>
              <a:rPr dirty="0" err="1"/>
              <a:t>এক</a:t>
            </a:r>
            <a:r>
              <a:rPr dirty="0"/>
              <a:t> </a:t>
            </a:r>
            <a:r>
              <a:rPr dirty="0" err="1"/>
              <a:t>নজরে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594360" y="1325880"/>
            <a:ext cx="5440680" cy="4526280"/>
          </a:xfrm>
          <a:prstGeom prst="roundRect">
            <a:avLst/>
          </a:prstGeom>
          <a:solidFill>
            <a:srgbClr val="F9F5FF"/>
          </a:solidFill>
          <a:ln>
            <a:solidFill>
              <a:srgbClr val="E4D9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72200" y="1325880"/>
            <a:ext cx="5440680" cy="4526280"/>
          </a:xfrm>
          <a:prstGeom prst="roundRect">
            <a:avLst/>
          </a:prstGeom>
          <a:solidFill>
            <a:srgbClr val="F1FAF6"/>
          </a:solidFill>
          <a:ln>
            <a:solidFill>
              <a:srgbClr val="D2EA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697480" y="1600200"/>
            <a:ext cx="914400" cy="914400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697480" y="1609344"/>
            <a:ext cx="914400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∿</a:t>
            </a:r>
          </a:p>
        </p:txBody>
      </p:sp>
      <p:sp>
        <p:nvSpPr>
          <p:cNvPr id="10" name="Oval 9"/>
          <p:cNvSpPr/>
          <p:nvPr/>
        </p:nvSpPr>
        <p:spPr>
          <a:xfrm>
            <a:off x="8275320" y="1600200"/>
            <a:ext cx="914400" cy="914400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1609344"/>
            <a:ext cx="914400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743200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7052BE"/>
                </a:solidFill>
                <a:latin typeface="Noto Sans Bengali"/>
              </a:defRPr>
            </a:pPr>
            <a:r>
              <a:t>AC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743200"/>
            <a:ext cx="4709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259D66"/>
                </a:solidFill>
                <a:latin typeface="Noto Sans Bengali"/>
              </a:defRPr>
            </a:pPr>
            <a:r>
              <a:t>DC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337560"/>
            <a:ext cx="470916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0">
                <a:solidFill>
                  <a:srgbClr val="232E3C"/>
                </a:solidFill>
                <a:latin typeface="Noto Sans Bengali"/>
              </a:defRPr>
            </a:pPr>
            <a:r>
              <a:t>দিক: পরিবর্তনশীল</a:t>
            </a:r>
            <a:br/>
            <a:r>
              <a:t>মান: সময়ের সঙ্গে পরিবর্তনশীল</a:t>
            </a:r>
            <a:br/>
            <a:r>
              <a:t>গ্রাফ: তরঙ্গাকৃতি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3337560"/>
            <a:ext cx="470916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0">
                <a:solidFill>
                  <a:srgbClr val="232E3C"/>
                </a:solidFill>
                <a:latin typeface="Noto Sans Bengali"/>
              </a:defRPr>
            </a:pPr>
            <a:r>
              <a:t>দিক: একই</a:t>
            </a:r>
            <a:br/>
            <a:r>
              <a:t>মান: স্থির/প্রায় স্থির হতে পারে</a:t>
            </a:r>
            <a:br/>
            <a:r>
              <a:t>গ্রাফ: সরল রেখা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897880"/>
            <a:ext cx="10332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0D1F35"/>
                </a:solidFill>
                <a:latin typeface="Noto Sans Bengali"/>
              </a:defRPr>
            </a:pPr>
            <a:r>
              <a:t>মনে রাখুন: AC = Alternating Current  |  DC = Direct Current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09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  <p:bldP spid="7" grpId="0" animBg="1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বইয়ের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চিত্র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+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ভিজ্যুয়াল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রিভিশন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" y="1325880"/>
            <a:ext cx="35204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creenshot 2026-09-09 0042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38" y="1481328"/>
            <a:ext cx="2659699" cy="3246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4892040"/>
            <a:ext cx="3154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069BE"/>
                </a:solidFill>
                <a:latin typeface="Noto Sans Bengali"/>
              </a:defRPr>
            </a:pPr>
            <a:r>
              <a:t>পানি প্রবাহ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5204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Screenshot 2026-09-09 0043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250" y="1481328"/>
            <a:ext cx="3201034" cy="32461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4892040"/>
            <a:ext cx="3154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7052BE"/>
                </a:solidFill>
                <a:latin typeface="Noto Sans Bengali"/>
              </a:defRPr>
            </a:pPr>
            <a:r>
              <a:t>AC / DC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325880"/>
            <a:ext cx="352044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Screenshot 2026-09-09 0043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699" y="1481328"/>
            <a:ext cx="2683096" cy="32461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12480" y="4892040"/>
            <a:ext cx="3154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59D66"/>
                </a:solidFill>
                <a:latin typeface="Noto Sans Bengali"/>
              </a:defRPr>
            </a:pPr>
            <a:r>
              <a:t>অধ্যায়ের অতিরিক্ত চিত্র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  <p:bldP spid="8" grpId="0" animBg="1"/>
      <p:bldP spid="10" grpId="0"/>
      <p:bldP spid="11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4439756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ইন্টার‌্যাকটিভ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কুইজ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ক্লাসে</a:t>
            </a:r>
            <a:r>
              <a:rPr dirty="0"/>
              <a:t> </a:t>
            </a:r>
            <a:r>
              <a:rPr dirty="0" err="1"/>
              <a:t>হাত</a:t>
            </a:r>
            <a:r>
              <a:rPr dirty="0"/>
              <a:t> </a:t>
            </a:r>
            <a:r>
              <a:rPr dirty="0" err="1"/>
              <a:t>তুলে</a:t>
            </a:r>
            <a:r>
              <a:rPr dirty="0"/>
              <a:t> / </a:t>
            </a:r>
            <a:r>
              <a:rPr dirty="0" err="1"/>
              <a:t>মৌখিকভাবে</a:t>
            </a:r>
            <a:r>
              <a:rPr dirty="0"/>
              <a:t> </a:t>
            </a:r>
            <a:r>
              <a:rPr dirty="0" err="1"/>
              <a:t>উত্তর</a:t>
            </a:r>
            <a:endParaRPr dirty="0"/>
          </a:p>
        </p:txBody>
      </p:sp>
      <p:sp>
        <p:nvSpPr>
          <p:cNvPr id="6" name="Oval 5"/>
          <p:cNvSpPr/>
          <p:nvPr/>
        </p:nvSpPr>
        <p:spPr>
          <a:xfrm>
            <a:off x="685800" y="1234440"/>
            <a:ext cx="530352" cy="530352"/>
          </a:xfrm>
          <a:prstGeom prst="ellipse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243584"/>
            <a:ext cx="530352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216152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1">
                <a:solidFill>
                  <a:srgbClr val="2069BE"/>
                </a:solidFill>
                <a:latin typeface="Noto Sans Bengali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1216152"/>
            <a:ext cx="9052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232E3C"/>
                </a:solidFill>
                <a:latin typeface="Noto Sans Bengali"/>
              </a:defRPr>
            </a:pPr>
            <a:r>
              <a:t>পরিবাহী পদার্থ কী?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2176272"/>
            <a:ext cx="530352" cy="530352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2185415"/>
            <a:ext cx="530352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157984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1">
                <a:solidFill>
                  <a:srgbClr val="259D66"/>
                </a:solidFill>
                <a:latin typeface="Noto Sans Bengali"/>
              </a:defRPr>
            </a:pPr>
            <a:r>
              <a:rPr dirty="0"/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2157984"/>
            <a:ext cx="9052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232E3C"/>
                </a:solidFill>
                <a:latin typeface="Noto Sans Bengali"/>
              </a:defRPr>
            </a:pPr>
            <a:r>
              <a:rPr dirty="0" err="1"/>
              <a:t>কারেন্টের</a:t>
            </a:r>
            <a:r>
              <a:rPr dirty="0"/>
              <a:t> </a:t>
            </a:r>
            <a:r>
              <a:rPr dirty="0" err="1"/>
              <a:t>একক</a:t>
            </a:r>
            <a:r>
              <a:rPr dirty="0"/>
              <a:t> </a:t>
            </a:r>
            <a:r>
              <a:rPr dirty="0" err="1"/>
              <a:t>কী</a:t>
            </a:r>
            <a:r>
              <a:rPr dirty="0"/>
              <a:t>?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3118104"/>
            <a:ext cx="530352" cy="530352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3127248"/>
            <a:ext cx="530352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099816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1">
                <a:solidFill>
                  <a:srgbClr val="EC912B"/>
                </a:solidFill>
                <a:latin typeface="Noto Sans Bengali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3099816"/>
            <a:ext cx="9052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232E3C"/>
                </a:solidFill>
                <a:latin typeface="Noto Sans Bengali"/>
              </a:defRPr>
            </a:pPr>
            <a:r>
              <a:t>ভোল্টেজের একক কী?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4059935"/>
            <a:ext cx="530352" cy="53035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4069079"/>
            <a:ext cx="530352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4041648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1">
                <a:solidFill>
                  <a:srgbClr val="7052BE"/>
                </a:solidFill>
                <a:latin typeface="Noto Sans Bengali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03120" y="4041648"/>
            <a:ext cx="9052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232E3C"/>
                </a:solidFill>
                <a:latin typeface="Noto Sans Bengali"/>
              </a:defRPr>
            </a:pPr>
            <a:r>
              <a:t>রেজিস্ট্যান্সের একক কী?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5001768"/>
            <a:ext cx="530352" cy="530352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5010912"/>
            <a:ext cx="530352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983480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1">
                <a:solidFill>
                  <a:srgbClr val="18A9C4"/>
                </a:solidFill>
                <a:latin typeface="Noto Sans Bengali"/>
              </a:defRPr>
            </a:pPr>
            <a: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03120" y="4983480"/>
            <a:ext cx="9052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232E3C"/>
                </a:solidFill>
                <a:latin typeface="Noto Sans Bengali"/>
              </a:defRPr>
            </a:pPr>
            <a:r>
              <a:t>AC ও DC-এর একটি পার্থক্য বলো।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17" grpId="0"/>
      <p:bldP spid="19" grpId="0"/>
      <p:bldP spid="20" grpId="0"/>
      <p:bldP spid="21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4727"/>
            <a:ext cx="9188737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শ্রেণিকক্ষের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ছোট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কার্যক্রম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841248"/>
            <a:ext cx="10607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শিক্ষার্থীদের</a:t>
            </a:r>
            <a:r>
              <a:rPr dirty="0"/>
              <a:t> </a:t>
            </a:r>
            <a:r>
              <a:rPr dirty="0" err="1"/>
              <a:t>অংশগ্রহণ</a:t>
            </a:r>
            <a:r>
              <a:rPr dirty="0"/>
              <a:t> </a:t>
            </a:r>
            <a:r>
              <a:rPr dirty="0" err="1"/>
              <a:t>বাড়ানোর</a:t>
            </a:r>
            <a:r>
              <a:rPr dirty="0"/>
              <a:t> </a:t>
            </a:r>
            <a:r>
              <a:rPr dirty="0" err="1"/>
              <a:t>জন্য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60120" y="1581912"/>
            <a:ext cx="621792" cy="621792"/>
          </a:xfrm>
          <a:prstGeom prst="ellipse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91056"/>
            <a:ext cx="62179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1484114"/>
            <a:ext cx="13716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2069BE"/>
                </a:solidFill>
                <a:latin typeface="Noto Sans Bengali"/>
              </a:defRPr>
            </a:pPr>
            <a:r>
              <a:rPr lang="en-US" dirty="0" err="1"/>
              <a:t>চেষ্টা</a:t>
            </a:r>
            <a:r>
              <a:rPr lang="en-US" dirty="0"/>
              <a:t> </a:t>
            </a:r>
            <a:r>
              <a:rPr lang="en-US" dirty="0" err="1"/>
              <a:t>করি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154680" y="1598637"/>
            <a:ext cx="781812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একটি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পরিবাহী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ও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একটি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অপরিবাহী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পদার্থের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উদাহরণ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গুলো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স্বরন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করার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চেস্টা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করি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74320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0120" y="2907792"/>
            <a:ext cx="621792" cy="621792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2916936"/>
            <a:ext cx="62179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809994"/>
            <a:ext cx="13716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7052BE"/>
                </a:solidFill>
                <a:latin typeface="Noto Sans Bengali"/>
              </a:defRPr>
            </a:pPr>
            <a:r>
              <a:rPr dirty="0" err="1"/>
              <a:t>তুলনা</a:t>
            </a:r>
            <a:r>
              <a:rPr dirty="0"/>
              <a:t> </a:t>
            </a:r>
            <a:r>
              <a:rPr dirty="0" err="1"/>
              <a:t>ক</a:t>
            </a:r>
            <a:r>
              <a:rPr lang="en-US" dirty="0" err="1"/>
              <a:t>রি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3154680" y="2924517"/>
            <a:ext cx="781812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dirty="0">
                <a:latin typeface="+mj-lt"/>
                <a:cs typeface="16 December" panose="02000503000000020004" pitchFamily="2" charset="0"/>
              </a:rPr>
              <a:t>AC ও DC-</a:t>
            </a:r>
            <a:r>
              <a:rPr lang="en-US" dirty="0">
                <a:latin typeface="+mj-lt"/>
                <a:cs typeface="16 December" panose="02000503000000020004" pitchFamily="2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এর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দিক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ও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মানের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পরিবর্তন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তুলনা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ক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রি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।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069080"/>
            <a:ext cx="106984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60120" y="4233672"/>
            <a:ext cx="621792" cy="621792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4242816"/>
            <a:ext cx="62179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0512" y="4227313"/>
            <a:ext cx="13716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259D66"/>
                </a:solidFill>
                <a:latin typeface="Noto Sans Bengali"/>
              </a:defRPr>
            </a:pPr>
            <a:r>
              <a:rPr dirty="0" err="1"/>
              <a:t>ব্যাখ্যা</a:t>
            </a:r>
            <a:r>
              <a:rPr dirty="0"/>
              <a:t> </a:t>
            </a:r>
            <a:r>
              <a:rPr dirty="0" err="1"/>
              <a:t>ক</a:t>
            </a:r>
            <a:r>
              <a:rPr lang="en-US" dirty="0" err="1"/>
              <a:t>রি</a:t>
            </a:r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3154680" y="4250397"/>
            <a:ext cx="781812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232E3C"/>
                </a:solidFill>
                <a:latin typeface="Noto Sans Bengali"/>
              </a:defRPr>
            </a:pP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পানি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প্রবাহের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উদাহরণে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ভোল্টেজ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,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কারেন্ট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ও </a:t>
            </a:r>
            <a:r>
              <a:rPr dirty="0" err="1">
                <a:latin typeface="AdorshoLipi" panose="02000500020000020004" pitchFamily="1" charset="0"/>
                <a:cs typeface="AdorshoLipi" panose="02000500020000020004" pitchFamily="1" charset="0"/>
              </a:rPr>
              <a:t>রেজিস্ট্যান্স</a:t>
            </a:r>
            <a:r>
              <a:rPr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বুঝে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ব্যাখ্যা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 </a:t>
            </a:r>
            <a:r>
              <a:rPr lang="en-US" dirty="0" err="1">
                <a:latin typeface="AdorshoLipi" panose="02000500020000020004" pitchFamily="1" charset="0"/>
                <a:cs typeface="AdorshoLipi" panose="02000500020000020004" pitchFamily="1" charset="0"/>
              </a:rPr>
              <a:t>করি</a:t>
            </a:r>
            <a:r>
              <a:rPr lang="en-US" dirty="0">
                <a:latin typeface="AdorshoLipi" panose="02000500020000020004" pitchFamily="1" charset="0"/>
                <a:cs typeface="AdorshoLipi" panose="02000500020000020004" pitchFamily="1" charset="0"/>
              </a:rPr>
              <a:t>।</a:t>
            </a:r>
            <a:endParaRPr dirty="0">
              <a:latin typeface="AdorshoLipi" panose="02000500020000020004" pitchFamily="1" charset="0"/>
              <a:cs typeface="AdorshoLipi" panose="02000500020000020004" pitchFamily="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rPr dirty="0" err="1"/>
              <a:t>আইটি</a:t>
            </a:r>
            <a:r>
              <a:rPr dirty="0"/>
              <a:t> </a:t>
            </a:r>
            <a:r>
              <a:rPr dirty="0" err="1"/>
              <a:t>সাপোর্ট</a:t>
            </a:r>
            <a:r>
              <a:rPr dirty="0"/>
              <a:t> </a:t>
            </a:r>
            <a:r>
              <a:rPr dirty="0" err="1"/>
              <a:t>অ্যান্ড</a:t>
            </a:r>
            <a:r>
              <a:rPr dirty="0"/>
              <a:t> </a:t>
            </a:r>
            <a:r>
              <a:rPr dirty="0" err="1"/>
              <a:t>আইওটি</a:t>
            </a:r>
            <a:r>
              <a:rPr dirty="0"/>
              <a:t> বেসিক-১  |  </a:t>
            </a:r>
            <a:r>
              <a:rPr dirty="0" err="1"/>
              <a:t>অধ্যায়</a:t>
            </a:r>
            <a:r>
              <a:rPr dirty="0"/>
              <a:t> ১   •   12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9" grpId="0"/>
      <p:bldP spid="10" grpId="0"/>
      <p:bldP spid="11" grpId="0" animBg="1"/>
      <p:bldP spid="13" grpId="0"/>
      <p:bldP spid="14" grpId="0"/>
      <p:bldP spid="15" grpId="0"/>
      <p:bldP spid="16" grpId="0" animBg="1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92608"/>
            <a:ext cx="10789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800" b="1">
                <a:solidFill>
                  <a:srgbClr val="0D1F35"/>
                </a:solidFill>
                <a:latin typeface="Noto Sans Bengali"/>
              </a:defRPr>
            </a:pPr>
            <a:r>
              <a:t>আজকের পাঠ — ৫টি মূল কথা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5166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4400" y="1508760"/>
            <a:ext cx="566928" cy="566928"/>
          </a:xfrm>
          <a:prstGeom prst="ellipse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17904"/>
            <a:ext cx="566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389888"/>
            <a:ext cx="3566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50" b="1">
                <a:solidFill>
                  <a:srgbClr val="232E3C"/>
                </a:solidFill>
                <a:latin typeface="Noto Sans Bengali"/>
              </a:defRPr>
            </a:pPr>
            <a:r>
              <a:t>ইলেকট্রিক্যাল ও ইলেকট্রনিক্সের মৌলিক ধারণা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25880"/>
            <a:ext cx="5166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37960" y="1508760"/>
            <a:ext cx="566928" cy="566928"/>
          </a:xfrm>
          <a:prstGeom prst="ellipse">
            <a:avLst/>
          </a:prstGeom>
          <a:solidFill>
            <a:srgbClr val="259D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1517904"/>
            <a:ext cx="566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1389888"/>
            <a:ext cx="3566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50" b="1">
                <a:solidFill>
                  <a:srgbClr val="232E3C"/>
                </a:solidFill>
                <a:latin typeface="Noto Sans Bengali"/>
              </a:defRPr>
            </a:pPr>
            <a:r>
              <a:t>পরিবাহী ও অপরিবাহী পদার্থ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587752"/>
            <a:ext cx="5166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4400" y="2770632"/>
            <a:ext cx="566928" cy="566928"/>
          </a:xfrm>
          <a:prstGeom prst="ellipse">
            <a:avLst/>
          </a:prstGeom>
          <a:solidFill>
            <a:srgbClr val="EC91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2779776"/>
            <a:ext cx="566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2651760"/>
            <a:ext cx="3566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50" b="1">
                <a:solidFill>
                  <a:srgbClr val="232E3C"/>
                </a:solidFill>
                <a:latin typeface="Noto Sans Bengali"/>
              </a:defRPr>
            </a:pPr>
            <a:r>
              <a:t>কারেন্ট, ভোল্টেজ ও রেজিস্ট্যান্স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2587752"/>
            <a:ext cx="5166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537960" y="2770632"/>
            <a:ext cx="566928" cy="566928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37960" y="2779776"/>
            <a:ext cx="566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9480" y="2651760"/>
            <a:ext cx="3566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50" b="1">
                <a:solidFill>
                  <a:srgbClr val="232E3C"/>
                </a:solidFill>
                <a:latin typeface="Noto Sans Bengali"/>
              </a:defRPr>
            </a:pPr>
            <a:r>
              <a:t>পানি প্রবাহের উদাহরণে বৈদ্যুতিক ধারণা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3849624"/>
            <a:ext cx="5166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14400" y="4032504"/>
            <a:ext cx="566928" cy="566928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4041648"/>
            <a:ext cx="566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920" y="3913632"/>
            <a:ext cx="3566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50" b="1">
                <a:solidFill>
                  <a:srgbClr val="232E3C"/>
                </a:solidFill>
                <a:latin typeface="Noto Sans Bengali"/>
              </a:defRPr>
            </a:pPr>
            <a:r>
              <a:t>AC ও DC-এর মৌলিক পার্থক্য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20440" y="5166360"/>
            <a:ext cx="516636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A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3749039" y="5340096"/>
            <a:ext cx="566928" cy="566928"/>
          </a:xfrm>
          <a:prstGeom prst="ellipse">
            <a:avLst/>
          </a:prstGeom>
          <a:solidFill>
            <a:srgbClr val="705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749039" y="5349240"/>
            <a:ext cx="566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80560" y="5212080"/>
            <a:ext cx="36576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50" b="1">
                <a:solidFill>
                  <a:srgbClr val="232E3C"/>
                </a:solidFill>
                <a:latin typeface="Noto Sans Bengali"/>
              </a:defRPr>
            </a:pPr>
            <a:r>
              <a:t>AC ও DC-এর মৌলিক পার্থক্য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13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143000" y="1234440"/>
            <a:ext cx="9921240" cy="4389120"/>
          </a:xfrm>
          <a:prstGeom prst="roundRect">
            <a:avLst/>
          </a:prstGeom>
          <a:solidFill>
            <a:srgbClr val="0D1F35"/>
          </a:solidFill>
          <a:ln>
            <a:solidFill>
              <a:srgbClr val="0D1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678010" y="1554480"/>
            <a:ext cx="1143000" cy="1143000"/>
          </a:xfrm>
          <a:prstGeom prst="ellipse">
            <a:avLst/>
          </a:prstGeom>
          <a:solidFill>
            <a:srgbClr val="18A9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63940" y="1623060"/>
            <a:ext cx="1143000" cy="1124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rPr dirty="0"/>
              <a:t>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0710" y="2771999"/>
            <a:ext cx="3657600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ধন্যবাদ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420710" y="3502331"/>
            <a:ext cx="36576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96DCFF"/>
                </a:solidFill>
                <a:latin typeface="Noto Sans Bengali"/>
              </a:defRPr>
            </a:pPr>
            <a:r>
              <a:rPr dirty="0" err="1"/>
              <a:t>প্রশ্ন</a:t>
            </a:r>
            <a:r>
              <a:rPr dirty="0"/>
              <a:t> • </a:t>
            </a:r>
            <a:r>
              <a:rPr dirty="0" err="1"/>
              <a:t>আলোচনা</a:t>
            </a:r>
            <a:r>
              <a:rPr dirty="0"/>
              <a:t> • </a:t>
            </a:r>
            <a:r>
              <a:rPr dirty="0" err="1"/>
              <a:t>অনুশীলন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7539375" y="4099890"/>
            <a:ext cx="3392129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C8D7E6"/>
                </a:solidFill>
                <a:latin typeface="Noto Sans Bengali"/>
              </a:defRPr>
            </a:pPr>
            <a:r>
              <a:rPr dirty="0" err="1"/>
              <a:t>প্রথম</a:t>
            </a:r>
            <a:r>
              <a:rPr dirty="0"/>
              <a:t> </a:t>
            </a:r>
            <a:r>
              <a:rPr dirty="0" err="1"/>
              <a:t>অধ্যায়</a:t>
            </a:r>
            <a:r>
              <a:rPr dirty="0"/>
              <a:t> </a:t>
            </a:r>
            <a:r>
              <a:rPr dirty="0" err="1"/>
              <a:t>সমাপ্ত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6428232"/>
            <a:ext cx="1088136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0">
                <a:solidFill>
                  <a:srgbClr val="687584"/>
                </a:solidFill>
                <a:latin typeface="Noto Sans Bengali"/>
              </a:defRPr>
            </a:pPr>
            <a:r>
              <a:t>আইটি সাপোর্ট অ্যান্ড আইওটি বেসিক-১  |  অধ্যায় ১   •   14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75DFB34-3466-B0EA-58BE-F1DBD7DC2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682" y="1502413"/>
            <a:ext cx="1917311" cy="18829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4CD327-02F5-867C-347C-74D9BB296BDC}"/>
              </a:ext>
            </a:extLst>
          </p:cNvPr>
          <p:cNvSpPr txBox="1"/>
          <p:nvPr/>
        </p:nvSpPr>
        <p:spPr>
          <a:xfrm>
            <a:off x="1653412" y="3747573"/>
            <a:ext cx="4855543" cy="1631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96DCFF"/>
                </a:solidFill>
                <a:latin typeface="Noto Sans Bengali"/>
              </a:defRPr>
            </a:pPr>
            <a:r>
              <a:rPr lang="en-US" dirty="0" err="1"/>
              <a:t>ইঞ্জিনিয়ার</a:t>
            </a:r>
            <a:r>
              <a:rPr lang="en-US" dirty="0"/>
              <a:t> </a:t>
            </a:r>
            <a:r>
              <a:rPr lang="en-US" dirty="0" err="1"/>
              <a:t>মিজানুর</a:t>
            </a:r>
            <a:r>
              <a:rPr lang="en-US" dirty="0"/>
              <a:t> </a:t>
            </a:r>
            <a:r>
              <a:rPr lang="en-US" dirty="0" err="1"/>
              <a:t>রহমান</a:t>
            </a:r>
            <a:r>
              <a:rPr lang="en-US" dirty="0"/>
              <a:t> </a:t>
            </a:r>
            <a:r>
              <a:rPr lang="en-US" dirty="0" err="1"/>
              <a:t>মিজান</a:t>
            </a:r>
            <a:r>
              <a:rPr lang="en-US" dirty="0"/>
              <a:t> </a:t>
            </a:r>
          </a:p>
          <a:p>
            <a:pPr algn="ctr">
              <a:defRPr sz="2000" b="1">
                <a:solidFill>
                  <a:srgbClr val="96DCFF"/>
                </a:solidFill>
                <a:latin typeface="Noto Sans Bengali"/>
              </a:defRPr>
            </a:pP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ট্রেড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ইন্সট্রাক্টর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>
              <a:defRPr sz="2000" b="1">
                <a:solidFill>
                  <a:srgbClr val="96DCFF"/>
                </a:solidFill>
                <a:latin typeface="Noto Sans Bengali"/>
              </a:defRPr>
            </a:pP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ইদিল্পুর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টেকনিক্যাল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আন্ড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বিজনেস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ম্যানেজমেন্ট</a:t>
            </a:r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কলেজ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>
              <a:defRPr sz="2000" b="1">
                <a:solidFill>
                  <a:srgbClr val="96DCFF"/>
                </a:solidFill>
                <a:latin typeface="Noto Sans Bengali"/>
              </a:defRPr>
            </a:pP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সাদুল্লাপুর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গাইবান্ধা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।</a:t>
            </a:r>
            <a:endParaRPr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671</Words>
  <Application>Microsoft Office PowerPoint</Application>
  <PresentationFormat>Widescreen</PresentationFormat>
  <Paragraphs>174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AdorshoLipi</vt:lpstr>
      <vt:lpstr>AnandapatraCMJ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Mizan BD</cp:lastModifiedBy>
  <cp:revision>7</cp:revision>
  <dcterms:created xsi:type="dcterms:W3CDTF">2013-01-27T09:14:16Z</dcterms:created>
  <dcterms:modified xsi:type="dcterms:W3CDTF">2026-09-09T04:02:57Z</dcterms:modified>
  <cp:category/>
</cp:coreProperties>
</file>