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64" r:id="rId4"/>
    <p:sldId id="265" r:id="rId5"/>
    <p:sldId id="260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3" autoAdjust="0"/>
    <p:restoredTop sz="94660"/>
  </p:normalViewPr>
  <p:slideViewPr>
    <p:cSldViewPr snapToGrid="0">
      <p:cViewPr varScale="1">
        <p:scale>
          <a:sx n="56" d="100"/>
          <a:sy n="56" d="100"/>
        </p:scale>
        <p:origin x="8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2FC2F-D540-4D71-A4E1-FD160C6BE75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EE7E2-61D3-44DA-B4B7-CBE6ABF43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59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055E3-FF67-4326-B63A-0E9A40225F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88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3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7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8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67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9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4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91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8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3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6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68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1324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15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1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69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6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1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FDC8934-6DC6-41CA-A8AE-B4072F5E0C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ACC09-DB59-4A8F-ADAF-DCDEF1BEC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513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AC65FD-8DFE-4715-516E-0D804F906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9" r="-1" b="14638"/>
          <a:stretch>
            <a:fillRect/>
          </a:stretch>
        </p:blipFill>
        <p:spPr>
          <a:xfrm>
            <a:off x="1" y="-4"/>
            <a:ext cx="12191695" cy="4854350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10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916" y="4854346"/>
            <a:ext cx="2491295" cy="1498328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8000" b="1" kern="1200" dirty="0" err="1">
                <a:ln w="28575">
                  <a:solidFill>
                    <a:srgbClr val="FF0000"/>
                  </a:solidFill>
                </a:ln>
                <a:solidFill>
                  <a:srgbClr val="EBEBEB"/>
                </a:solidFill>
                <a:latin typeface="+mj-lt"/>
                <a:ea typeface="+mj-ea"/>
                <a:cs typeface="+mj-cs"/>
              </a:rPr>
              <a:t>স্বাগতম</a:t>
            </a:r>
            <a:endParaRPr lang="en-US" sz="8000" b="1" kern="1200" dirty="0">
              <a:ln w="28575">
                <a:solidFill>
                  <a:srgbClr val="FF0000"/>
                </a:solidFill>
              </a:ln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02647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62777"/>
            <a:ext cx="9404723" cy="1400530"/>
          </a:xfrm>
        </p:spPr>
        <p:txBody>
          <a:bodyPr>
            <a:noAutofit/>
          </a:bodyPr>
          <a:lstStyle/>
          <a:p>
            <a:pPr algn="ctr"/>
            <a:r>
              <a:rPr lang="as-IN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5334EA-C451-9736-257A-7A670216D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70" y="1972814"/>
            <a:ext cx="2672894" cy="3341118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98141D1-579B-ADF3-B625-967261DBD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595525"/>
              </p:ext>
            </p:extLst>
          </p:nvPr>
        </p:nvGraphicFramePr>
        <p:xfrm>
          <a:off x="2018581" y="1972814"/>
          <a:ext cx="5124090" cy="4019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4090">
                  <a:extLst>
                    <a:ext uri="{9D8B030D-6E8A-4147-A177-3AD203B41FA5}">
                      <a16:colId xmlns:a16="http://schemas.microsoft.com/office/drawing/2014/main" val="1999001156"/>
                    </a:ext>
                  </a:extLst>
                </a:gridCol>
              </a:tblGrid>
              <a:tr h="4019998">
                <a:tc>
                  <a:txBody>
                    <a:bodyPr/>
                    <a:lstStyle/>
                    <a:p>
                      <a:r>
                        <a:rPr lang="en-US" sz="3200" dirty="0"/>
                        <a:t>MD.NORAY ALAM</a:t>
                      </a:r>
                    </a:p>
                    <a:p>
                      <a:r>
                        <a:rPr lang="en-US" sz="3200" dirty="0"/>
                        <a:t>Lecturer</a:t>
                      </a:r>
                    </a:p>
                    <a:p>
                      <a:r>
                        <a:rPr lang="en-US" sz="3200" dirty="0"/>
                        <a:t>Dept. Of Islamic Studies</a:t>
                      </a:r>
                    </a:p>
                    <a:p>
                      <a:r>
                        <a:rPr lang="en-US" sz="3200" dirty="0" err="1"/>
                        <a:t>Salimullah</a:t>
                      </a:r>
                      <a:r>
                        <a:rPr lang="en-US" sz="3200" dirty="0"/>
                        <a:t> College, Dhaka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432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39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Autofit/>
          </a:bodyPr>
          <a:lstStyle/>
          <a:p>
            <a:r>
              <a:rPr lang="en-US" sz="5400" b="1" dirty="0" err="1">
                <a:solidFill>
                  <a:srgbClr val="FFFFFF"/>
                </a:solidFill>
                <a:latin typeface="ArhialkhanMJ" pitchFamily="2" charset="0"/>
              </a:rPr>
              <a:t>পাঠ</a:t>
            </a:r>
            <a:r>
              <a:rPr lang="en-US" sz="5400" b="1" dirty="0">
                <a:solidFill>
                  <a:srgbClr val="FFFFFF"/>
                </a:solidFill>
                <a:latin typeface="ArhialkhanMJ" pitchFamily="2" charset="0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ArhialkhanMJ" pitchFamily="2" charset="0"/>
              </a:rPr>
              <a:t>পরিচিতি</a:t>
            </a:r>
            <a:endParaRPr lang="en-US" sz="5400" b="1" dirty="0">
              <a:solidFill>
                <a:srgbClr val="FFFFFF"/>
              </a:solidFill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মাধ্যমিক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ইসলাম শিক্ষা ২য় পত্র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২য় অধ্যায়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সয়ম: ৫০ মি.</a:t>
            </a: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46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17" y="437005"/>
            <a:ext cx="5710988" cy="614025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45"/>
          <a:stretch/>
        </p:blipFill>
        <p:spPr>
          <a:xfrm>
            <a:off x="6096000" y="437005"/>
            <a:ext cx="5997500" cy="614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1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447800"/>
            <a:ext cx="8686800" cy="2895600"/>
          </a:xfrm>
        </p:spPr>
        <p:txBody>
          <a:bodyPr>
            <a:normAutofit fontScale="90000"/>
          </a:bodyPr>
          <a:lstStyle/>
          <a:p>
            <a:pPr algn="ctr"/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আজকরে পা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ঠের</a:t>
            </a:r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য়:</a:t>
            </a:r>
            <a:b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as-IN" sz="8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হাদিসের প্রকারভেদ</a:t>
            </a:r>
            <a:endParaRPr lang="en-US" sz="7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2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br>
              <a:rPr lang="as-IN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as-IN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 </a:t>
            </a:r>
            <a:br>
              <a:rPr lang="as-IN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>
              <a:solidFill>
                <a:srgbClr val="FFFF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as-IN">
                <a:latin typeface="NikoshBAN" panose="02000000000000000000" pitchFamily="2" charset="0"/>
                <a:cs typeface="NikoshBAN" panose="02000000000000000000" pitchFamily="2" charset="0"/>
              </a:rPr>
              <a:t>হাদিসের প্রকারভেদ বলতে পারবে;</a:t>
            </a:r>
          </a:p>
          <a:p>
            <a:r>
              <a:rPr lang="as-IN">
                <a:latin typeface="NikoshBAN" panose="02000000000000000000" pitchFamily="2" charset="0"/>
                <a:cs typeface="NikoshBAN" panose="02000000000000000000" pitchFamily="2" charset="0"/>
              </a:rPr>
              <a:t>সনদ সম্পর্কে ধারণা দিতে পারবে;</a:t>
            </a:r>
          </a:p>
          <a:p>
            <a:r>
              <a:rPr lang="as-IN">
                <a:latin typeface="NikoshBAN" panose="02000000000000000000" pitchFamily="2" charset="0"/>
                <a:cs typeface="NikoshBAN" panose="02000000000000000000" pitchFamily="2" charset="0"/>
              </a:rPr>
              <a:t>মতন সম্পর্কে ব্যাখ্যা দিতে পারবে।</a:t>
            </a:r>
          </a:p>
          <a:p>
            <a:endParaRPr lang="as-IN" err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4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SutonnyMJ" pitchFamily="2" charset="0"/>
              </a:rPr>
              <a:t>হাদীসের প্রকার 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হাদিস সনদ অনুসারে ৩ প্রকার:</a:t>
            </a:r>
          </a:p>
          <a:p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   মারফু, মাওকুফ ও মাকতু</a:t>
            </a:r>
          </a:p>
          <a:p>
            <a:endParaRPr lang="as-IN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মতন অনুসারে হাদিস ৩ প্রকার:</a:t>
            </a:r>
          </a:p>
          <a:p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   কাওলি, ফেলি ও তাকরিরি</a:t>
            </a:r>
          </a:p>
        </p:txBody>
      </p:sp>
    </p:spTree>
    <p:extLst>
      <p:ext uri="{BB962C8B-B14F-4D97-AF65-F5344CB8AC3E}">
        <p14:creationId xmlns:p14="http://schemas.microsoft.com/office/powerpoint/2010/main" val="371984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 b="1">
                <a:latin typeface="SutonnyMJ" pitchFamily="2" charset="0"/>
              </a:rPr>
              <a:t>একক কাজ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as-IN" sz="2000" b="1"/>
              <a:t>কাওলি হাদিস ও ফেলি হাদিস বলতে কী বুঝ?</a:t>
            </a:r>
          </a:p>
          <a:p>
            <a:endParaRPr lang="en-US" sz="2000" b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3" r="1" b="2"/>
          <a:stretch>
            <a:fillRect/>
          </a:stretch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1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as-IN" b="1">
                <a:solidFill>
                  <a:srgbClr val="FFFFFF"/>
                </a:solidFill>
              </a:rPr>
              <a:t>সনদ অনুসারে হাদিস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সনদ অনুসারে হাদিস ২  প্রকার:</a:t>
            </a:r>
          </a:p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      ১. মুত্তাসিল  ২. মুনকাতে</a:t>
            </a:r>
          </a:p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হাদিসে মুত্তাসিল আবার ২ প্রকার: </a:t>
            </a:r>
          </a:p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    ১. মুতাওয়াতির ২. আহাদ</a:t>
            </a:r>
          </a:p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হাদিসে আহাদ আবার ৩ প্রকার:</a:t>
            </a:r>
          </a:p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     মাশহুর, আজিজ ও গরিব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78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SutonnyMJ" pitchFamily="2" charset="0"/>
              </a:rPr>
              <a:t>দলীয় কাজ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as-IN" b="1" dirty="0"/>
              <a:t>সনদ অনুসারে হাদিস কত প্রকার? </a:t>
            </a:r>
          </a:p>
          <a:p>
            <a:pPr marL="0" indent="0">
              <a:buNone/>
            </a:pPr>
            <a:r>
              <a:rPr lang="as-IN" b="1" dirty="0"/>
              <a:t>মতন অনুসারে হাদিস কত প্রকার? </a:t>
            </a:r>
          </a:p>
          <a:p>
            <a:pPr marL="0" indent="0">
              <a:buNone/>
            </a:pPr>
            <a:endParaRPr lang="as-IN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011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SutonnyMJ" pitchFamily="2" charset="0"/>
              </a:rPr>
              <a:t>সারসংক্ষেপ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as-IN">
                <a:latin typeface="NikoshBAN" panose="02000000000000000000" pitchFamily="2" charset="0"/>
                <a:cs typeface="NikoshBAN" panose="02000000000000000000" pitchFamily="2" charset="0"/>
              </a:rPr>
              <a:t>হাদিসের প্রকার</a:t>
            </a:r>
          </a:p>
          <a:p>
            <a:r>
              <a:rPr lang="as-IN">
                <a:latin typeface="NikoshBAN" panose="02000000000000000000" pitchFamily="2" charset="0"/>
                <a:cs typeface="NikoshBAN" panose="02000000000000000000" pitchFamily="2" charset="0"/>
              </a:rPr>
              <a:t>সনদ অনুসারে হাদিস </a:t>
            </a:r>
          </a:p>
          <a:p>
            <a:r>
              <a:rPr lang="as-IN">
                <a:latin typeface="NikoshBAN" panose="02000000000000000000" pitchFamily="2" charset="0"/>
                <a:cs typeface="NikoshBAN" panose="02000000000000000000" pitchFamily="2" charset="0"/>
              </a:rPr>
              <a:t>মতন অনুসারে হাদিস</a:t>
            </a:r>
          </a:p>
          <a:p>
            <a:pPr marL="0" indent="0">
              <a:buNone/>
            </a:pPr>
            <a:endParaRPr lang="as-IN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10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6600">
                <a:latin typeface="SutonnyMJ" pitchFamily="2" charset="0"/>
              </a:rPr>
              <a:t>মুল্যায়ন</a:t>
            </a:r>
            <a:endParaRPr lang="en-US" sz="6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as-IN" sz="2400">
                <a:latin typeface="SutonnyMJ" pitchFamily="2" charset="0"/>
              </a:rPr>
              <a:t>সাধারনত হাদিসের প্রকার?</a:t>
            </a:r>
          </a:p>
          <a:p>
            <a:r>
              <a:rPr lang="as-IN" sz="2400">
                <a:latin typeface="SutonnyMJ" pitchFamily="2" charset="0"/>
              </a:rPr>
              <a:t>সনদ অনুসারে হাদিস কত প্রকার? </a:t>
            </a:r>
          </a:p>
          <a:p>
            <a:r>
              <a:rPr lang="as-IN" sz="2400">
                <a:latin typeface="SutonnyMJ" pitchFamily="2" charset="0"/>
              </a:rPr>
              <a:t>মতন অনুসারে হাদিস কত প্রকার? </a:t>
            </a:r>
          </a:p>
          <a:p>
            <a:pPr marL="0" indent="0">
              <a:buNone/>
            </a:pPr>
            <a:endParaRPr lang="en-US" sz="240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30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5600" b="1">
                <a:latin typeface="SutonnyMJ" pitchFamily="2" charset="0"/>
              </a:rPr>
              <a:t>বাড়ীর কাজ</a:t>
            </a:r>
            <a:endParaRPr lang="en-US" sz="56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as-IN" sz="2000" b="1">
                <a:solidFill>
                  <a:schemeClr val="tx1">
                    <a:alpha val="80000"/>
                  </a:schemeClr>
                </a:solidFill>
              </a:rPr>
              <a:t>হাদিসের প্রকারভেদগুলো বিশ্লেষণ কর।</a:t>
            </a:r>
          </a:p>
          <a:p>
            <a:pPr marL="0" indent="0">
              <a:buNone/>
            </a:pPr>
            <a:endParaRPr lang="en-US" sz="2000" b="1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2" r="10694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3509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>
                <a:latin typeface="SutonnyMJ" pitchFamily="2" charset="0"/>
              </a:rPr>
              <a:t>ধন্যবাদ</a:t>
            </a:r>
            <a:endParaRPr lang="en-US" sz="2200" b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E808D-ACD1-D6CB-D5BD-9358C6339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883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</TotalTime>
  <Words>195</Words>
  <Application>Microsoft Office PowerPoint</Application>
  <PresentationFormat>Widescreen</PresentationFormat>
  <Paragraphs>47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ArhialkhanMJ</vt:lpstr>
      <vt:lpstr>Calibri</vt:lpstr>
      <vt:lpstr>Century Gothic</vt:lpstr>
      <vt:lpstr>NikoshBAN</vt:lpstr>
      <vt:lpstr>SutonnyMJ</vt:lpstr>
      <vt:lpstr>Wingdings 3</vt:lpstr>
      <vt:lpstr>Ion</vt:lpstr>
      <vt:lpstr>স্বাগতম</vt:lpstr>
      <vt:lpstr>শিক্ষক পরিচিতি</vt:lpstr>
      <vt:lpstr>পাঠ পরিচিতি</vt:lpstr>
      <vt:lpstr>PowerPoint Presentation</vt:lpstr>
      <vt:lpstr>আজকরে পাঠের বিষয়:  হাদিসের প্রকারভেদ</vt:lpstr>
      <vt:lpstr> এই পাঠ শেষে শিক্ষার্থীরা...  </vt:lpstr>
      <vt:lpstr>হাদীসের প্রকার ..</vt:lpstr>
      <vt:lpstr>একক কাজ</vt:lpstr>
      <vt:lpstr>সনদ অনুসারে হাদিস</vt:lpstr>
      <vt:lpstr>দলীয় কাজ</vt:lpstr>
      <vt:lpstr>সারসংক্ষেপ</vt:lpstr>
      <vt:lpstr>মুল্যায়ন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SAJU</dc:creator>
  <cp:lastModifiedBy>HSTTI</cp:lastModifiedBy>
  <cp:revision>34</cp:revision>
  <dcterms:created xsi:type="dcterms:W3CDTF">2026-02-17T15:09:02Z</dcterms:created>
  <dcterms:modified xsi:type="dcterms:W3CDTF">2026-09-10T06:57:55Z</dcterms:modified>
</cp:coreProperties>
</file>