
<file path=[Content_Types].xml><?xml version="1.0" encoding="utf-8"?>
<Types xmlns="http://schemas.openxmlformats.org/package/2006/content-types">
  <Default Extension="avif" ContentType="image/av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63" r:id="rId5"/>
    <p:sldId id="265" r:id="rId6"/>
    <p:sldId id="258" r:id="rId7"/>
    <p:sldId id="264" r:id="rId8"/>
    <p:sldId id="259" r:id="rId9"/>
    <p:sldId id="262" r:id="rId10"/>
    <p:sldId id="260" r:id="rId11"/>
    <p:sldId id="261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32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7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15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8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95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34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1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70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7001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37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6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57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42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4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457B5D8-1A59-4265-A54E-5EC6D424CB8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51A0B-CEC1-40DE-9732-F8BE1D006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69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av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EACD83-698E-456D-8011-BA7120113771}"/>
              </a:ext>
            </a:extLst>
          </p:cNvPr>
          <p:cNvSpPr txBox="1"/>
          <p:nvPr/>
        </p:nvSpPr>
        <p:spPr>
          <a:xfrm>
            <a:off x="2573153" y="885524"/>
            <a:ext cx="7045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800" b="1" dirty="0">
                <a:latin typeface="Nikosh" panose="02000000000000000000" pitchFamily="2" charset="0"/>
                <a:cs typeface="Nikosh" panose="02000000000000000000" pitchFamily="2" charset="0"/>
              </a:rPr>
              <a:t>তথ্য ও যোগাযোগ প্রযুক্তি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AB95E-F2C3-48BD-B32D-A2BA489FCEA5}"/>
              </a:ext>
            </a:extLst>
          </p:cNvPr>
          <p:cNvSpPr txBox="1"/>
          <p:nvPr/>
        </p:nvSpPr>
        <p:spPr>
          <a:xfrm>
            <a:off x="2573153" y="2068363"/>
            <a:ext cx="7045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৭ম </a:t>
            </a:r>
            <a:r>
              <a:rPr lang="en-US" sz="40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শ্রেণি</a:t>
            </a:r>
            <a:r>
              <a:rPr lang="en-US" sz="4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(১ম </a:t>
            </a:r>
            <a:r>
              <a:rPr lang="en-US" sz="40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4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58B313-B6F4-4C21-AF31-0702C8504534}"/>
              </a:ext>
            </a:extLst>
          </p:cNvPr>
          <p:cNvSpPr txBox="1"/>
          <p:nvPr/>
        </p:nvSpPr>
        <p:spPr>
          <a:xfrm>
            <a:off x="1721922" y="4525926"/>
            <a:ext cx="48318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শিহাব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উদ্দিন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জুনিয়র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ইনস্ট্রাক্টর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আইটি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সার্পোট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এন্ড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আইওটি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3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বেসিকস</a:t>
            </a:r>
            <a:endParaRPr lang="en-US" sz="2800" dirty="0">
              <a:solidFill>
                <a:schemeClr val="accent3">
                  <a:lumMod val="40000"/>
                  <a:lumOff val="60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3F033B-3B90-41EA-96FF-7899E4E18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652" y="3523045"/>
            <a:ext cx="2295426" cy="22954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D922FB-D1E5-28DA-DE45-785269005DF0}"/>
              </a:ext>
            </a:extLst>
          </p:cNvPr>
          <p:cNvSpPr txBox="1"/>
          <p:nvPr/>
        </p:nvSpPr>
        <p:spPr>
          <a:xfrm>
            <a:off x="792478" y="2547518"/>
            <a:ext cx="10607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প্রাত্যহিক</a:t>
            </a:r>
            <a: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জীবনে</a:t>
            </a:r>
            <a: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যোগাযোগ</a:t>
            </a:r>
            <a:r>
              <a:rPr lang="en-US" sz="4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প্রযুক্তি</a:t>
            </a:r>
            <a:endParaRPr lang="en-US" sz="4800" b="1" dirty="0">
              <a:solidFill>
                <a:schemeClr val="accent1">
                  <a:lumMod val="60000"/>
                  <a:lumOff val="40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01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16BDC-56DB-3705-C666-A800F2D89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8889AD-D285-6565-5AF1-38EAA7DC7A85}"/>
              </a:ext>
            </a:extLst>
          </p:cNvPr>
          <p:cNvSpPr txBox="1"/>
          <p:nvPr/>
        </p:nvSpPr>
        <p:spPr>
          <a:xfrm>
            <a:off x="2451233" y="280203"/>
            <a:ext cx="7045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৭ম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শ্রেণি</a:t>
            </a:r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(১ম </a:t>
            </a:r>
            <a:r>
              <a:rPr lang="en-US" sz="40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40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E9611F-F9E3-A33E-64B7-60DBDF734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238" y="2740660"/>
            <a:ext cx="4848225" cy="3733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B5B952-FE5B-83E8-5F59-C8E5FB893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" y="2740660"/>
            <a:ext cx="5100320" cy="38252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713441-963A-B264-85FB-C9B35D6591B3}"/>
              </a:ext>
            </a:extLst>
          </p:cNvPr>
          <p:cNvSpPr txBox="1"/>
          <p:nvPr/>
        </p:nvSpPr>
        <p:spPr>
          <a:xfrm>
            <a:off x="761999" y="1140489"/>
            <a:ext cx="102838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ENIAC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হলো বিশ্বের প্রথম পূর্ণাঙ্গ </a:t>
            </a:r>
            <a:r>
              <a:rPr lang="as-IN" sz="24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ইলেকট্রনিক সাধারণ-উদ্দেশ্য ডিজিটাল কম্পিউটার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। ১৯৪৫ সালে মার্কিন যুক্তরাষ্ট্রের পেনসিলভানিয়া বিশ্ববিদ্যালয়ের গবেষক </a:t>
            </a:r>
            <a:r>
              <a:rPr lang="as-IN" sz="24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জন মাউচলি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 এবং </a:t>
            </a:r>
            <a:r>
              <a:rPr lang="as-IN" sz="24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জে. প্রেসপার একার্ট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 এটি তৈরি করেন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ওজন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প্রায়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২৭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টন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দ্বিতীয় বিশ্বযুদ্ধের সময় মার্কিন সেনাবাহিনীর কামানের গতিপথ বা ব্যালিস্টিক হিসাব-নিকাশ করার জন্য এটি তৈরি করা হয়েছিল।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80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1097-A330-4D9D-83E5-CDDCD868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57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১. ব্যক্তিগত ও দৈনন্দিন জীবনে আইসিটি</a:t>
            </a:r>
            <a:endParaRPr lang="en-US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9119CA-71FF-4A2A-BD8E-FAEB96F02F74}"/>
              </a:ext>
            </a:extLst>
          </p:cNvPr>
          <p:cNvSpPr txBox="1"/>
          <p:nvPr/>
        </p:nvSpPr>
        <p:spPr>
          <a:xfrm>
            <a:off x="827775" y="1391795"/>
            <a:ext cx="535966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যোগাযোগের বিবর্তন: ঢোল বাজিয়ে বা চিঠির যুগ থেকে টেলিফোন হয়ে বর্তমানের স্মার্টফোনে তাৎক্ষণিক যোগাযোগ।</a:t>
            </a:r>
            <a:endParaRPr lang="en-US" sz="3600" b="1" dirty="0">
              <a:solidFill>
                <a:schemeClr val="accent3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as-IN" sz="2000" b="1" dirty="0">
              <a:solidFill>
                <a:schemeClr val="accent3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জিপিএস</a:t>
            </a:r>
            <a:r>
              <a:rPr lang="en-US" sz="36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GPS(</a:t>
            </a:r>
            <a:r>
              <a:rPr lang="en-US" sz="3200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Global Positioning System</a:t>
            </a:r>
            <a:r>
              <a:rPr lang="en-US" sz="36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): </a:t>
            </a:r>
            <a:r>
              <a:rPr lang="as-IN" sz="36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অপরিচিত জায়গায় পথ চেনার প্রযুক্তি।</a:t>
            </a:r>
            <a:endParaRPr lang="en-US" sz="3600" b="1" dirty="0">
              <a:solidFill>
                <a:schemeClr val="accent3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71DE60-F17E-2609-12D6-4F66BC6329CF}"/>
              </a:ext>
            </a:extLst>
          </p:cNvPr>
          <p:cNvSpPr/>
          <p:nvPr/>
        </p:nvSpPr>
        <p:spPr>
          <a:xfrm>
            <a:off x="6878320" y="1361315"/>
            <a:ext cx="4602480" cy="2611245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24AD36-A2B8-3B2D-F6AB-411C2D8BF4FB}"/>
              </a:ext>
            </a:extLst>
          </p:cNvPr>
          <p:cNvSpPr/>
          <p:nvPr/>
        </p:nvSpPr>
        <p:spPr>
          <a:xfrm>
            <a:off x="6827519" y="4198260"/>
            <a:ext cx="4846320" cy="237526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42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A13B6-B257-6F45-B0C0-32D531564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BA467-C03F-F3A8-217B-4E20D9FDB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57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১. ব্যক্তিগত ও দৈনন্দিন জীবনে আইসিটি</a:t>
            </a:r>
            <a:endParaRPr lang="en-US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059BED-C456-A3F7-6211-82A04E51267D}"/>
              </a:ext>
            </a:extLst>
          </p:cNvPr>
          <p:cNvSpPr txBox="1"/>
          <p:nvPr/>
        </p:nvSpPr>
        <p:spPr>
          <a:xfrm>
            <a:off x="827774" y="1168275"/>
            <a:ext cx="1030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as-IN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বিনোদন ও ই-বুক: স্মার্টফোনেই গান, সিনেমা </a:t>
            </a:r>
            <a:r>
              <a:rPr lang="en-US" sz="3200" b="1" dirty="0" err="1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দেখা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 হাজার হাজার বই (ই-বুক) পড়ার সুবিধা।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যেকোনো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কিছু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জানতে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উইকিপিড়িয়া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পড়া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EB97C-847E-9901-3F56-9BDDA72BE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15" y="2457243"/>
            <a:ext cx="10605970" cy="429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38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C0E0E-765D-1E9D-C8D1-E33E435A0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5A54-99CA-2723-F0D1-D72674436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57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১. ব্যক্তিগত ও দৈনন্দিন জীবনে আইসিটি</a:t>
            </a:r>
            <a:endParaRPr lang="en-US" u="sng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BC9A0-8DF1-C1DC-B7A7-45A9C92DD947}"/>
              </a:ext>
            </a:extLst>
          </p:cNvPr>
          <p:cNvSpPr txBox="1"/>
          <p:nvPr/>
        </p:nvSpPr>
        <p:spPr>
          <a:xfrm>
            <a:off x="782320" y="1468120"/>
            <a:ext cx="104952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ই-চিকিৎসা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Telemedicine): </a:t>
            </a:r>
            <a:r>
              <a:rPr lang="as-IN" sz="3200" b="1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দূর থেকে ডাক্তারের পরামর্শ নেওয়া।</a:t>
            </a:r>
            <a:endParaRPr lang="as-IN" sz="3600" b="1" dirty="0">
              <a:solidFill>
                <a:schemeClr val="accent3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B4FF9-A1A4-5E35-7E1B-9E515B7961E1}"/>
              </a:ext>
            </a:extLst>
          </p:cNvPr>
          <p:cNvSpPr txBox="1"/>
          <p:nvPr/>
        </p:nvSpPr>
        <p:spPr>
          <a:xfrm>
            <a:off x="1117600" y="4693979"/>
            <a:ext cx="102514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28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স্বাস্থ্য বাতা</a:t>
            </a:r>
            <a:r>
              <a:rPr lang="en-US" sz="2800" b="1" u="none" strike="noStrike" dirty="0" err="1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য়ন</a:t>
            </a:r>
            <a:r>
              <a:rPr lang="as-IN" sz="28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(১৬২৬৩):</a:t>
            </a:r>
            <a:r>
              <a:rPr lang="as-IN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বাংলাদেশ সরকারের স্বাস্থ্য ও পরিবার কল্যাণ মন্ত্রণালয়ের একটি জনকল্যাণমূলক সেবা, যার মাধ্যমে যেকোনো নাগরিক সম্পূর্ণ বিনামূল্যে বিশেষজ্ঞ চিকিৎসকের পরামর্শ পেতে পারেন। সরাসরি কল করতে পারেন </a:t>
            </a:r>
            <a:r>
              <a:rPr lang="as-IN" sz="2800" b="1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১৬২৬৩</a:t>
            </a:r>
            <a:r>
              <a:rPr lang="as-IN" sz="2800" b="0" u="none" strike="noStrike" dirty="0"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নম্বরে।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845D6C-DF81-D916-573A-424ABBB79A2F}"/>
              </a:ext>
            </a:extLst>
          </p:cNvPr>
          <p:cNvSpPr txBox="1"/>
          <p:nvPr/>
        </p:nvSpPr>
        <p:spPr>
          <a:xfrm>
            <a:off x="1117600" y="6078974"/>
            <a:ext cx="9408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বেসরকারি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প্রতিষ্ঠানঃ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ডকটাইম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সেবাঘর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জাইন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ক্লিনিক্যাল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E37162-850A-2AD3-A176-A19129F52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0" y="2114451"/>
            <a:ext cx="4439920" cy="24974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AC33BA-DD7B-391F-71E7-CC423DC595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12546"/>
            <a:ext cx="4013200" cy="24993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8922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8D3783-F4A3-4CA6-974F-6E7A8A64A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36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২. কর্মক্ষেত্র ও প্রশাসনিক ক্ষেত্রে আইসিটি</a:t>
            </a:r>
            <a:endParaRPr lang="en-US" b="1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3A842D-4771-4B3F-A246-87ADC0BA6AAA}"/>
              </a:ext>
            </a:extLst>
          </p:cNvPr>
          <p:cNvSpPr txBox="1"/>
          <p:nvPr/>
        </p:nvSpPr>
        <p:spPr>
          <a:xfrm>
            <a:off x="847024" y="1371107"/>
            <a:ext cx="611257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অনলাইন ভর্তি প্রক্রিয়া</a:t>
            </a: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ঃ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লাইনে না দাঁড়িয়ে ঘরে বসে বিশ্ববিদ্যালয়ে ভর্তির আবেদন।</a:t>
            </a:r>
            <a:endParaRPr lang="en-US" sz="3600" b="1" dirty="0">
              <a:solidFill>
                <a:srgbClr val="00B0F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just">
              <a:spcAft>
                <a:spcPts val="1200"/>
              </a:spcAft>
            </a:pPr>
            <a:endParaRPr lang="en-US" sz="3600" b="1" dirty="0">
              <a:solidFill>
                <a:srgbClr val="00B0F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571500" indent="-57150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কাগজবিহীন অফিস (</a:t>
            </a:r>
            <a:r>
              <a:rPr lang="en-US" sz="3600" b="1" dirty="0">
                <a:solidFill>
                  <a:srgbClr val="00B0F0"/>
                </a:solidFill>
                <a:latin typeface="Agency FB" panose="020B0503020202020204" pitchFamily="34" charset="0"/>
                <a:cs typeface="SutonnyOMJ" panose="01010600010101010101" pitchFamily="2" charset="0"/>
              </a:rPr>
              <a:t>Paperless Office</a:t>
            </a: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): 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কম্পিউটারে কাজ করার ফলে কাগজের সাশ্রয় ও পরিবেশ রক্ষা।</a:t>
            </a:r>
            <a:endParaRPr lang="en-US" sz="3600" b="1" dirty="0">
              <a:solidFill>
                <a:srgbClr val="00B0F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50DCF7-CE92-2C58-ADCC-E0B2B3C2F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88" y="4002837"/>
            <a:ext cx="3634312" cy="2401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A79D9A-8C73-34CB-3E6B-29156F9F4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88" y="1249681"/>
            <a:ext cx="3634312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4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9FD3D-6550-FF63-E018-C8950D32B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1DDA87F-F858-0C22-63B7-AAC66AF4A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36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২. কর্মক্ষেত্র ও প্রশাসনিক ক্ষেত্রে আইসিটি</a:t>
            </a:r>
            <a:endParaRPr lang="en-US" b="1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8A6B39-6AF3-0E5B-BEBB-D47878A5D058}"/>
              </a:ext>
            </a:extLst>
          </p:cNvPr>
          <p:cNvSpPr txBox="1"/>
          <p:nvPr/>
        </p:nvSpPr>
        <p:spPr>
          <a:xfrm>
            <a:off x="847024" y="1371107"/>
            <a:ext cx="692537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ভার্চুয়াল অফিস</a:t>
            </a: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ঃ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নির্দিষ্ট কোনো ভবনে না গিয়েই পৃথিবীর যেকোনো প্রান্ত থেকে ইন্টারনেট ব্যবহার করে অফিসের কাজ করা।</a:t>
            </a:r>
            <a:endParaRPr lang="en-US" sz="3600" b="1" dirty="0">
              <a:solidFill>
                <a:srgbClr val="00B0F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571500" indent="-57150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en-US" sz="3600" b="1" dirty="0">
              <a:solidFill>
                <a:srgbClr val="00B0F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571500" indent="-571500" algn="just"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ঝুঁকিপূর্ণ কাজে রোবট</a:t>
            </a:r>
            <a:r>
              <a:rPr lang="en-US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ঃ</a:t>
            </a:r>
            <a:r>
              <a:rPr lang="as-IN" sz="3600" b="1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যেখানে মানুষের প্রাণহানির শঙ্কা থাকে (যেমন: ওয়েল্ডিং বা ভারী কাজ), সেখানে রোবটের ব্যবহার।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22D0A2-51A1-3C7D-6D9C-28F4D8843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049" y="1178270"/>
            <a:ext cx="3018169" cy="4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8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F77730-F64E-410B-92CC-FA14075E8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36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৩. সমাজ জীবনে আইসিটি</a:t>
            </a:r>
            <a:endParaRPr lang="en-US" b="1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8F8004-2A41-4F68-A892-C39D756AE89B}"/>
              </a:ext>
            </a:extLst>
          </p:cNvPr>
          <p:cNvSpPr txBox="1"/>
          <p:nvPr/>
        </p:nvSpPr>
        <p:spPr>
          <a:xfrm>
            <a:off x="847025" y="1371107"/>
            <a:ext cx="54826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সামাজিক অনুষ্ঠানের আমন্ত্রণ</a:t>
            </a:r>
            <a:r>
              <a:rPr lang="en-US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ঃ</a:t>
            </a:r>
            <a:r>
              <a:rPr lang="as-IN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ই-কার্ড, ইমেইল বা এসএমএস-এর মাধ্যমে দাওয়াতে সাশ্রয় ও দ্রুততা।</a:t>
            </a:r>
            <a:endParaRPr lang="en-US" sz="3600" b="1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en-US" sz="3600" b="1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স্মৃতি সংরক্ষণ ও বিনিময়</a:t>
            </a:r>
            <a:r>
              <a:rPr lang="en-US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ঃ</a:t>
            </a:r>
            <a:r>
              <a:rPr lang="as-IN" sz="36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গুগল ফটোজ, ফ্লিকার বা ইউটিউবের মাধ্যমে ছবি ও ভিডিও সারাবিশ্বের সাথে শেয়ার করা।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B3F832-5982-7676-EC02-5EFCD4842290}"/>
              </a:ext>
            </a:extLst>
          </p:cNvPr>
          <p:cNvSpPr/>
          <p:nvPr/>
        </p:nvSpPr>
        <p:spPr>
          <a:xfrm>
            <a:off x="7132320" y="1371106"/>
            <a:ext cx="3688080" cy="2082799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C20642-EF1E-B5FA-A7DB-BA0F81FE82C7}"/>
              </a:ext>
            </a:extLst>
          </p:cNvPr>
          <p:cNvSpPr/>
          <p:nvPr/>
        </p:nvSpPr>
        <p:spPr>
          <a:xfrm>
            <a:off x="7040880" y="3738880"/>
            <a:ext cx="3596640" cy="235712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5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AE93A-4404-B1E5-35DD-26367B6BF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29B2BB-C3CC-DB81-6F09-D1ADE6B73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36" y="408580"/>
            <a:ext cx="9404723" cy="769690"/>
          </a:xfrm>
        </p:spPr>
        <p:txBody>
          <a:bodyPr/>
          <a:lstStyle/>
          <a:p>
            <a:r>
              <a:rPr lang="as-IN" b="1" u="sng" dirty="0">
                <a:latin typeface="Nikosh" panose="02000000000000000000" pitchFamily="2" charset="0"/>
                <a:cs typeface="Nikosh" panose="02000000000000000000" pitchFamily="2" charset="0"/>
              </a:rPr>
              <a:t>৩. সমাজ জীবনে আইসিটি</a:t>
            </a:r>
            <a:endParaRPr lang="en-US" b="1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8D128-8F27-6322-9EFA-49C738DAFE6E}"/>
              </a:ext>
            </a:extLst>
          </p:cNvPr>
          <p:cNvSpPr txBox="1"/>
          <p:nvPr/>
        </p:nvSpPr>
        <p:spPr>
          <a:xfrm>
            <a:off x="596095" y="1225689"/>
            <a:ext cx="589614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সামাজিক যোগাযোগ মাধ্যম (</a:t>
            </a:r>
            <a:r>
              <a:rPr lang="en-US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Social Media): </a:t>
            </a: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ফেসবুক</a:t>
            </a:r>
            <a:r>
              <a:rPr lang="en-US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এক্স</a:t>
            </a:r>
            <a:r>
              <a:rPr lang="en-US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লিঙ্কডইন</a:t>
            </a:r>
            <a:r>
              <a:rPr lang="en-US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 মাধ্যমে বন্ধুদের সাথে যুক্ত থাকা এবং ব্যক্তিগত 'প্রোফাইল' ও 'স্ট্যাটাস'-এর মাধ্যমে নিজের মত প্রকাশ।</a:t>
            </a:r>
            <a:endParaRPr lang="en-US" sz="3200" b="1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সামাজিক সচেতনতা ও গণঅভ্যুত্থান</a:t>
            </a:r>
            <a:r>
              <a:rPr lang="en-US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ঃ</a:t>
            </a:r>
            <a:r>
              <a:rPr lang="as-IN" sz="32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২০২৪ সালের জুলাই-আগস্টের ছাত্র-জনতার গণঅভ্যুত্থানে সামাজিক যোগাযোগ মাধ্যম (ফেসবুক, ইউটিউব, টেলিগ্রাম) কীভাবে সত্য তথ্য প্রচার এবং জনমত গঠনে বড় ভূমিকা পালন করেছিল।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41398D-83AC-E204-87DF-FF18C8448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070" y="1225688"/>
            <a:ext cx="4487650" cy="52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4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4DBE-351A-4BAA-BB20-57ABAE226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1" y="471968"/>
            <a:ext cx="9404723" cy="827442"/>
          </a:xfrm>
        </p:spPr>
        <p:txBody>
          <a:bodyPr/>
          <a:lstStyle/>
          <a:p>
            <a:r>
              <a:rPr lang="as-IN" sz="4000" b="1" dirty="0">
                <a:latin typeface="Nikosh" panose="02000000000000000000" pitchFamily="2" charset="0"/>
                <a:cs typeface="Nikosh" panose="02000000000000000000" pitchFamily="2" charset="0"/>
              </a:rPr>
              <a:t>বহু নির্বাচনী প্রশ্ন (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MCQ):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F3FF37-6F63-49C5-A58B-BAD69022936B}"/>
              </a:ext>
            </a:extLst>
          </p:cNvPr>
          <p:cNvSpPr txBox="1"/>
          <p:nvPr/>
        </p:nvSpPr>
        <p:spPr>
          <a:xfrm>
            <a:off x="1357162" y="3031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4B218-E263-4BF6-BB55-6021D3CB2246}"/>
              </a:ext>
            </a:extLst>
          </p:cNvPr>
          <p:cNvSpPr txBox="1"/>
          <p:nvPr/>
        </p:nvSpPr>
        <p:spPr>
          <a:xfrm>
            <a:off x="665361" y="1299410"/>
            <a:ext cx="8265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১.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কোনটি ব্যবহারের ফলে অচেনা জায়গায় পথ চেনা সহজ হয়?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(ক) কম্পিউটার (খ) ইন্টারনেট (গ) মোবাইল ফোন (ঘ) </a:t>
            </a:r>
            <a:r>
              <a:rPr lang="as-IN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জিপিএস।</a:t>
            </a:r>
            <a:endParaRPr lang="en-US" sz="2400" b="1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66DCEE-DAD0-1191-8803-462CCC1F08BF}"/>
              </a:ext>
            </a:extLst>
          </p:cNvPr>
          <p:cNvSpPr txBox="1"/>
          <p:nvPr/>
        </p:nvSpPr>
        <p:spPr>
          <a:xfrm>
            <a:off x="665360" y="1968421"/>
            <a:ext cx="82652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২. নিউট্রিনো সম্পর্কে সঠিক তথ্য জানতে কোনটি ব্যবহার করা উচিত?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(ক) </a:t>
            </a:r>
            <a:r>
              <a:rPr lang="as-IN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উইকিপিডিয়া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 (খ) ল্যান্ডফোন (গ) ক্যালকুলেটর (ঘ) টেলিভিশন।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52794B-8D4E-C8B7-0B69-28252F244EC6}"/>
              </a:ext>
            </a:extLst>
          </p:cNvPr>
          <p:cNvSpPr txBox="1"/>
          <p:nvPr/>
        </p:nvSpPr>
        <p:spPr>
          <a:xfrm>
            <a:off x="665361" y="3277584"/>
            <a:ext cx="82652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৩. অনলাইন ভর্তি প্রক্রিয়ার প্রধান সুবিধা কী?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(ক) শারীরিক শ্রম বৃদ্ধি (খ) </a:t>
            </a:r>
            <a:r>
              <a:rPr lang="as-IN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সময় ও অর্থ সাশ্রয়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(গ) কাগজের ব্যবহার বৃদ্ধি।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BA3C73-D6EE-AAB5-24B0-A18E4C0A46B5}"/>
              </a:ext>
            </a:extLst>
          </p:cNvPr>
          <p:cNvSpPr txBox="1"/>
          <p:nvPr/>
        </p:nvSpPr>
        <p:spPr>
          <a:xfrm>
            <a:off x="639692" y="4332994"/>
            <a:ext cx="8265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৪.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কোনটি ব্যবহারের ফলে ব্যক্তিগত যোগাযোগের খরচ অনেক কমে গিয়েছে? 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(ক) ল্যান্ডফোন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(খ) ফ্যাক্স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(গ) </a:t>
            </a:r>
            <a:r>
              <a:rPr lang="as-IN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মোবাইল ফোন ও ইন্টারনেট</a:t>
            </a:r>
            <a:r>
              <a:rPr lang="en-US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(ঘ) রেডিও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80E5E8-2157-E46C-9930-B8449930A767}"/>
              </a:ext>
            </a:extLst>
          </p:cNvPr>
          <p:cNvSpPr txBox="1"/>
          <p:nvPr/>
        </p:nvSpPr>
        <p:spPr>
          <a:xfrm>
            <a:off x="665360" y="5462702"/>
            <a:ext cx="8265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৫.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কাগজবিহীন অফিসের (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Paperless Office)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সবচেয়ে বড় সুবিধা কোনটি? 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(ক) </a:t>
            </a:r>
            <a:r>
              <a:rPr lang="as-IN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অফিসের জায়গা বৃদ্ধি পাওয়া</a:t>
            </a:r>
            <a:r>
              <a:rPr lang="en-US" sz="2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(খ) গাছ রক্ষা ও পরিবেশের ভারসাম্য বজায় রাখা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(গ) এসির বাতাস বেশি পাওয়া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b="1" dirty="0">
                <a:latin typeface="Nikosh" panose="02000000000000000000" pitchFamily="2" charset="0"/>
                <a:cs typeface="Nikosh" panose="02000000000000000000" pitchFamily="2" charset="0"/>
              </a:rPr>
              <a:t>(ঘ) অনেক মানুষ নিয়োগ দেওয়া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7E2BF38-AE66-BA05-35BA-CF23C345C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97936" y="1550616"/>
            <a:ext cx="3994064" cy="46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8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BBE5FB5-622F-4269-B8E4-5AFDF40F9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1" y="471968"/>
            <a:ext cx="9404723" cy="827442"/>
          </a:xfrm>
        </p:spPr>
        <p:txBody>
          <a:bodyPr/>
          <a:lstStyle/>
          <a:p>
            <a:r>
              <a:rPr lang="as-IN" sz="4000" dirty="0">
                <a:latin typeface="Nikosh" panose="02000000000000000000" pitchFamily="2" charset="0"/>
                <a:cs typeface="Nikosh" panose="02000000000000000000" pitchFamily="2" charset="0"/>
              </a:rPr>
              <a:t>বহু নির্বাচনী প্রশ্ন (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MCQ):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348D3-BE92-4600-B2D8-5DDD1AEC5188}"/>
              </a:ext>
            </a:extLst>
          </p:cNvPr>
          <p:cNvSpPr txBox="1"/>
          <p:nvPr/>
        </p:nvSpPr>
        <p:spPr>
          <a:xfrm>
            <a:off x="665360" y="1299410"/>
            <a:ext cx="9972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৬.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'ভার্চুয়াল অফিস' বলতে কী বোঝায়? 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(ক) যেখানে কোনো কম্পিউটার নেই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(খ) </a:t>
            </a:r>
            <a:r>
              <a:rPr lang="as-IN" sz="2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যেখানে সশরীরে উপস্থিত না থেকেও ইন্টারনেটে কাজ করা যায়</a:t>
            </a:r>
            <a:endParaRPr lang="en-US" sz="20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(গ) শুধু ভিডিও গেম খেলার অফিস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 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(ঘ) মাটির নিচে অবস্থিত অফিস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C173CD-9769-3B75-2844-1FDFF2661B8D}"/>
              </a:ext>
            </a:extLst>
          </p:cNvPr>
          <p:cNvSpPr txBox="1"/>
          <p:nvPr/>
        </p:nvSpPr>
        <p:spPr>
          <a:xfrm>
            <a:off x="665360" y="2096104"/>
            <a:ext cx="84524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৭.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 বিপজ্জনক ও একঘেয়ে কাজে মানুষের বদলে কোনটি ব্যবহার করা নিরাপদ? 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(ক) ড্রোন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(খ) জিপিএস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(গ) </a:t>
            </a:r>
            <a:r>
              <a:rPr lang="as-IN" sz="2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রোবট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(ঘ) ই-বুক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C0B3CA-5E5F-49CE-7761-8DDD2F6E2078}"/>
              </a:ext>
            </a:extLst>
          </p:cNvPr>
          <p:cNvSpPr txBox="1"/>
          <p:nvPr/>
        </p:nvSpPr>
        <p:spPr>
          <a:xfrm>
            <a:off x="665361" y="3296433"/>
            <a:ext cx="84786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৮.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 ২০২৪ সালের গণঅভ্যুত্থানে কোনটি সংবাদ প্রচার ও জনমত গঠনে সবচেয়ে বেশি ভূমিকা রেখেছে? 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(ক) খবরের কাগজ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(খ) ল্যান্ডফোন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(গ) </a:t>
            </a:r>
            <a:r>
              <a:rPr lang="as-IN" sz="2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সামাজিক যোগাযোগ মাধ্যম (ফেসবুক, ইউটিউব ইত্যাদি)</a:t>
            </a:r>
            <a:r>
              <a:rPr lang="en-US" sz="20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000" dirty="0">
                <a:latin typeface="Nikosh" panose="02000000000000000000" pitchFamily="2" charset="0"/>
                <a:cs typeface="Nikosh" panose="02000000000000000000" pitchFamily="2" charset="0"/>
              </a:rPr>
              <a:t>(ঘ) মাইকিং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855AB6-289D-BF57-BF58-D86EE1344030}"/>
              </a:ext>
            </a:extLst>
          </p:cNvPr>
          <p:cNvSpPr txBox="1"/>
          <p:nvPr/>
        </p:nvSpPr>
        <p:spPr>
          <a:xfrm>
            <a:off x="665360" y="4093127"/>
            <a:ext cx="84786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৯.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ই-কার্ড (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e-Card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পাঠানোর সুবিধা কী? 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(ক) এতে অনেক স্ট্যাম্প লাগে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(খ) এটি ডাকঘরের মাধ্যমে পাঠাতে হয়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(গ) </a:t>
            </a:r>
            <a:r>
              <a:rPr lang="as-IN" sz="24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এটি তাৎক্ষণিকভাবে এবং বিনা খরচে পাঠানো যায়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(ঘ) এটি শুধু প্রিন্ট করে পড়া যায়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9B472-C26E-9E32-A604-F49130F1A954}"/>
              </a:ext>
            </a:extLst>
          </p:cNvPr>
          <p:cNvSpPr txBox="1"/>
          <p:nvPr/>
        </p:nvSpPr>
        <p:spPr>
          <a:xfrm>
            <a:off x="665359" y="5108790"/>
            <a:ext cx="92363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১০.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'ই-ক্লাসরুম' (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e-Classroom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একজন ছাত্রের জন্য কেন প্রয়োজনীয়? 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(ক) শুধু গেম খেলার জন্য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(খ) </a:t>
            </a:r>
            <a:r>
              <a:rPr lang="as-IN" sz="24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ইন্টারনেটের মাধ্যমে ঘরে বসে বিশেষজ্ঞ শিক্ষকের ক্লাস করার জন্য</a:t>
            </a:r>
            <a:endParaRPr lang="en-US" sz="24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(গ) ছবি আঁকার জন্য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(ঘ) গান শোনার জন্য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1CD1A3-0C70-B9E1-88EC-B21FC6631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367" y="1766838"/>
            <a:ext cx="3489434" cy="465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3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7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4C193-FA1A-7AF5-44E9-87F6A44D7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EA07E15-31C0-92E6-5157-0C527165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1" y="471968"/>
            <a:ext cx="9404723" cy="827442"/>
          </a:xfrm>
        </p:spPr>
        <p:txBody>
          <a:bodyPr/>
          <a:lstStyle/>
          <a:p>
            <a:r>
              <a:rPr lang="en-US" sz="40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বাড়ীর</a:t>
            </a:r>
            <a:r>
              <a:rPr lang="en-US" sz="40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কাজঃ</a:t>
            </a:r>
            <a:endParaRPr lang="en-US" sz="4000" b="1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732F1D-DD0A-B82A-4FB8-828E61F6E4F1}"/>
              </a:ext>
            </a:extLst>
          </p:cNvPr>
          <p:cNvSpPr txBox="1"/>
          <p:nvPr/>
        </p:nvSpPr>
        <p:spPr>
          <a:xfrm>
            <a:off x="963041" y="1390850"/>
            <a:ext cx="102659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টেলিমেডিসিন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২. ই-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বুক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কাকে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উইকিপিডিয়া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৪.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জিপিএস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দিয়ে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৫.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পেপারলেস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অফিস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বুঝ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৬.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ভার্চুয়াল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অফিস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বুঝ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৭.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ইমেইল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৮.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কিসের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ভিড়িও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সারা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বিশ্বে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শেয়ার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6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921076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4A40A-B0DD-E453-BC32-9444E473C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F9FD42-50EA-600D-98DC-FCB313C3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61" y="471968"/>
            <a:ext cx="9404723" cy="827442"/>
          </a:xfrm>
        </p:spPr>
        <p:txBody>
          <a:bodyPr/>
          <a:lstStyle/>
          <a:p>
            <a:r>
              <a:rPr lang="en-US" sz="40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আগামীক্লাসের</a:t>
            </a:r>
            <a:r>
              <a:rPr lang="en-US" sz="40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পাঠদানঃ</a:t>
            </a:r>
            <a:endParaRPr lang="en-US" sz="4000" b="1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7A829D-4C5C-AA5E-3E90-280026C97480}"/>
              </a:ext>
            </a:extLst>
          </p:cNvPr>
          <p:cNvSpPr txBox="1"/>
          <p:nvPr/>
        </p:nvSpPr>
        <p:spPr>
          <a:xfrm>
            <a:off x="810641" y="2828835"/>
            <a:ext cx="102659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মাইক্রোসফট</a:t>
            </a:r>
            <a:r>
              <a:rPr lang="en-US" sz="4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অফিস</a:t>
            </a:r>
            <a:r>
              <a:rPr lang="en-US" sz="4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অ্যাপ্লিকেশন</a:t>
            </a:r>
            <a:r>
              <a:rPr lang="en-US" sz="4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44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এমএস-ওয়ার্ড</a:t>
            </a:r>
            <a:r>
              <a:rPr lang="en-US" sz="44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</a:p>
          <a:p>
            <a:pPr algn="ctr"/>
            <a:r>
              <a:rPr lang="en-US" sz="44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প্রাক্টিক্যাল</a:t>
            </a:r>
            <a:endParaRPr lang="en-US" sz="4400" b="1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34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EA788-63D2-FF4A-6DF3-28B66D347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EE620E-EC9B-7DB8-CF63-DBCEF70A716C}"/>
              </a:ext>
            </a:extLst>
          </p:cNvPr>
          <p:cNvSpPr txBox="1"/>
          <p:nvPr/>
        </p:nvSpPr>
        <p:spPr>
          <a:xfrm>
            <a:off x="1198880" y="0"/>
            <a:ext cx="92151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endParaRPr lang="en-US" sz="16600" b="1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5710EC-0E94-6CE8-E0DD-0A2CF53B4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640" y="2065584"/>
            <a:ext cx="7975600" cy="456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7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191</TotalTime>
  <Words>858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Agency FB</vt:lpstr>
      <vt:lpstr>Century Gothic</vt:lpstr>
      <vt:lpstr>Nikosh</vt:lpstr>
      <vt:lpstr>SutonnyOMJ</vt:lpstr>
      <vt:lpstr>Wingdings</vt:lpstr>
      <vt:lpstr>Wingdings 3</vt:lpstr>
      <vt:lpstr>Ion</vt:lpstr>
      <vt:lpstr>PowerPoint Presentation</vt:lpstr>
      <vt:lpstr>PowerPoint Presentation</vt:lpstr>
      <vt:lpstr>১. ব্যক্তিগত ও দৈনন্দিন জীবনে আইসিটি</vt:lpstr>
      <vt:lpstr>১. ব্যক্তিগত ও দৈনন্দিন জীবনে আইসিটি</vt:lpstr>
      <vt:lpstr>১. ব্যক্তিগত ও দৈনন্দিন জীবনে আইসিটি</vt:lpstr>
      <vt:lpstr>২. কর্মক্ষেত্র ও প্রশাসনিক ক্ষেত্রে আইসিটি</vt:lpstr>
      <vt:lpstr>২. কর্মক্ষেত্র ও প্রশাসনিক ক্ষেত্রে আইসিটি</vt:lpstr>
      <vt:lpstr>৩. সমাজ জীবনে আইসিটি</vt:lpstr>
      <vt:lpstr>৩. সমাজ জীবনে আইসিটি</vt:lpstr>
      <vt:lpstr>বহু নির্বাচনী প্রশ্ন (MCQ):</vt:lpstr>
      <vt:lpstr>বহু নির্বাচনী প্রশ্ন (MCQ):</vt:lpstr>
      <vt:lpstr>বাড়ীর কাজঃ</vt:lpstr>
      <vt:lpstr>আগামীক্লাসের পাঠদানঃ</vt:lpstr>
      <vt:lpstr>PowerPoint Presentation</vt:lpstr>
    </vt:vector>
  </TitlesOfParts>
  <Manager>Md. Shihab Uddin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ICT Class 7 1st chapter</dc:title>
  <dc:subject>ICT 1st chapter</dc:subject>
  <dc:creator>JTSC</dc:creator>
  <cp:keywords>ICT Class 7 1st chapter, ICT, Class 7, class seven ict, ict class, class 7 ict, ict powerpoint, ict slide; Class 7 ICT chapter 1 short Question answer; Ict class 7 1st chapter; ICT Class 7 Chapter 1; ICT Class 7 PDF</cp:keywords>
  <dc:description>Md. Shihab Uddin</dc:description>
  <cp:lastModifiedBy>Shamsun Nahar</cp:lastModifiedBy>
  <cp:revision>10</cp:revision>
  <dcterms:created xsi:type="dcterms:W3CDTF">2026-04-05T17:08:25Z</dcterms:created>
  <dcterms:modified xsi:type="dcterms:W3CDTF">2026-09-10T16:50:20Z</dcterms:modified>
  <cp:category>Class presentation</cp:category>
</cp:coreProperties>
</file>