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0" r:id="rId2"/>
    <p:sldId id="258" r:id="rId3"/>
    <p:sldId id="259" r:id="rId4"/>
    <p:sldId id="260" r:id="rId5"/>
    <p:sldId id="261" r:id="rId6"/>
    <p:sldId id="262" r:id="rId7"/>
    <p:sldId id="282" r:id="rId8"/>
    <p:sldId id="265" r:id="rId9"/>
    <p:sldId id="264" r:id="rId10"/>
    <p:sldId id="266" r:id="rId11"/>
    <p:sldId id="267" r:id="rId12"/>
    <p:sldId id="269" r:id="rId13"/>
    <p:sldId id="271" r:id="rId14"/>
    <p:sldId id="272" r:id="rId15"/>
    <p:sldId id="273" r:id="rId16"/>
    <p:sldId id="274" r:id="rId17"/>
    <p:sldId id="281" r:id="rId18"/>
    <p:sldId id="275" r:id="rId19"/>
    <p:sldId id="276" r:id="rId20"/>
    <p:sldId id="279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6CF9B-EE4F-4ECC-8387-03F74B53359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E1258-B870-4239-92A0-3E1CEA73E3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8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1E1258-B870-4239-92A0-3E1CEA73E39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5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58CF5-C9A4-47DC-8014-5ADED86C040E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5897A-0E6A-4129-AE8B-1490396BF0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8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ttyimages-530022001-2048x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8708" y="4189445"/>
            <a:ext cx="8610600" cy="2057400"/>
          </a:xfrm>
          <a:noFill/>
        </p:spPr>
        <p:txBody>
          <a:bodyPr>
            <a:noAutofit/>
          </a:bodyPr>
          <a:lstStyle/>
          <a:p>
            <a:r>
              <a:rPr lang="en-US" sz="9600" b="1" i="1" dirty="0" smtClean="0">
                <a:latin typeface="SutonnyEMJ" pitchFamily="2" charset="0"/>
                <a:cs typeface="NikoshBAN" pitchFamily="2" charset="0"/>
              </a:rPr>
              <a:t>¯^</a:t>
            </a:r>
            <a:r>
              <a:rPr lang="en-US" sz="9600" b="1" i="1" dirty="0" err="1" smtClean="0">
                <a:latin typeface="SutonnyEMJ" pitchFamily="2" charset="0"/>
                <a:cs typeface="NikoshBAN" pitchFamily="2" charset="0"/>
              </a:rPr>
              <a:t>vMZg</a:t>
            </a:r>
            <a:endParaRPr lang="en-US" sz="9600" b="1" i="1" dirty="0">
              <a:latin typeface="SutonnyEMJ" pitchFamily="2" charset="0"/>
              <a:cs typeface="NikoshBAN" pitchFamily="2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266700" y="4665"/>
            <a:ext cx="8610600" cy="2057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 smtClean="0">
                <a:latin typeface="SutonnyEMJ" pitchFamily="2" charset="0"/>
                <a:cs typeface="NikoshBAN" pitchFamily="2" charset="0"/>
              </a:rPr>
              <a:t>AbjvBb</a:t>
            </a:r>
            <a:r>
              <a:rPr lang="en-US" sz="8000" dirty="0" smtClean="0">
                <a:latin typeface="SutonnyEMJ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SutonnyEMJ" pitchFamily="2" charset="0"/>
                <a:cs typeface="NikoshBAN" pitchFamily="2" charset="0"/>
              </a:rPr>
              <a:t>K¬v‡k</a:t>
            </a:r>
            <a:endParaRPr lang="en-US" sz="8000" dirty="0">
              <a:latin typeface="SutonnyEMJ" pitchFamily="2" charset="0"/>
              <a:cs typeface="NikoshBAN" pitchFamily="2" charset="0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257369" y="2062065"/>
            <a:ext cx="8610600" cy="2057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 err="1">
                <a:latin typeface="SutonnyEMJ" pitchFamily="2" charset="0"/>
                <a:cs typeface="NikoshBAN" pitchFamily="2" charset="0"/>
              </a:rPr>
              <a:t>m</a:t>
            </a:r>
            <a:r>
              <a:rPr lang="en-US" sz="8800" b="1" dirty="0" err="1" smtClean="0">
                <a:latin typeface="SutonnyEMJ" pitchFamily="2" charset="0"/>
                <a:cs typeface="NikoshBAN" pitchFamily="2" charset="0"/>
              </a:rPr>
              <a:t>evB‡K</a:t>
            </a:r>
            <a:endParaRPr lang="en-US" sz="8800" b="1" dirty="0">
              <a:latin typeface="SutonnyEMJ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905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13800" b="1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13800" b="1" i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0" y="1828800"/>
            <a:ext cx="4572000" cy="502920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মোঃ আশরাফুল আলম 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প্রভাষক, গণিত বিভাগ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মালখানগর ডিগ্রী কলেজ,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সিরাজদিখান, মুন্সিগঞ্জ।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828800"/>
            <a:ext cx="4572000" cy="502920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শ্রেনিঃ- একাদশ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(বিজ্ঞান)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বিষয়ঃ গণিত (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য় পত্র)</a:t>
            </a:r>
          </a:p>
          <a:p>
            <a:pPr>
              <a:buNone/>
            </a:pPr>
            <a:r>
              <a:rPr lang="bn-BD" sz="4400" smtClean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BD" sz="4400" smtClean="0">
                <a:latin typeface="NikoshBAN" pitchFamily="2" charset="0"/>
                <a:cs typeface="NikoshBAN" pitchFamily="2" charset="0"/>
              </a:rPr>
              <a:t>ষষ্ঠ</a:t>
            </a:r>
            <a:r>
              <a:rPr lang="en-US" sz="4400" smtClean="0">
                <a:latin typeface="NikoshBAN" pitchFamily="2" charset="0"/>
                <a:cs typeface="NikoshBAN" pitchFamily="2" charset="0"/>
              </a:rPr>
              <a:t> (কণিক)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018506" y="4304506"/>
            <a:ext cx="5105400" cy="1588"/>
          </a:xfrm>
          <a:prstGeom prst="lin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124746342_f4df2a4279_k-6c197256e51f2065b43b7bb8ceba3ea8ca9dac12-s1100-c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7"/>
            <a:ext cx="9144000" cy="63204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096000"/>
            <a:ext cx="9144000" cy="7694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	কেকগুলোর আকার এবং কর্তন লক্ষ্য করি।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 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24400" cy="4343400"/>
          </a:xfrm>
          <a:prstGeom prst="rect">
            <a:avLst/>
          </a:prstGeom>
        </p:spPr>
      </p:pic>
      <p:pic>
        <p:nvPicPr>
          <p:cNvPr id="5" name="Picture 4" descr="app-conic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0"/>
            <a:ext cx="4419600" cy="434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172670"/>
            <a:ext cx="9144000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	স্থাপনা গুলোর আকৃতি লক্ষ্য করি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13800" b="1" i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কণিক</a:t>
            </a:r>
            <a:endParaRPr lang="en-US" sz="13800" b="1" i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828800"/>
            <a:ext cx="4343400" cy="4953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518160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কণিক কী তা বলতে পারবে</a:t>
            </a:r>
          </a:p>
          <a:p>
            <a:pPr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কণিক এর প্রকারভেদ এবং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Sections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ব্যাখ্যা করতে পারবে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পরাবৃত্ত কী তা বলতে পারবে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পরাবৃত্তের সমীকরণ নির্ণয় করতে পারবে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পরাবৃত্তের বিভিন্ন সমীকরণ এবং লেখচিত্র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অংকন করতে   পারবে;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পরাবৃত্তের শীর্ষবিন্দু , উপকেন্দ্র , নিয়ামক রেখা , উপকেন্দ্রিক লম্বের দৈর্ঘ , অক্ষরেখার সমীকরণ নির্ণয় করতে পারবে।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526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br>
              <a:rPr lang="bn-BD" sz="66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কণিক এর সংজ্ঞা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BD" sz="2200" i="1" dirty="0" smtClean="0">
                <a:latin typeface="NikoshBAN" pitchFamily="2" charset="0"/>
                <a:cs typeface="NikoshBAN" pitchFamily="2" charset="0"/>
              </a:rPr>
              <a:t>কণিক</a:t>
            </a:r>
            <a:r>
              <a:rPr lang="en-US" sz="2200" i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2200" i="1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22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200" dirty="0">
                <a:latin typeface="NikoshBAN" pitchFamily="2" charset="0"/>
                <a:cs typeface="NikoshBAN" pitchFamily="2" charset="0"/>
              </a:rPr>
              <a:t>কোন সমতলে একটি বিন্দু এমনভাবে চলে যে, ঐ সমতলের উপর অবস্থিত একটি স্থির বিন্দু ও চলমান বিন্দুর মধ্যবর্তী দূরত্ব এবং চলমান বিন্দু থেকে সমতলটির উপর অবস্থিত একটি স্থির সরলরেখার লম্ব দূরত্বের অনুপাত সর্বদা ধ্রুবক থাকে, তবে ঐ চলমান বিন্দুর সঞ্চারপথ কে কণিক বলে ।</a:t>
            </a:r>
          </a:p>
          <a:p>
            <a:pPr>
              <a:buNone/>
            </a:pPr>
            <a:r>
              <a:rPr lang="bn-BD" sz="6000" i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350px-Conics-Eccentric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271391"/>
            <a:ext cx="4920188" cy="34342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3276600"/>
            <a:ext cx="335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যদি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 = 1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হয়, তবে কণিকটি পরাবৃত্ত হবে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572000"/>
            <a:ext cx="3276600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যদি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bn-BD" sz="3200" b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হয়, তবে কণিকটি উপবৃত্ত হবে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563880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যদি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bn-BD" sz="3200" b="1" dirty="0" smtClean="0">
                <a:latin typeface="Times New Roman" pitchFamily="18" charset="0"/>
                <a:cs typeface="Times New Roman" pitchFamily="18" charset="0"/>
              </a:rPr>
              <a:t>&gt;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হয়, তবে কণিকটি অধিবৃত্ত হবে ।</a:t>
            </a:r>
            <a:endParaRPr lang="en-US" sz="32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0" y="2362200"/>
            <a:ext cx="3276600" cy="904220"/>
            <a:chOff x="0" y="2362200"/>
            <a:chExt cx="3276600" cy="904220"/>
          </a:xfrm>
        </p:grpSpPr>
        <p:grpSp>
          <p:nvGrpSpPr>
            <p:cNvPr id="16" name="Group 15"/>
            <p:cNvGrpSpPr/>
            <p:nvPr/>
          </p:nvGrpSpPr>
          <p:grpSpPr>
            <a:xfrm>
              <a:off x="990600" y="2362200"/>
              <a:ext cx="2286000" cy="904220"/>
              <a:chOff x="457200" y="3515380"/>
              <a:chExt cx="2286000" cy="904220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457200" y="3962400"/>
                <a:ext cx="6858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533400" y="3515380"/>
                <a:ext cx="685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latin typeface="Times New Roman" pitchFamily="18" charset="0"/>
                    <a:cs typeface="Times New Roman" pitchFamily="18" charset="0"/>
                  </a:rPr>
                  <a:t>PF</a:t>
                </a:r>
                <a:endParaRPr lang="en-US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33400" y="3886200"/>
                <a:ext cx="762000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/>
                  <a:t>PD</a:t>
                </a:r>
                <a:endParaRPr lang="en-US" sz="2800" b="1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219200" y="3657600"/>
                <a:ext cx="1524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b="1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bn-BD" sz="3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b="1" dirty="0" smtClean="0">
                    <a:latin typeface="Times New Roman" pitchFamily="18" charset="0"/>
                    <a:cs typeface="Times New Roman" pitchFamily="18" charset="0"/>
                  </a:rPr>
                  <a:t>e </a:t>
                </a:r>
                <a:r>
                  <a:rPr lang="bn-BD" sz="3200" b="1" dirty="0" smtClean="0">
                    <a:latin typeface="NikoshBAN" pitchFamily="2" charset="0"/>
                    <a:cs typeface="NikoshBAN" pitchFamily="2" charset="0"/>
                  </a:rPr>
                  <a:t>ধ্রুবক</a:t>
                </a:r>
                <a:endParaRPr lang="en-US" sz="3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0" y="2600980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এখানে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কণিক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এর পরিচিতি 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105400" y="1981200"/>
            <a:ext cx="3810000" cy="4648200"/>
            <a:chOff x="5105400" y="1981200"/>
            <a:chExt cx="3810000" cy="4648200"/>
          </a:xfrm>
        </p:grpSpPr>
        <p:sp>
          <p:nvSpPr>
            <p:cNvPr id="39" name="Arc 38"/>
            <p:cNvSpPr/>
            <p:nvPr/>
          </p:nvSpPr>
          <p:spPr>
            <a:xfrm>
              <a:off x="5943600" y="3657600"/>
              <a:ext cx="533400" cy="2286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V="1">
              <a:off x="6248400" y="4191000"/>
              <a:ext cx="1524000" cy="76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/>
            <p:cNvGrpSpPr/>
            <p:nvPr/>
          </p:nvGrpSpPr>
          <p:grpSpPr>
            <a:xfrm>
              <a:off x="5105400" y="1981200"/>
              <a:ext cx="3810000" cy="4648200"/>
              <a:chOff x="5181600" y="1447800"/>
              <a:chExt cx="3962400" cy="4648200"/>
            </a:xfrm>
          </p:grpSpPr>
          <p:grpSp>
            <p:nvGrpSpPr>
              <p:cNvPr id="47" name="Group 46"/>
              <p:cNvGrpSpPr/>
              <p:nvPr/>
            </p:nvGrpSpPr>
            <p:grpSpPr>
              <a:xfrm>
                <a:off x="5181600" y="1447800"/>
                <a:ext cx="2743200" cy="4648200"/>
                <a:chOff x="5257800" y="1447800"/>
                <a:chExt cx="2743200" cy="4648200"/>
              </a:xfrm>
            </p:grpSpPr>
            <p:grpSp>
              <p:nvGrpSpPr>
                <p:cNvPr id="34" name="Group 33"/>
                <p:cNvGrpSpPr/>
                <p:nvPr/>
              </p:nvGrpSpPr>
              <p:grpSpPr>
                <a:xfrm>
                  <a:off x="5257800" y="1447800"/>
                  <a:ext cx="2362200" cy="4648200"/>
                  <a:chOff x="4953000" y="1447800"/>
                  <a:chExt cx="2362200" cy="4648200"/>
                </a:xfrm>
              </p:grpSpPr>
              <p:sp>
                <p:nvSpPr>
                  <p:cNvPr id="3" name="Oval 2"/>
                  <p:cNvSpPr/>
                  <p:nvPr/>
                </p:nvSpPr>
                <p:spPr>
                  <a:xfrm>
                    <a:off x="4953000" y="1447800"/>
                    <a:ext cx="2133600" cy="762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" name="Oval 3"/>
                  <p:cNvSpPr/>
                  <p:nvPr/>
                </p:nvSpPr>
                <p:spPr>
                  <a:xfrm>
                    <a:off x="5105400" y="5257800"/>
                    <a:ext cx="2209800" cy="8382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3" name="Straight Connector 12"/>
                  <p:cNvCxnSpPr>
                    <a:stCxn id="3" idx="2"/>
                    <a:endCxn id="4" idx="6"/>
                  </p:cNvCxnSpPr>
                  <p:nvPr/>
                </p:nvCxnSpPr>
                <p:spPr>
                  <a:xfrm rot="10800000" flipH="1" flipV="1">
                    <a:off x="4953000" y="1828800"/>
                    <a:ext cx="2362200" cy="3848100"/>
                  </a:xfrm>
                  <a:prstGeom prst="line">
                    <a:avLst/>
                  </a:prstGeom>
                  <a:ln w="28575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/>
                  <p:cNvCxnSpPr>
                    <a:stCxn id="3" idx="6"/>
                    <a:endCxn id="4" idx="2"/>
                  </p:cNvCxnSpPr>
                  <p:nvPr/>
                </p:nvCxnSpPr>
                <p:spPr>
                  <a:xfrm flipH="1">
                    <a:off x="5105400" y="1828800"/>
                    <a:ext cx="1981200" cy="3848100"/>
                  </a:xfrm>
                  <a:prstGeom prst="line">
                    <a:avLst/>
                  </a:prstGeom>
                  <a:ln w="28575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/>
                  <p:cNvCxnSpPr/>
                  <p:nvPr/>
                </p:nvCxnSpPr>
                <p:spPr>
                  <a:xfrm rot="10800000" flipH="1">
                    <a:off x="4953000" y="1828800"/>
                    <a:ext cx="213360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/>
                  <p:cNvCxnSpPr>
                    <a:stCxn id="4" idx="2"/>
                    <a:endCxn id="4" idx="6"/>
                  </p:cNvCxnSpPr>
                  <p:nvPr/>
                </p:nvCxnSpPr>
                <p:spPr>
                  <a:xfrm rot="10800000" flipH="1">
                    <a:off x="5105400" y="5676900"/>
                    <a:ext cx="2209800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 rot="16200000" flipH="1">
                    <a:off x="4191000" y="3657600"/>
                    <a:ext cx="3886200" cy="228600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Freeform 32"/>
                  <p:cNvSpPr/>
                  <p:nvPr/>
                </p:nvSpPr>
                <p:spPr>
                  <a:xfrm>
                    <a:off x="6231988" y="5444197"/>
                    <a:ext cx="253218" cy="276665"/>
                  </a:xfrm>
                  <a:custGeom>
                    <a:avLst/>
                    <a:gdLst>
                      <a:gd name="connsiteX0" fmla="*/ 0 w 253218"/>
                      <a:gd name="connsiteY0" fmla="*/ 0 h 276665"/>
                      <a:gd name="connsiteX1" fmla="*/ 253218 w 253218"/>
                      <a:gd name="connsiteY1" fmla="*/ 0 h 276665"/>
                      <a:gd name="connsiteX2" fmla="*/ 253218 w 253218"/>
                      <a:gd name="connsiteY2" fmla="*/ 0 h 276665"/>
                      <a:gd name="connsiteX3" fmla="*/ 239150 w 253218"/>
                      <a:gd name="connsiteY3" fmla="*/ 239151 h 276665"/>
                      <a:gd name="connsiteX4" fmla="*/ 239150 w 253218"/>
                      <a:gd name="connsiteY4" fmla="*/ 225083 h 276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3218" h="276665">
                        <a:moveTo>
                          <a:pt x="0" y="0"/>
                        </a:moveTo>
                        <a:lnTo>
                          <a:pt x="253218" y="0"/>
                        </a:lnTo>
                        <a:lnTo>
                          <a:pt x="253218" y="0"/>
                        </a:lnTo>
                        <a:cubicBezTo>
                          <a:pt x="250873" y="39859"/>
                          <a:pt x="241495" y="201637"/>
                          <a:pt x="239150" y="239151"/>
                        </a:cubicBezTo>
                        <a:cubicBezTo>
                          <a:pt x="236805" y="276665"/>
                          <a:pt x="237977" y="250874"/>
                          <a:pt x="239150" y="225083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36" name="Straight Arrow Connector 35"/>
                <p:cNvCxnSpPr/>
                <p:nvPr/>
              </p:nvCxnSpPr>
              <p:spPr>
                <a:xfrm>
                  <a:off x="6781800" y="1676400"/>
                  <a:ext cx="1219200" cy="1588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>
                  <a:off x="6400800" y="2743200"/>
                  <a:ext cx="1524000" cy="1588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Arrow Connector 44"/>
                <p:cNvCxnSpPr/>
                <p:nvPr/>
              </p:nvCxnSpPr>
              <p:spPr>
                <a:xfrm>
                  <a:off x="6781800" y="4267200"/>
                  <a:ext cx="990600" cy="1588"/>
                </a:xfrm>
                <a:prstGeom prst="straightConnector1">
                  <a:avLst/>
                </a:prstGeom>
                <a:ln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TextBox 49"/>
              <p:cNvSpPr txBox="1"/>
              <p:nvPr/>
            </p:nvSpPr>
            <p:spPr>
              <a:xfrm>
                <a:off x="7924800" y="1447800"/>
                <a:ext cx="1219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বৃত্ততল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7848600" y="2514600"/>
                <a:ext cx="1295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অক্ষ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(Axis)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7848600" y="3200400"/>
                <a:ext cx="12192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000" dirty="0" smtClean="0">
                    <a:latin typeface="NikoshBAN" pitchFamily="2" charset="0"/>
                    <a:cs typeface="NikoshBAN" pitchFamily="2" charset="0"/>
                  </a:rPr>
                  <a:t>শীর্ষবিন্দু (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Vertex)</a:t>
                </a:r>
                <a:endParaRPr lang="en-US" sz="20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7772400" y="4038600"/>
                <a:ext cx="13716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কারিকা রেখা (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Genetator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152400" y="5144869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একটি ভিডিও দেখিঃ-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600" y="1777425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কণিকের বিভিন্ন অংশের নামঃ-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7" name="Object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57600" y="51720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172075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কণিক এর </a:t>
            </a:r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Sections (</a:t>
            </a: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কর্তন) 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7159053_orig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524000"/>
            <a:ext cx="2895600" cy="3886200"/>
          </a:xfrm>
        </p:spPr>
      </p:pic>
      <p:pic>
        <p:nvPicPr>
          <p:cNvPr id="5" name="Picture 4" descr="conic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1524000"/>
            <a:ext cx="2743200" cy="4159250"/>
          </a:xfrm>
          <a:prstGeom prst="rect">
            <a:avLst/>
          </a:prstGeom>
        </p:spPr>
      </p:pic>
      <p:pic>
        <p:nvPicPr>
          <p:cNvPr id="6" name="Picture 5" descr="ConiscSection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1524000"/>
            <a:ext cx="3200400" cy="434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55626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একটি ভিডিও দেখিঃ-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268985"/>
              </p:ext>
            </p:extLst>
          </p:nvPr>
        </p:nvGraphicFramePr>
        <p:xfrm>
          <a:off x="2895600" y="5715000"/>
          <a:ext cx="1371600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9" name="Packager Shell Object" showAsIcon="1" r:id="rId6" imgW="914400" imgH="771480" progId="Package">
                  <p:embed/>
                </p:oleObj>
              </mc:Choice>
              <mc:Fallback>
                <p:oleObj name="Packager Shell Object" showAsIcon="1" r:id="rId6" imgW="914400" imgH="77148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715000"/>
                        <a:ext cx="1371600" cy="1157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11500" b="1" dirty="0" smtClean="0">
                <a:latin typeface="NikoshBAN" pitchFamily="2" charset="0"/>
                <a:cs typeface="NikoshBAN" pitchFamily="2" charset="0"/>
              </a:rPr>
              <a:t>পরাবৃত্ত</a:t>
            </a:r>
            <a:endParaRPr lang="en-US" sz="115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পরাবৃত্তঃ-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কারিকা রেখার বা উৎপাদক রেখার  সমান্তারাল কিন্তু শীর্ষবিন্দুগামী নয় এরূপ কোন সমতল দ্বারা যদি সমবৃত্তীয় কণিককে কর্তন করা হয়, তবে কর্তনকৃত আকারটি কে পরাবৃত্ত বলা হয়।</a:t>
            </a:r>
          </a:p>
        </p:txBody>
      </p:sp>
      <p:pic>
        <p:nvPicPr>
          <p:cNvPr id="5" name="Picture 4" descr="conic (1)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581400"/>
            <a:ext cx="2168770" cy="3200401"/>
          </a:xfrm>
          <a:prstGeom prst="rect">
            <a:avLst/>
          </a:prstGeom>
        </p:spPr>
      </p:pic>
      <p:pic>
        <p:nvPicPr>
          <p:cNvPr id="7" name="Picture 6" descr="conics.gifc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700" y="3543300"/>
            <a:ext cx="2857500" cy="3314700"/>
          </a:xfrm>
          <a:prstGeom prst="rect">
            <a:avLst/>
          </a:prstGeom>
        </p:spPr>
      </p:pic>
      <p:pic>
        <p:nvPicPr>
          <p:cNvPr id="8" name="Picture 7" descr="parabola_con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3429000"/>
            <a:ext cx="2209800" cy="3429000"/>
          </a:xfrm>
          <a:prstGeom prst="rect">
            <a:avLst/>
          </a:prstGeom>
        </p:spPr>
      </p:pic>
      <p:pic>
        <p:nvPicPr>
          <p:cNvPr id="10" name="Picture 9" descr="images (5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00" y="3733800"/>
            <a:ext cx="1676400" cy="3000829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05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পরাবৃত্তের সমীকরণ এবং লেখচিত্র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Parabola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913461"/>
            <a:ext cx="8382000" cy="3258739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শীর্ষবিন্দু (০,০) এবং অক্ষরেখা 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অক্ষের ধনাত্নক দিকের উপর অবস্থিত হলে পরাবৃত্তের সমীকরণ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-381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3843129" y="1676400"/>
            <a:ext cx="5072271" cy="5057946"/>
            <a:chOff x="3843129" y="1676400"/>
            <a:chExt cx="5072271" cy="5057946"/>
          </a:xfrm>
        </p:grpSpPr>
        <p:sp>
          <p:nvSpPr>
            <p:cNvPr id="8" name="TextBox 7"/>
            <p:cNvSpPr txBox="1"/>
            <p:nvPr/>
          </p:nvSpPr>
          <p:spPr>
            <a:xfrm>
              <a:off x="4419600" y="3458558"/>
              <a:ext cx="7803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x=-a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05800" y="4259316"/>
              <a:ext cx="4682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91899" y="1676400"/>
              <a:ext cx="390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Y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54536" y="4343400"/>
              <a:ext cx="858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F(a,0)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11536" y="4335516"/>
              <a:ext cx="390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983137" y="2354316"/>
              <a:ext cx="858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P(</a:t>
              </a:r>
              <a:r>
                <a:rPr lang="en-US" dirty="0" err="1" smtClean="0">
                  <a:latin typeface="Times New Roman" pitchFamily="18" charset="0"/>
                  <a:cs typeface="Times New Roman" pitchFamily="18" charset="0"/>
                </a:rPr>
                <a:t>x,y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75496" y="2458738"/>
              <a:ext cx="5462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697136" y="4343400"/>
              <a:ext cx="5866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Z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3843129" y="2060221"/>
              <a:ext cx="5072271" cy="4674125"/>
              <a:chOff x="3843129" y="2060221"/>
              <a:chExt cx="5072271" cy="4674125"/>
            </a:xfrm>
          </p:grpSpPr>
          <p:sp>
            <p:nvSpPr>
              <p:cNvPr id="17" name="Flowchart: Connector 12"/>
              <p:cNvSpPr/>
              <p:nvPr/>
            </p:nvSpPr>
            <p:spPr>
              <a:xfrm>
                <a:off x="6720980" y="4267200"/>
                <a:ext cx="81094" cy="1919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8" name="Group 37"/>
              <p:cNvGrpSpPr/>
              <p:nvPr/>
            </p:nvGrpSpPr>
            <p:grpSpPr>
              <a:xfrm>
                <a:off x="3843129" y="2060221"/>
                <a:ext cx="5072271" cy="4674125"/>
                <a:chOff x="3872917" y="2060221"/>
                <a:chExt cx="5072271" cy="4674125"/>
              </a:xfrm>
            </p:grpSpPr>
            <p:cxnSp>
              <p:nvCxnSpPr>
                <p:cNvPr id="6" name="Straight Connector 5"/>
                <p:cNvCxnSpPr/>
                <p:nvPr/>
              </p:nvCxnSpPr>
              <p:spPr>
                <a:xfrm rot="16200000" flipH="1">
                  <a:off x="5350248" y="4311526"/>
                  <a:ext cx="2897957" cy="78035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Arc 18"/>
                <p:cNvSpPr/>
                <p:nvPr/>
              </p:nvSpPr>
              <p:spPr>
                <a:xfrm flipH="1">
                  <a:off x="5901825" y="2714600"/>
                  <a:ext cx="3043363" cy="3178405"/>
                </a:xfrm>
                <a:prstGeom prst="arc">
                  <a:avLst>
                    <a:gd name="adj1" fmla="val 16200000"/>
                    <a:gd name="adj2" fmla="val 5125373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" name="Straight Arrow Connector 19"/>
                <p:cNvCxnSpPr/>
                <p:nvPr/>
              </p:nvCxnSpPr>
              <p:spPr>
                <a:xfrm rot="5400000">
                  <a:off x="3564763" y="4396471"/>
                  <a:ext cx="4674125" cy="1626"/>
                </a:xfrm>
                <a:prstGeom prst="straightConnector1">
                  <a:avLst/>
                </a:prstGeom>
                <a:ln>
                  <a:solidFill>
                    <a:srgbClr val="002060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5"/>
                <p:cNvCxnSpPr/>
                <p:nvPr/>
              </p:nvCxnSpPr>
              <p:spPr>
                <a:xfrm>
                  <a:off x="3872917" y="4302828"/>
                  <a:ext cx="4369957" cy="1948"/>
                </a:xfrm>
                <a:prstGeom prst="straightConnector1">
                  <a:avLst/>
                </a:prstGeom>
                <a:ln>
                  <a:solidFill>
                    <a:srgbClr val="002060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/>
                <p:cNvCxnSpPr/>
                <p:nvPr/>
              </p:nvCxnSpPr>
              <p:spPr>
                <a:xfrm rot="5400000">
                  <a:off x="2721013" y="4397446"/>
                  <a:ext cx="4487160" cy="1626"/>
                </a:xfrm>
                <a:prstGeom prst="straightConnector1">
                  <a:avLst/>
                </a:prstGeom>
                <a:ln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 rot="10800000">
                  <a:off x="4965406" y="2714600"/>
                  <a:ext cx="2184978" cy="194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rot="5400000">
                  <a:off x="6199713" y="3353131"/>
                  <a:ext cx="1589202" cy="31213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2" name="Group 31"/>
          <p:cNvGrpSpPr/>
          <p:nvPr/>
        </p:nvGrpSpPr>
        <p:grpSpPr>
          <a:xfrm>
            <a:off x="381000" y="1929825"/>
            <a:ext cx="3079689" cy="1624080"/>
            <a:chOff x="381000" y="1929825"/>
            <a:chExt cx="3079689" cy="1624080"/>
          </a:xfrm>
        </p:grpSpPr>
        <p:graphicFrame>
          <p:nvGraphicFramePr>
            <p:cNvPr id="25603" name="Object 3"/>
            <p:cNvGraphicFramePr>
              <a:graphicFrameLocks noChangeAspect="1"/>
            </p:cNvGraphicFramePr>
            <p:nvPr/>
          </p:nvGraphicFramePr>
          <p:xfrm>
            <a:off x="609600" y="2514600"/>
            <a:ext cx="1951865" cy="1039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13" name="Equation" r:id="rId3" imgW="736280" imgH="393529" progId="Equation.3">
                    <p:embed/>
                  </p:oleObj>
                </mc:Choice>
                <mc:Fallback>
                  <p:oleObj name="Equation" r:id="rId3" imgW="736280" imgH="393529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600" y="2514600"/>
                          <a:ext cx="1951865" cy="103930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TextBox 27"/>
            <p:cNvSpPr txBox="1"/>
            <p:nvPr/>
          </p:nvSpPr>
          <p:spPr>
            <a:xfrm>
              <a:off x="381000" y="1929825"/>
              <a:ext cx="30796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পরাবৃত্ত হওয়া শর্ত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7200" y="4687669"/>
            <a:ext cx="3006363" cy="1332131"/>
            <a:chOff x="457200" y="4687669"/>
            <a:chExt cx="3006363" cy="1332131"/>
          </a:xfrm>
        </p:grpSpPr>
        <p:sp>
          <p:nvSpPr>
            <p:cNvPr id="29" name="TextBox 28"/>
            <p:cNvSpPr txBox="1"/>
            <p:nvPr/>
          </p:nvSpPr>
          <p:spPr>
            <a:xfrm>
              <a:off x="457200" y="4687669"/>
              <a:ext cx="30063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পরাবৃত্তের সমীকরণ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graphicFrame>
          <p:nvGraphicFramePr>
            <p:cNvPr id="3" name="Object 4"/>
            <p:cNvGraphicFramePr>
              <a:graphicFrameLocks noChangeAspect="1"/>
            </p:cNvGraphicFramePr>
            <p:nvPr/>
          </p:nvGraphicFramePr>
          <p:xfrm>
            <a:off x="762000" y="5257800"/>
            <a:ext cx="2000250" cy="76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14" name="Equation" r:id="rId5" imgW="596900" imgH="228600" progId="Equation.3">
                    <p:embed/>
                  </p:oleObj>
                </mc:Choice>
                <mc:Fallback>
                  <p:oleObj name="Equation" r:id="rId5" imgW="596900" imgH="2286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5257800"/>
                          <a:ext cx="2000250" cy="762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574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শীর্ষবিন্দু (০,০) এবং অক্ষরেখা 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অক্ষের ঋনাত্নক দিকের উপর অবস্থিত হলে পরাবৃত্তের সমীকরণ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2438400" y="2209800"/>
            <a:ext cx="6477000" cy="4495006"/>
            <a:chOff x="2438400" y="2210594"/>
            <a:chExt cx="6477000" cy="4495006"/>
          </a:xfrm>
        </p:grpSpPr>
        <p:sp>
          <p:nvSpPr>
            <p:cNvPr id="29" name="TextBox 28"/>
            <p:cNvSpPr txBox="1"/>
            <p:nvPr/>
          </p:nvSpPr>
          <p:spPr>
            <a:xfrm>
              <a:off x="6934200" y="2983468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733800" y="46598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F(-a,0)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91000" y="2820194"/>
              <a:ext cx="10668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P(-</a:t>
              </a:r>
              <a:r>
                <a:rPr lang="en-US" dirty="0" err="1" smtClean="0">
                  <a:latin typeface="Times New Roman" pitchFamily="18" charset="0"/>
                  <a:cs typeface="Times New Roman" pitchFamily="18" charset="0"/>
                </a:rPr>
                <a:t>x,y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67400" y="4572794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01000" y="4496594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943600" y="2210594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934200" y="4584462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934200" y="3658394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X=a</a:t>
              </a:r>
              <a:endParaRPr lang="en-US" dirty="0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438400" y="2515394"/>
              <a:ext cx="5638800" cy="4190206"/>
              <a:chOff x="2438400" y="2515394"/>
              <a:chExt cx="5638800" cy="4190206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 rot="16200000" flipH="1">
                <a:off x="4229100" y="3619501"/>
                <a:ext cx="1447800" cy="6096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>
              <a:xfrm>
                <a:off x="2438400" y="2515394"/>
                <a:ext cx="5638800" cy="4190206"/>
                <a:chOff x="2438400" y="2515394"/>
                <a:chExt cx="5638800" cy="4190206"/>
              </a:xfrm>
            </p:grpSpPr>
            <p:sp>
              <p:nvSpPr>
                <p:cNvPr id="12" name="Flowchart: Connector 11"/>
                <p:cNvSpPr/>
                <p:nvPr/>
              </p:nvSpPr>
              <p:spPr>
                <a:xfrm>
                  <a:off x="5181600" y="4572000"/>
                  <a:ext cx="76200" cy="152400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" name="Straight Arrow Connector 3"/>
                <p:cNvCxnSpPr/>
                <p:nvPr/>
              </p:nvCxnSpPr>
              <p:spPr>
                <a:xfrm rot="5400000">
                  <a:off x="4001294" y="4610100"/>
                  <a:ext cx="4190206" cy="79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Arrow Connector 7"/>
                <p:cNvCxnSpPr/>
                <p:nvPr/>
              </p:nvCxnSpPr>
              <p:spPr>
                <a:xfrm>
                  <a:off x="3733800" y="4646612"/>
                  <a:ext cx="4343400" cy="15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Arc 10"/>
                <p:cNvSpPr/>
                <p:nvPr/>
              </p:nvSpPr>
              <p:spPr>
                <a:xfrm>
                  <a:off x="2438400" y="3200400"/>
                  <a:ext cx="3657600" cy="2971800"/>
                </a:xfrm>
                <a:prstGeom prst="arc">
                  <a:avLst>
                    <a:gd name="adj1" fmla="val 16200000"/>
                    <a:gd name="adj2" fmla="val 5513293"/>
                  </a:avLst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4648200" y="3200400"/>
                  <a:ext cx="2362200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/>
                <p:cNvCxnSpPr/>
                <p:nvPr/>
              </p:nvCxnSpPr>
              <p:spPr>
                <a:xfrm rot="5400000">
                  <a:off x="4991100" y="4610100"/>
                  <a:ext cx="4038600" cy="1588"/>
                </a:xfrm>
                <a:prstGeom prst="straightConnector1">
                  <a:avLst/>
                </a:prstGeom>
                <a:ln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" name="Straight Connector 21"/>
              <p:cNvCxnSpPr/>
              <p:nvPr/>
            </p:nvCxnSpPr>
            <p:spPr>
              <a:xfrm rot="16200000" flipH="1">
                <a:off x="3848100" y="4533900"/>
                <a:ext cx="2743200" cy="76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7086600" y="2439194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PM=PF=e=1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52400" y="3429000"/>
            <a:ext cx="3124200" cy="1371600"/>
            <a:chOff x="152400" y="3429000"/>
            <a:chExt cx="3124200" cy="1371600"/>
          </a:xfrm>
        </p:grpSpPr>
        <p:sp>
          <p:nvSpPr>
            <p:cNvPr id="35" name="TextBox 34"/>
            <p:cNvSpPr txBox="1"/>
            <p:nvPr/>
          </p:nvSpPr>
          <p:spPr>
            <a:xfrm>
              <a:off x="152400" y="3429000"/>
              <a:ext cx="3124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পরাবৃত্তের সমীকরণ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/>
          </p:nvGraphicFramePr>
          <p:xfrm>
            <a:off x="457200" y="4038600"/>
            <a:ext cx="2286000" cy="76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31" name="Equation" r:id="rId3" imgW="685800" imgH="228600" progId="Equation.3">
                    <p:embed/>
                  </p:oleObj>
                </mc:Choice>
                <mc:Fallback>
                  <p:oleObj name="Equation" r:id="rId3" imgW="68580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4038600"/>
                          <a:ext cx="2286000" cy="762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শীর্ষবিন্দু (০,০) এবং অক্ষরেখা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Y-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 অক্ষের ধনাত্নক দিকের উপর অবস্থিত হলে পরাবৃত্তের সমীকরণ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index.png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830" y="2505075"/>
            <a:ext cx="5224570" cy="351472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28600" y="3347307"/>
            <a:ext cx="3124200" cy="1439793"/>
            <a:chOff x="228600" y="3347307"/>
            <a:chExt cx="3124200" cy="1439793"/>
          </a:xfrm>
        </p:grpSpPr>
        <p:sp>
          <p:nvSpPr>
            <p:cNvPr id="21" name="TextBox 20"/>
            <p:cNvSpPr txBox="1"/>
            <p:nvPr/>
          </p:nvSpPr>
          <p:spPr>
            <a:xfrm>
              <a:off x="228600" y="3347307"/>
              <a:ext cx="3124200" cy="691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পরাবৃত্তের সমীকরণ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/>
          </p:nvGraphicFramePr>
          <p:xfrm>
            <a:off x="685800" y="4053592"/>
            <a:ext cx="1800225" cy="7335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5" name="Equation" r:id="rId4" imgW="596900" imgH="228600" progId="Equation.3">
                    <p:embed/>
                  </p:oleObj>
                </mc:Choice>
                <mc:Fallback>
                  <p:oleObj name="Equation" r:id="rId4" imgW="59690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800" y="4053592"/>
                          <a:ext cx="1800225" cy="7335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শীর্ষবিন্দু (০,০) এবং অক্ষরেখা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Y-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 অক্ষের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ঋ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নাত্নক দিকের উপর অবস্থিত হলে পরাবৃত্তের সমীকরণ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3962400" y="1981200"/>
            <a:ext cx="4953000" cy="4927600"/>
            <a:chOff x="3962400" y="1981200"/>
            <a:chExt cx="4953000" cy="4927600"/>
          </a:xfrm>
        </p:grpSpPr>
        <p:sp>
          <p:nvSpPr>
            <p:cNvPr id="32" name="TextBox 31"/>
            <p:cNvSpPr txBox="1"/>
            <p:nvPr/>
          </p:nvSpPr>
          <p:spPr>
            <a:xfrm>
              <a:off x="6096000" y="2048933"/>
              <a:ext cx="685800" cy="328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962400" y="1981200"/>
              <a:ext cx="4953000" cy="4927600"/>
              <a:chOff x="3962400" y="1981200"/>
              <a:chExt cx="4953000" cy="4927600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3962400" y="2362200"/>
                <a:ext cx="4648200" cy="4546600"/>
                <a:chOff x="3962400" y="2362200"/>
                <a:chExt cx="4648200" cy="4546600"/>
              </a:xfrm>
            </p:grpSpPr>
            <p:grpSp>
              <p:nvGrpSpPr>
                <p:cNvPr id="47" name="Group 46"/>
                <p:cNvGrpSpPr/>
                <p:nvPr/>
              </p:nvGrpSpPr>
              <p:grpSpPr>
                <a:xfrm>
                  <a:off x="3962400" y="2362200"/>
                  <a:ext cx="4648200" cy="3281419"/>
                  <a:chOff x="3962400" y="2362200"/>
                  <a:chExt cx="4648200" cy="3281419"/>
                </a:xfrm>
              </p:grpSpPr>
              <p:sp>
                <p:nvSpPr>
                  <p:cNvPr id="11" name="Flowchart: Connector 10"/>
                  <p:cNvSpPr/>
                  <p:nvPr/>
                </p:nvSpPr>
                <p:spPr>
                  <a:xfrm>
                    <a:off x="6172200" y="4191000"/>
                    <a:ext cx="152400" cy="152400"/>
                  </a:xfrm>
                  <a:prstGeom prst="flowChartConnector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41" name="Group 40"/>
                  <p:cNvGrpSpPr/>
                  <p:nvPr/>
                </p:nvGrpSpPr>
                <p:grpSpPr>
                  <a:xfrm>
                    <a:off x="3962400" y="2362200"/>
                    <a:ext cx="4648200" cy="3281419"/>
                    <a:chOff x="3962400" y="2362200"/>
                    <a:chExt cx="4648200" cy="3281419"/>
                  </a:xfrm>
                </p:grpSpPr>
                <p:cxnSp>
                  <p:nvCxnSpPr>
                    <p:cNvPr id="4" name="Straight Arrow Connector 3"/>
                    <p:cNvCxnSpPr/>
                    <p:nvPr/>
                  </p:nvCxnSpPr>
                  <p:spPr>
                    <a:xfrm rot="5400000">
                      <a:off x="4606614" y="4001833"/>
                      <a:ext cx="3281419" cy="2153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" name="Straight Arrow Connector 6"/>
                    <p:cNvCxnSpPr/>
                    <p:nvPr/>
                  </p:nvCxnSpPr>
                  <p:spPr>
                    <a:xfrm>
                      <a:off x="3962400" y="3656536"/>
                      <a:ext cx="4648200" cy="1455"/>
                    </a:xfrm>
                    <a:prstGeom prst="straightConnector1">
                      <a:avLst/>
                    </a:prstGeom>
                    <a:ln w="19050">
                      <a:solidFill>
                        <a:schemeClr val="tx1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6" name="Group 45"/>
                <p:cNvGrpSpPr/>
                <p:nvPr/>
              </p:nvGrpSpPr>
              <p:grpSpPr>
                <a:xfrm>
                  <a:off x="3962400" y="3124200"/>
                  <a:ext cx="4441613" cy="3784600"/>
                  <a:chOff x="3962400" y="3100179"/>
                  <a:chExt cx="4441613" cy="3784600"/>
                </a:xfrm>
              </p:grpSpPr>
              <p:cxnSp>
                <p:nvCxnSpPr>
                  <p:cNvPr id="13" name="Straight Connector 12"/>
                  <p:cNvCxnSpPr/>
                  <p:nvPr/>
                </p:nvCxnSpPr>
                <p:spPr>
                  <a:xfrm rot="16200000" flipH="1">
                    <a:off x="6791579" y="3685552"/>
                    <a:ext cx="548316" cy="164361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/>
                  <p:cNvCxnSpPr/>
                  <p:nvPr/>
                </p:nvCxnSpPr>
                <p:spPr>
                  <a:xfrm rot="5400000" flipH="1" flipV="1">
                    <a:off x="7049738" y="3936912"/>
                    <a:ext cx="1675619" cy="2153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>
                    <a:off x="4892040" y="4216530"/>
                    <a:ext cx="2685627" cy="6981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" name="Arc 9"/>
                  <p:cNvSpPr/>
                  <p:nvPr/>
                </p:nvSpPr>
                <p:spPr>
                  <a:xfrm>
                    <a:off x="4478867" y="3633579"/>
                    <a:ext cx="3511973" cy="3251200"/>
                  </a:xfrm>
                  <a:prstGeom prst="arc">
                    <a:avLst>
                      <a:gd name="adj1" fmla="val 10735547"/>
                      <a:gd name="adj2" fmla="val 21529673"/>
                    </a:avLst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5" name="Straight Connector 14"/>
                  <p:cNvCxnSpPr/>
                  <p:nvPr/>
                </p:nvCxnSpPr>
                <p:spPr>
                  <a:xfrm>
                    <a:off x="3962400" y="3141133"/>
                    <a:ext cx="4441613" cy="1412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1" name="TextBox 30"/>
              <p:cNvSpPr txBox="1"/>
              <p:nvPr/>
            </p:nvSpPr>
            <p:spPr>
              <a:xfrm>
                <a:off x="6248400" y="5402239"/>
                <a:ext cx="457200" cy="352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486400" y="4267200"/>
                <a:ext cx="914400" cy="328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F(0,-a)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848600" y="4487333"/>
                <a:ext cx="1066800" cy="338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P(x,-y)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6019800" y="3346238"/>
                <a:ext cx="609600" cy="328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o</a:t>
                </a:r>
                <a:endParaRPr lang="en-US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696200" y="2804372"/>
                <a:ext cx="762000" cy="328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M</a:t>
                </a:r>
                <a:endParaRPr lang="en-US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248400" y="2872105"/>
                <a:ext cx="533400" cy="328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Z</a:t>
                </a:r>
                <a:endParaRPr lang="en-US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781800" y="1981200"/>
                <a:ext cx="1828800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PM=PF=e=1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76200" y="2987991"/>
            <a:ext cx="3886200" cy="1584009"/>
            <a:chOff x="76200" y="2987991"/>
            <a:chExt cx="3886200" cy="1584009"/>
          </a:xfrm>
        </p:grpSpPr>
        <p:sp>
          <p:nvSpPr>
            <p:cNvPr id="38" name="TextBox 37"/>
            <p:cNvSpPr txBox="1"/>
            <p:nvPr/>
          </p:nvSpPr>
          <p:spPr>
            <a:xfrm>
              <a:off x="76200" y="2987991"/>
              <a:ext cx="3886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পরাবৃত্তের সমীকরণ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/>
          </p:nvGraphicFramePr>
          <p:xfrm>
            <a:off x="752475" y="3906838"/>
            <a:ext cx="1990725" cy="665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679" name="Equation" r:id="rId3" imgW="660240" imgH="228600" progId="Equation.3">
                    <p:embed/>
                  </p:oleObj>
                </mc:Choice>
                <mc:Fallback>
                  <p:oleObj name="Equation" r:id="rId3" imgW="660240" imgH="2286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475" y="3906838"/>
                          <a:ext cx="1990725" cy="6651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just"/>
            <a:r>
              <a:rPr lang="bn-BD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পরাবৃত্তের লেখচিত্র এবং প্রয়োজনীয় সূত্রাবলী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1:-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শীর্ষবিন্দুর স্থানাংক = </a:t>
            </a:r>
            <a:r>
              <a:rPr lang="bn-BD" dirty="0" smtClean="0">
                <a:latin typeface="Times New Roman" pitchFamily="18" charset="0"/>
                <a:cs typeface="NikoshBAN" pitchFamily="2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0,0</a:t>
            </a:r>
            <a:r>
              <a:rPr lang="bn-BD" dirty="0" smtClean="0">
                <a:latin typeface="Times New Roman" pitchFamily="18" charset="0"/>
                <a:cs typeface="NikoshBAN" pitchFamily="2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2:-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উপকেন্দ্রের স্থানাংক = </a:t>
            </a:r>
            <a:r>
              <a:rPr lang="bn-BD" dirty="0" smtClean="0">
                <a:latin typeface="Times New Roman" pitchFamily="18" charset="0"/>
                <a:cs typeface="NikoshBAN" pitchFamily="2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a,0</a:t>
            </a:r>
            <a:r>
              <a:rPr lang="bn-BD" dirty="0" smtClean="0">
                <a:latin typeface="Times New Roman" pitchFamily="18" charset="0"/>
                <a:cs typeface="NikoshBAN" pitchFamily="2" charset="0"/>
              </a:rPr>
              <a:t>)</a:t>
            </a:r>
            <a:endParaRPr lang="en-US" dirty="0" smtClean="0">
              <a:latin typeface="Times New Roman" pitchFamily="18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3:-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উপকেন্দ্রিক লম্বের দৈর্ঘ 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4a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4:-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উপকেন্দ্রিক লম্বের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mtClean="0">
                <a:latin typeface="NikoshBAN" pitchFamily="2" charset="0"/>
                <a:cs typeface="NikoshBAN" pitchFamily="2" charset="0"/>
              </a:rPr>
              <a:t>    	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সমীকরণ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 = a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5:-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নিয়ামক বা দিকাক্ষের রেখার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সমীকরণ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x= -a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6:-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অক্ষের সমীকরণ,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 = 0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৭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:-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শীর্ষবিন্দুতে স্পর্শক এর সমীকরণ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	x = 0.</a:t>
            </a:r>
            <a:endParaRPr lang="bn-BD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3253" name="Object 5"/>
          <p:cNvGraphicFramePr>
            <a:graphicFrameLocks noChangeAspect="1"/>
          </p:cNvGraphicFramePr>
          <p:nvPr/>
        </p:nvGraphicFramePr>
        <p:xfrm>
          <a:off x="76201" y="228600"/>
          <a:ext cx="1752600" cy="667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8" name="Equation" r:id="rId3" imgW="596900" imgH="228600" progId="Equation.3">
                  <p:embed/>
                </p:oleObj>
              </mc:Choice>
              <mc:Fallback>
                <p:oleObj name="Equation" r:id="rId3" imgW="59690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1" y="228600"/>
                        <a:ext cx="1752600" cy="6676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" name="Group 42"/>
          <p:cNvGrpSpPr/>
          <p:nvPr/>
        </p:nvGrpSpPr>
        <p:grpSpPr>
          <a:xfrm>
            <a:off x="3962400" y="1447800"/>
            <a:ext cx="5410200" cy="5181600"/>
            <a:chOff x="3962400" y="1447800"/>
            <a:chExt cx="5410200" cy="5181600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8153400" y="3886200"/>
              <a:ext cx="22860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8382000" y="373380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অক্ষ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3962400" y="1447800"/>
              <a:ext cx="5410200" cy="5181600"/>
              <a:chOff x="3962400" y="1447800"/>
              <a:chExt cx="5410200" cy="5181600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3962400" y="1447800"/>
                <a:ext cx="5105399" cy="5181600"/>
                <a:chOff x="3962400" y="1447800"/>
                <a:chExt cx="5105399" cy="5181600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4542636" y="3273527"/>
                  <a:ext cx="785447" cy="4098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 smtClean="0">
                      <a:latin typeface="Times New Roman" pitchFamily="18" charset="0"/>
                      <a:cs typeface="Times New Roman" pitchFamily="18" charset="0"/>
                    </a:rPr>
                    <a:t>x=-a</a:t>
                  </a:r>
                  <a:endParaRPr lang="en-US" sz="2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8454218" y="4093862"/>
                  <a:ext cx="471268" cy="3783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X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5923898" y="1447800"/>
                  <a:ext cx="392723" cy="3783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Y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6892822" y="4180001"/>
                  <a:ext cx="863990" cy="3783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F(a,0)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5742357" y="4171925"/>
                  <a:ext cx="392723" cy="3783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O</a:t>
                  </a:r>
                  <a:endParaRPr lang="en-US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7122916" y="2142289"/>
                  <a:ext cx="863990" cy="3783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P(</a:t>
                  </a:r>
                  <a:r>
                    <a:rPr lang="en-US" dirty="0" err="1" smtClean="0">
                      <a:latin typeface="Times New Roman" pitchFamily="18" charset="0"/>
                      <a:cs typeface="Times New Roman" pitchFamily="18" charset="0"/>
                    </a:rPr>
                    <a:t>x,y</a:t>
                  </a:r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4699550" y="2249264"/>
                  <a:ext cx="549812" cy="3783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M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4821985" y="4180001"/>
                  <a:ext cx="590438" cy="3783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Z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28" name="Group 38"/>
                <p:cNvGrpSpPr/>
                <p:nvPr/>
              </p:nvGrpSpPr>
              <p:grpSpPr>
                <a:xfrm>
                  <a:off x="3962400" y="1841004"/>
                  <a:ext cx="5105399" cy="4788396"/>
                  <a:chOff x="3843129" y="2060221"/>
                  <a:chExt cx="5072271" cy="4674125"/>
                </a:xfrm>
              </p:grpSpPr>
              <p:sp>
                <p:nvSpPr>
                  <p:cNvPr id="29" name="Flowchart: Connector 12"/>
                  <p:cNvSpPr/>
                  <p:nvPr/>
                </p:nvSpPr>
                <p:spPr>
                  <a:xfrm>
                    <a:off x="6720980" y="4267200"/>
                    <a:ext cx="81094" cy="191911"/>
                  </a:xfrm>
                  <a:prstGeom prst="flowChartConnector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" name="Group 37"/>
                  <p:cNvGrpSpPr/>
                  <p:nvPr/>
                </p:nvGrpSpPr>
                <p:grpSpPr>
                  <a:xfrm>
                    <a:off x="3843129" y="2060221"/>
                    <a:ext cx="5072271" cy="4674125"/>
                    <a:chOff x="3872917" y="2060221"/>
                    <a:chExt cx="5072271" cy="4674125"/>
                  </a:xfrm>
                </p:grpSpPr>
                <p:cxnSp>
                  <p:nvCxnSpPr>
                    <p:cNvPr id="31" name="Straight Connector 30"/>
                    <p:cNvCxnSpPr/>
                    <p:nvPr/>
                  </p:nvCxnSpPr>
                  <p:spPr>
                    <a:xfrm rot="16200000" flipH="1">
                      <a:off x="5350248" y="4311526"/>
                      <a:ext cx="2897957" cy="78035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2" name="Arc 31"/>
                    <p:cNvSpPr/>
                    <p:nvPr/>
                  </p:nvSpPr>
                  <p:spPr>
                    <a:xfrm flipH="1">
                      <a:off x="5901825" y="2714600"/>
                      <a:ext cx="3043363" cy="3178405"/>
                    </a:xfrm>
                    <a:prstGeom prst="arc">
                      <a:avLst>
                        <a:gd name="adj1" fmla="val 16200000"/>
                        <a:gd name="adj2" fmla="val 5125373"/>
                      </a:avLst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33" name="Straight Arrow Connector 32"/>
                    <p:cNvCxnSpPr/>
                    <p:nvPr/>
                  </p:nvCxnSpPr>
                  <p:spPr>
                    <a:xfrm rot="5400000">
                      <a:off x="3564763" y="4396471"/>
                      <a:ext cx="4674125" cy="1626"/>
                    </a:xfrm>
                    <a:prstGeom prst="straightConnector1">
                      <a:avLst/>
                    </a:prstGeom>
                    <a:ln>
                      <a:solidFill>
                        <a:srgbClr val="002060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Straight Arrow Connector 5"/>
                    <p:cNvCxnSpPr/>
                    <p:nvPr/>
                  </p:nvCxnSpPr>
                  <p:spPr>
                    <a:xfrm>
                      <a:off x="3872917" y="4302828"/>
                      <a:ext cx="4369957" cy="1948"/>
                    </a:xfrm>
                    <a:prstGeom prst="straightConnector1">
                      <a:avLst/>
                    </a:prstGeom>
                    <a:ln>
                      <a:solidFill>
                        <a:srgbClr val="002060"/>
                      </a:solidFill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" name="Straight Arrow Connector 34"/>
                    <p:cNvCxnSpPr/>
                    <p:nvPr/>
                  </p:nvCxnSpPr>
                  <p:spPr>
                    <a:xfrm rot="5400000">
                      <a:off x="2721013" y="4397446"/>
                      <a:ext cx="4487160" cy="1626"/>
                    </a:xfrm>
                    <a:prstGeom prst="straightConnector1">
                      <a:avLst/>
                    </a:prstGeom>
                    <a:ln>
                      <a:headEnd type="arrow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Straight Connector 35"/>
                    <p:cNvCxnSpPr/>
                    <p:nvPr/>
                  </p:nvCxnSpPr>
                  <p:spPr>
                    <a:xfrm rot="10800000">
                      <a:off x="4965406" y="2714600"/>
                      <a:ext cx="2184978" cy="194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Straight Connector 12"/>
                    <p:cNvCxnSpPr/>
                    <p:nvPr/>
                  </p:nvCxnSpPr>
                  <p:spPr>
                    <a:xfrm rot="5400000">
                      <a:off x="6199713" y="3353131"/>
                      <a:ext cx="1589202" cy="312139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40" name="Group 39"/>
              <p:cNvGrpSpPr/>
              <p:nvPr/>
            </p:nvGrpSpPr>
            <p:grpSpPr>
              <a:xfrm>
                <a:off x="5105400" y="2590800"/>
                <a:ext cx="4267200" cy="2579132"/>
                <a:chOff x="5105400" y="2667000"/>
                <a:chExt cx="4267200" cy="2579132"/>
              </a:xfrm>
            </p:grpSpPr>
            <p:cxnSp>
              <p:nvCxnSpPr>
                <p:cNvPr id="39" name="Straight Arrow Connector 38"/>
                <p:cNvCxnSpPr>
                  <a:endCxn id="58" idx="1"/>
                </p:cNvCxnSpPr>
                <p:nvPr/>
              </p:nvCxnSpPr>
              <p:spPr>
                <a:xfrm>
                  <a:off x="6858000" y="3200400"/>
                  <a:ext cx="1371600" cy="18366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/>
                <p:cNvCxnSpPr>
                  <a:endCxn id="57" idx="1"/>
                </p:cNvCxnSpPr>
                <p:nvPr/>
              </p:nvCxnSpPr>
              <p:spPr>
                <a:xfrm>
                  <a:off x="5105400" y="2667000"/>
                  <a:ext cx="2971800" cy="184666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Arrow Connector 43"/>
                <p:cNvCxnSpPr>
                  <a:stCxn id="29" idx="7"/>
                </p:cNvCxnSpPr>
                <p:nvPr/>
              </p:nvCxnSpPr>
              <p:spPr>
                <a:xfrm rot="5400000" flipH="1" flipV="1">
                  <a:off x="7342593" y="3243724"/>
                  <a:ext cx="473130" cy="1300883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Arrow Connector 45"/>
                <p:cNvCxnSpPr>
                  <a:endCxn id="62" idx="1"/>
                </p:cNvCxnSpPr>
                <p:nvPr/>
              </p:nvCxnSpPr>
              <p:spPr>
                <a:xfrm>
                  <a:off x="6019800" y="4191000"/>
                  <a:ext cx="1676400" cy="870466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 rot="5400000" flipH="1" flipV="1">
                  <a:off x="8077200" y="4037806"/>
                  <a:ext cx="152400" cy="1588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TextBox 56"/>
                <p:cNvSpPr txBox="1"/>
                <p:nvPr/>
              </p:nvSpPr>
              <p:spPr>
                <a:xfrm>
                  <a:off x="8077200" y="2667000"/>
                  <a:ext cx="1295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নিয়ামক রেখা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8229600" y="2895600"/>
                  <a:ext cx="10668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উপকেন্দ্রিক লম্বের দৈর্ঘ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8153400" y="3429000"/>
                  <a:ext cx="990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উপকেন্দ্র</a:t>
                  </a:r>
                  <a:endParaRPr lang="en-US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7696200" y="4876800"/>
                  <a:ext cx="16002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BD" dirty="0" smtClean="0">
                      <a:latin typeface="NikoshBAN" pitchFamily="2" charset="0"/>
                      <a:cs typeface="NikoshBAN" pitchFamily="2" charset="0"/>
                    </a:rPr>
                    <a:t>শীর্ষবিন্দুর স্থানাংক</a:t>
                  </a:r>
                  <a:endParaRPr lang="en-US" dirty="0"/>
                </a:p>
              </p:txBody>
            </p:sp>
          </p:grp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098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প্রদত্ত লেখচিত্র হতে পরাবৃত্তের সমীকরণ নির্ণয় 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343400" y="2361406"/>
            <a:ext cx="4648200" cy="4344194"/>
            <a:chOff x="4343400" y="2666206"/>
            <a:chExt cx="4648200" cy="4344194"/>
          </a:xfrm>
        </p:grpSpPr>
        <p:sp>
          <p:nvSpPr>
            <p:cNvPr id="11" name="Flowchart: Connector 10"/>
            <p:cNvSpPr/>
            <p:nvPr/>
          </p:nvSpPr>
          <p:spPr>
            <a:xfrm>
              <a:off x="6705600" y="5105400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4343400" y="2666206"/>
              <a:ext cx="4648200" cy="4344194"/>
              <a:chOff x="4343400" y="2362200"/>
              <a:chExt cx="4648200" cy="4344194"/>
            </a:xfrm>
          </p:grpSpPr>
          <p:sp>
            <p:nvSpPr>
              <p:cNvPr id="14" name="Flowchart: Connector 13"/>
              <p:cNvSpPr/>
              <p:nvPr/>
            </p:nvSpPr>
            <p:spPr>
              <a:xfrm>
                <a:off x="7162800" y="3200400"/>
                <a:ext cx="152400" cy="1524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4343400" y="2362200"/>
                <a:ext cx="4648200" cy="4344194"/>
                <a:chOff x="4343400" y="2361406"/>
                <a:chExt cx="4648200" cy="4344194"/>
              </a:xfrm>
            </p:grpSpPr>
            <p:grpSp>
              <p:nvGrpSpPr>
                <p:cNvPr id="78" name="Group 77"/>
                <p:cNvGrpSpPr/>
                <p:nvPr/>
              </p:nvGrpSpPr>
              <p:grpSpPr>
                <a:xfrm>
                  <a:off x="4343400" y="2361406"/>
                  <a:ext cx="4648200" cy="4344194"/>
                  <a:chOff x="4724400" y="1828800"/>
                  <a:chExt cx="4648200" cy="4344194"/>
                </a:xfrm>
              </p:grpSpPr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6781800" y="4343400"/>
                    <a:ext cx="1143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S(-8,-2)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5029200" y="2526268"/>
                    <a:ext cx="5334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M</a:t>
                    </a:r>
                    <a:endParaRPr lang="en-US" dirty="0"/>
                  </a:p>
                </p:txBody>
              </p: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5181600" y="4038600"/>
                    <a:ext cx="533400" cy="381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Z</a:t>
                    </a:r>
                    <a:endParaRPr lang="en-US" dirty="0"/>
                  </a:p>
                </p:txBody>
              </p:sp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7391400" y="2362994"/>
                    <a:ext cx="9906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P(</a:t>
                    </a:r>
                    <a:r>
                      <a:rPr lang="en-US" dirty="0" err="1" smtClean="0"/>
                      <a:t>x,y</a:t>
                    </a:r>
                    <a:r>
                      <a:rPr lang="en-US" dirty="0" smtClean="0"/>
                      <a:t>)</a:t>
                    </a:r>
                    <a:endParaRPr lang="en-US" dirty="0"/>
                  </a:p>
                </p:txBody>
              </p:sp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6248400" y="4038600"/>
                    <a:ext cx="762000" cy="3810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A</a:t>
                    </a:r>
                    <a:endParaRPr lang="en-US" dirty="0"/>
                  </a:p>
                </p:txBody>
              </p:sp>
              <p:grpSp>
                <p:nvGrpSpPr>
                  <p:cNvPr id="77" name="Group 76"/>
                  <p:cNvGrpSpPr/>
                  <p:nvPr/>
                </p:nvGrpSpPr>
                <p:grpSpPr>
                  <a:xfrm>
                    <a:off x="4724400" y="1828800"/>
                    <a:ext cx="4648200" cy="4344194"/>
                    <a:chOff x="4724400" y="1828800"/>
                    <a:chExt cx="4648200" cy="4344194"/>
                  </a:xfrm>
                </p:grpSpPr>
                <p:sp>
                  <p:nvSpPr>
                    <p:cNvPr id="56" name="Arc 55"/>
                    <p:cNvSpPr/>
                    <p:nvPr/>
                  </p:nvSpPr>
                  <p:spPr>
                    <a:xfrm flipH="1">
                      <a:off x="6309360" y="2743200"/>
                      <a:ext cx="3063240" cy="3256109"/>
                    </a:xfrm>
                    <a:prstGeom prst="arc">
                      <a:avLst>
                        <a:gd name="adj1" fmla="val 16200000"/>
                        <a:gd name="adj2" fmla="val 5125373"/>
                      </a:avLst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63" name="Straight Arrow Connector 62"/>
                    <p:cNvCxnSpPr/>
                    <p:nvPr/>
                  </p:nvCxnSpPr>
                  <p:spPr>
                    <a:xfrm>
                      <a:off x="4724400" y="4343400"/>
                      <a:ext cx="3657600" cy="1588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Straight Connector 64"/>
                    <p:cNvCxnSpPr/>
                    <p:nvPr/>
                  </p:nvCxnSpPr>
                  <p:spPr>
                    <a:xfrm rot="5400000">
                      <a:off x="3237309" y="4000103"/>
                      <a:ext cx="4344194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" name="Straight Connector 66"/>
                    <p:cNvCxnSpPr/>
                    <p:nvPr/>
                  </p:nvCxnSpPr>
                  <p:spPr>
                    <a:xfrm rot="5400000">
                      <a:off x="6591300" y="3314700"/>
                      <a:ext cx="1600200" cy="457200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Straight Connector 73"/>
                    <p:cNvCxnSpPr/>
                    <p:nvPr/>
                  </p:nvCxnSpPr>
                  <p:spPr>
                    <a:xfrm rot="10800000">
                      <a:off x="5410200" y="2743200"/>
                      <a:ext cx="2209800" cy="1588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80" name="TextBox 79"/>
                <p:cNvSpPr txBox="1"/>
                <p:nvPr/>
              </p:nvSpPr>
              <p:spPr>
                <a:xfrm rot="10800000">
                  <a:off x="4932402" y="4876799"/>
                  <a:ext cx="553998" cy="1524000"/>
                </a:xfrm>
                <a:prstGeom prst="rect">
                  <a:avLst/>
                </a:prstGeom>
                <a:noFill/>
              </p:spPr>
              <p:txBody>
                <a:bodyPr vert="vert" wrap="square" rtlCol="0">
                  <a:spAutoFit/>
                </a:bodyPr>
                <a:lstStyle/>
                <a:p>
                  <a:r>
                    <a:rPr lang="en-US" sz="2400" dirty="0" smtClean="0"/>
                    <a:t>2x-y=9</a:t>
                  </a:r>
                  <a:endParaRPr lang="en-US" sz="2400" dirty="0"/>
                </a:p>
              </p:txBody>
            </p:sp>
          </p:grpSp>
        </p:grpSp>
      </p:grpSp>
      <p:sp>
        <p:nvSpPr>
          <p:cNvPr id="81" name="TextBox 80"/>
          <p:cNvSpPr txBox="1"/>
          <p:nvPr/>
        </p:nvSpPr>
        <p:spPr>
          <a:xfrm>
            <a:off x="533400" y="2387025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উপকেন্দ্রের স্থানাংক= 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-8,-2)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5800" y="3418582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নিয়ামক রেখার সমীকরন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2x-y=9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85800" y="5171182"/>
            <a:ext cx="342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পরাবৃত্তের সংজ্ঞা হতে পাই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SP = PM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2" grpId="0"/>
      <p:bldP spid="8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solidFill>
            <a:schemeClr val="accent3"/>
          </a:solidFill>
        </p:spPr>
        <p:txBody>
          <a:bodyPr>
            <a:noAutofit/>
          </a:bodyPr>
          <a:lstStyle/>
          <a:p>
            <a:r>
              <a:rPr lang="bn-BD" sz="11500" b="1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115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51816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দল-১- 	     		পরাবৃত্তের শীর্ষবিন্দু, উপকেন্দ্র, নিয়ামক রেখা, উপকেন্দ্রিক লম্বের সমীকরণ ও দৈর্ঘ, অক্ষরেখার সমীকরণ নির্ণয় কর;</a:t>
            </a:r>
          </a:p>
          <a:p>
            <a:pPr algn="just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দল-২- 		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সমীকরণের লেখচিত্র আঁক।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4273" name="Object 1"/>
          <p:cNvGraphicFramePr>
            <a:graphicFrameLocks noChangeAspect="1"/>
          </p:cNvGraphicFramePr>
          <p:nvPr/>
        </p:nvGraphicFramePr>
        <p:xfrm>
          <a:off x="1752600" y="2416628"/>
          <a:ext cx="1857375" cy="707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4" name="Equation" r:id="rId3" imgW="596900" imgH="228600" progId="Equation.3">
                  <p:embed/>
                </p:oleObj>
              </mc:Choice>
              <mc:Fallback>
                <p:oleObj name="Equation" r:id="rId3" imgW="5969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416628"/>
                        <a:ext cx="1857375" cy="7075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1857375" y="5334000"/>
          <a:ext cx="18002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5" name="Equation" r:id="rId5" imgW="596900" imgH="228600" progId="Equation.3">
                  <p:embed/>
                </p:oleObj>
              </mc:Choice>
              <mc:Fallback>
                <p:oleObj name="Equation" r:id="rId5" imgW="5969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5334000"/>
                        <a:ext cx="180022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4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8800" b="1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7"/>
            <a:ext cx="9144000" cy="544036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কণিক কী, কণিকসের প্রকারভেদ লিখ।</a:t>
            </a:r>
          </a:p>
          <a:p>
            <a:pPr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পরাবৃত্ত কী, 			পরাবৃত্তের উপকেন্দ্র, নিয়ামকরেখা, উপকেন্দ্রিক লম্বের দৈর্ঘ বের কর।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5299" name="Object 3"/>
          <p:cNvGraphicFramePr>
            <a:graphicFrameLocks noChangeAspect="1"/>
          </p:cNvGraphicFramePr>
          <p:nvPr/>
        </p:nvGraphicFramePr>
        <p:xfrm>
          <a:off x="2667000" y="3200400"/>
          <a:ext cx="1828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4" name="Equation" r:id="rId3" imgW="609600" imgH="228600" progId="Equation.3">
                  <p:embed/>
                </p:oleObj>
              </mc:Choice>
              <mc:Fallback>
                <p:oleObj name="Equation" r:id="rId3" imgW="6096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200400"/>
                        <a:ext cx="18288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115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51816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কণিক কাকে বলে ?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কণিক কি শর্তে পরাবৃত্ত হবে ?	 </a:t>
            </a:r>
          </a:p>
          <a:p>
            <a:pPr>
              <a:buFont typeface="Wingdings" pitchFamily="2" charset="2"/>
              <a:buChar char="Ø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		   পরাবৃত্তটির লেখচিত্র অংকন কর ?</a:t>
            </a:r>
          </a:p>
          <a:p>
            <a:pPr>
              <a:buFont typeface="Wingdings" pitchFamily="2" charset="2"/>
              <a:buChar char="Ø"/>
            </a:pP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পরাবৃত্ত 			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শীর্ষবিন্দু, উপকেন্দ্র, নিয়ামক রেখা, উপকেন্দ্রিক লম্বের সমীকরণ ও দৈর্ঘ, অক্ষরেখার সমীকরণ নির্ণয় কর;</a:t>
            </a:r>
          </a:p>
          <a:p>
            <a:pP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8369" name="Object 1"/>
          <p:cNvGraphicFramePr>
            <a:graphicFrameLocks noChangeAspect="1"/>
          </p:cNvGraphicFramePr>
          <p:nvPr/>
        </p:nvGraphicFramePr>
        <p:xfrm>
          <a:off x="736600" y="3450772"/>
          <a:ext cx="1549400" cy="664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0" name="Equation" r:id="rId3" imgW="533169" imgH="228501" progId="Equation.3">
                  <p:embed/>
                </p:oleObj>
              </mc:Choice>
              <mc:Fallback>
                <p:oleObj name="Equation" r:id="rId3" imgW="533169" imgH="228501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3450772"/>
                        <a:ext cx="1549400" cy="6640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2438400" y="4343400"/>
          <a:ext cx="1828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1" name="Equation" r:id="rId5" imgW="685800" imgH="228600" progId="Equation.3">
                  <p:embed/>
                </p:oleObj>
              </mc:Choice>
              <mc:Fallback>
                <p:oleObj name="Equation" r:id="rId5" imgW="6858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343400"/>
                        <a:ext cx="18288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8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পরাবৃত্ত 					        এর শীর্ষবিন্দু, উপকেন্দ্র, নিয়ামকরেখা, উপকেন্দ্রিক লম্বের দৈর্ঘ , অক্ষরেখার সমীকরণ নির্ণয় কর।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6321" name="Object 1"/>
          <p:cNvGraphicFramePr>
            <a:graphicFrameLocks noChangeAspect="1"/>
          </p:cNvGraphicFramePr>
          <p:nvPr/>
        </p:nvGraphicFramePr>
        <p:xfrm>
          <a:off x="2628900" y="2209800"/>
          <a:ext cx="4686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6" name="Equation" r:id="rId3" imgW="1562100" imgH="228600" progId="Equation.3">
                  <p:embed/>
                </p:oleObj>
              </mc:Choice>
              <mc:Fallback>
                <p:oleObj name="Equation" r:id="rId3" imgW="15621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2209800"/>
                        <a:ext cx="46863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6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11500" i="1" dirty="0" smtClean="0">
                <a:latin typeface="NikoshBAN" pitchFamily="2" charset="0"/>
                <a:cs typeface="NikoshBAN" pitchFamily="2" charset="0"/>
              </a:rPr>
              <a:t>ধন্যবাদ সবাইকে </a:t>
            </a:r>
            <a:endParaRPr lang="en-US" sz="11500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8370" name="Picture 2" descr="Image result for ro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848677"/>
            <a:ext cx="5334000" cy="500932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1665</TotalTime>
  <Words>495</Words>
  <Application>Microsoft Office PowerPoint</Application>
  <PresentationFormat>On-screen Show (4:3)</PresentationFormat>
  <Paragraphs>134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Packager Shell Object</vt:lpstr>
      <vt:lpstr>Equation</vt:lpstr>
      <vt:lpstr>¯^vMZg</vt:lpstr>
      <vt:lpstr>পরিচিতি</vt:lpstr>
      <vt:lpstr>PowerPoint Presentation</vt:lpstr>
      <vt:lpstr>PowerPoint Presentation</vt:lpstr>
      <vt:lpstr>কণিক</vt:lpstr>
      <vt:lpstr>শিখনফল এই পাঠ শেষে শিক্ষার্থীরা…</vt:lpstr>
      <vt:lpstr>কণিক এর সংজ্ঞা</vt:lpstr>
      <vt:lpstr>কণিক এর পরিচিতি </vt:lpstr>
      <vt:lpstr>কণিক এর Sections (কর্তন) </vt:lpstr>
      <vt:lpstr>পরাবৃত্ত</vt:lpstr>
      <vt:lpstr>পরাবৃত্তের সমীকরণ এবং লেখচিত্র</vt:lpstr>
      <vt:lpstr>শীর্ষবিন্দু (০,০) এবং অক্ষরেখা x অক্ষের ধনাত্নক দিকের উপর অবস্থিত হলে পরাবৃত্তের সমীকরণ</vt:lpstr>
      <vt:lpstr>শীর্ষবিন্দু (০,০) এবং অক্ষরেখা x অক্ষের ঋনাত্নক দিকের উপর অবস্থিত হলে পরাবৃত্তের সমীকরণ</vt:lpstr>
      <vt:lpstr>শীর্ষবিন্দু (০,০) এবং অক্ষরেখা Y- অক্ষের ধনাত্নক দিকের উপর অবস্থিত হলে পরাবৃত্তের সমীকরণ</vt:lpstr>
      <vt:lpstr>শীর্ষবিন্দু (০,০) এবং অক্ষরেখা Y- অক্ষের ঋনাত্নক দিকের উপর অবস্থিত হলে পরাবৃত্তের সমীকরণ</vt:lpstr>
      <vt:lpstr>  পরাবৃত্তের লেখচিত্র এবং প্রয়োজনীয় সূত্রাবলী </vt:lpstr>
      <vt:lpstr>প্রদত্ত লেখচিত্র হতে পরাবৃত্তের সমীকরণ নির্ণয় </vt:lpstr>
      <vt:lpstr>দলগত কাজ</vt:lpstr>
      <vt:lpstr>একক কাজ</vt:lpstr>
      <vt:lpstr>মূল্যায়ন</vt:lpstr>
      <vt:lpstr>বাড়ির কাজ</vt:lpstr>
      <vt:lpstr>ধন্যবাদ সবাইকে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</dc:creator>
  <cp:lastModifiedBy>ALIF</cp:lastModifiedBy>
  <cp:revision>343</cp:revision>
  <dcterms:created xsi:type="dcterms:W3CDTF">2019-06-20T03:45:21Z</dcterms:created>
  <dcterms:modified xsi:type="dcterms:W3CDTF">2026-09-11T08:01:59Z</dcterms:modified>
</cp:coreProperties>
</file>