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62" r:id="rId4"/>
    <p:sldId id="263" r:id="rId5"/>
    <p:sldId id="259" r:id="rId6"/>
    <p:sldId id="260" r:id="rId7"/>
    <p:sldId id="278" r:id="rId8"/>
    <p:sldId id="279" r:id="rId9"/>
    <p:sldId id="281" r:id="rId10"/>
    <p:sldId id="291" r:id="rId11"/>
    <p:sldId id="280" r:id="rId12"/>
    <p:sldId id="286" r:id="rId13"/>
    <p:sldId id="287" r:id="rId14"/>
    <p:sldId id="275" r:id="rId15"/>
    <p:sldId id="285" r:id="rId16"/>
    <p:sldId id="290" r:id="rId17"/>
    <p:sldId id="272" r:id="rId18"/>
    <p:sldId id="28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82A4E9-9432-4D4F-A14A-81AE3BF2905E}" type="doc">
      <dgm:prSet loTypeId="urn:microsoft.com/office/officeart/2005/8/layout/radial4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E9458CA6-A6D8-4E6C-930A-AAD46AE668BF}">
      <dgm:prSet phldrT="[Text]"/>
      <dgm:spPr/>
      <dgm:t>
        <a:bodyPr/>
        <a:lstStyle/>
        <a:p>
          <a:r>
            <a:rPr lang="bn-BD" b="1" dirty="0"/>
            <a:t>সুনাগরিক</a:t>
          </a:r>
          <a:r>
            <a:rPr lang="bn-BD" dirty="0"/>
            <a:t> </a:t>
          </a:r>
          <a:endParaRPr lang="en-US" dirty="0"/>
        </a:p>
      </dgm:t>
    </dgm:pt>
    <dgm:pt modelId="{62BC2C5C-B5D2-43A4-8D59-276DE15469F5}" type="parTrans" cxnId="{7E4D5E26-70AB-4507-9393-0D69E442992B}">
      <dgm:prSet/>
      <dgm:spPr/>
      <dgm:t>
        <a:bodyPr/>
        <a:lstStyle/>
        <a:p>
          <a:endParaRPr lang="en-US"/>
        </a:p>
      </dgm:t>
    </dgm:pt>
    <dgm:pt modelId="{C1A4EAC1-182D-4A59-8C23-E168BD27EDE9}" type="sibTrans" cxnId="{7E4D5E26-70AB-4507-9393-0D69E442992B}">
      <dgm:prSet/>
      <dgm:spPr/>
      <dgm:t>
        <a:bodyPr/>
        <a:lstStyle/>
        <a:p>
          <a:endParaRPr lang="en-US"/>
        </a:p>
      </dgm:t>
    </dgm:pt>
    <dgm:pt modelId="{8F3F717A-0FAE-4C5C-AEE7-C24FA5AF0AFE}">
      <dgm:prSet phldrT="[Text]"/>
      <dgm:spPr/>
      <dgm:t>
        <a:bodyPr/>
        <a:lstStyle/>
        <a:p>
          <a:r>
            <a:rPr lang="bn-BD" b="1" dirty="0"/>
            <a:t>বুদ্ধি </a:t>
          </a:r>
          <a:endParaRPr lang="en-US" b="1" dirty="0"/>
        </a:p>
      </dgm:t>
    </dgm:pt>
    <dgm:pt modelId="{3AB04BB1-69CB-4F4A-A874-CF0AE30B56EC}" type="parTrans" cxnId="{42E203F7-87A9-4B69-9397-305A23004C02}">
      <dgm:prSet/>
      <dgm:spPr/>
      <dgm:t>
        <a:bodyPr/>
        <a:lstStyle/>
        <a:p>
          <a:endParaRPr lang="en-US"/>
        </a:p>
      </dgm:t>
    </dgm:pt>
    <dgm:pt modelId="{0801FB4D-8828-4F30-8D52-6F3864008902}" type="sibTrans" cxnId="{42E203F7-87A9-4B69-9397-305A23004C02}">
      <dgm:prSet/>
      <dgm:spPr/>
      <dgm:t>
        <a:bodyPr/>
        <a:lstStyle/>
        <a:p>
          <a:endParaRPr lang="en-US"/>
        </a:p>
      </dgm:t>
    </dgm:pt>
    <dgm:pt modelId="{B5FD3281-25B9-45D1-BCB6-C1162FC21A2A}">
      <dgm:prSet phldrT="[Text]" custT="1"/>
      <dgm:spPr/>
      <dgm:t>
        <a:bodyPr/>
        <a:lstStyle/>
        <a:p>
          <a:r>
            <a:rPr lang="en-US" sz="3600" b="1" dirty="0" err="1">
              <a:latin typeface="+mn-lt"/>
            </a:rPr>
            <a:t>আত্ম</a:t>
          </a:r>
          <a:r>
            <a:rPr lang="bn-BD" sz="3600" b="1" dirty="0">
              <a:latin typeface="+mn-lt"/>
            </a:rPr>
            <a:t>সংযম</a:t>
          </a:r>
          <a:endParaRPr lang="en-US" sz="3600" b="1" dirty="0">
            <a:latin typeface="+mn-lt"/>
          </a:endParaRPr>
        </a:p>
      </dgm:t>
    </dgm:pt>
    <dgm:pt modelId="{9B689E19-193F-42EE-8961-6B64F6A15B38}" type="parTrans" cxnId="{8C6CC491-67BC-429F-B970-076B8CAB876E}">
      <dgm:prSet/>
      <dgm:spPr/>
      <dgm:t>
        <a:bodyPr/>
        <a:lstStyle/>
        <a:p>
          <a:endParaRPr lang="en-US"/>
        </a:p>
      </dgm:t>
    </dgm:pt>
    <dgm:pt modelId="{1C46FCDE-02C9-49C5-8D59-34D6221E79F4}" type="sibTrans" cxnId="{8C6CC491-67BC-429F-B970-076B8CAB876E}">
      <dgm:prSet/>
      <dgm:spPr/>
      <dgm:t>
        <a:bodyPr/>
        <a:lstStyle/>
        <a:p>
          <a:endParaRPr lang="en-US"/>
        </a:p>
      </dgm:t>
    </dgm:pt>
    <dgm:pt modelId="{1CFF818E-C94E-4EE9-873F-6AEF2B65CE5D}">
      <dgm:prSet phldrT="[Text]"/>
      <dgm:spPr/>
      <dgm:t>
        <a:bodyPr/>
        <a:lstStyle/>
        <a:p>
          <a:r>
            <a:rPr lang="bn-BD" b="1" dirty="0"/>
            <a:t>বিবেক-বিচার</a:t>
          </a:r>
          <a:r>
            <a:rPr lang="bn-BD" dirty="0"/>
            <a:t> </a:t>
          </a:r>
          <a:endParaRPr lang="en-US" dirty="0"/>
        </a:p>
      </dgm:t>
    </dgm:pt>
    <dgm:pt modelId="{E1C4DDF2-8326-4CE5-8026-2EB29DA5CE4F}" type="parTrans" cxnId="{F592CCAC-E9F6-47CC-94B3-255631A1E2A2}">
      <dgm:prSet/>
      <dgm:spPr/>
      <dgm:t>
        <a:bodyPr/>
        <a:lstStyle/>
        <a:p>
          <a:endParaRPr lang="en-US"/>
        </a:p>
      </dgm:t>
    </dgm:pt>
    <dgm:pt modelId="{388BF6BB-147D-4844-B938-47AEE9D0680C}" type="sibTrans" cxnId="{F592CCAC-E9F6-47CC-94B3-255631A1E2A2}">
      <dgm:prSet/>
      <dgm:spPr/>
      <dgm:t>
        <a:bodyPr/>
        <a:lstStyle/>
        <a:p>
          <a:endParaRPr lang="en-US"/>
        </a:p>
      </dgm:t>
    </dgm:pt>
    <dgm:pt modelId="{79D0E8A8-8846-4792-8D42-D16B34B7A1D9}" type="pres">
      <dgm:prSet presAssocID="{F982A4E9-9432-4D4F-A14A-81AE3BF2905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FC1AA71-01F5-420A-9112-5D24B11DDF2B}" type="pres">
      <dgm:prSet presAssocID="{E9458CA6-A6D8-4E6C-930A-AAD46AE668BF}" presName="centerShape" presStyleLbl="node0" presStyleIdx="0" presStyleCnt="1" custScaleX="146606" custLinFactNeighborX="-836" custLinFactNeighborY="2839"/>
      <dgm:spPr/>
    </dgm:pt>
    <dgm:pt modelId="{4EE5BE5E-0D9E-447F-B9C1-B7BF4B183405}" type="pres">
      <dgm:prSet presAssocID="{3AB04BB1-69CB-4F4A-A874-CF0AE30B56EC}" presName="parTrans" presStyleLbl="bgSibTrans2D1" presStyleIdx="0" presStyleCnt="3" custScaleX="56242" custLinFactNeighborX="34924" custLinFactNeighborY="-10529"/>
      <dgm:spPr/>
    </dgm:pt>
    <dgm:pt modelId="{D7A9FACC-A136-4913-A411-8C676B7CBCBA}" type="pres">
      <dgm:prSet presAssocID="{8F3F717A-0FAE-4C5C-AEE7-C24FA5AF0AFE}" presName="node" presStyleLbl="node1" presStyleIdx="0" presStyleCnt="3" custScaleX="127461" custRadScaleRad="136390" custRadScaleInc="-25044">
        <dgm:presLayoutVars>
          <dgm:bulletEnabled val="1"/>
        </dgm:presLayoutVars>
      </dgm:prSet>
      <dgm:spPr/>
    </dgm:pt>
    <dgm:pt modelId="{08E49A4D-1E41-41C1-A9ED-D5704B38C963}" type="pres">
      <dgm:prSet presAssocID="{9B689E19-193F-42EE-8961-6B64F6A15B38}" presName="parTrans" presStyleLbl="bgSibTrans2D1" presStyleIdx="1" presStyleCnt="3" custAng="21429739" custScaleX="79313" custLinFactNeighborX="3693" custLinFactNeighborY="40174"/>
      <dgm:spPr/>
    </dgm:pt>
    <dgm:pt modelId="{ED92856D-6D7D-4E27-9AD3-F0B2458765B9}" type="pres">
      <dgm:prSet presAssocID="{B5FD3281-25B9-45D1-BCB6-C1162FC21A2A}" presName="node" presStyleLbl="node1" presStyleIdx="1" presStyleCnt="3" custScaleX="168819" custRadScaleRad="99697" custRadScaleInc="3131">
        <dgm:presLayoutVars>
          <dgm:bulletEnabled val="1"/>
        </dgm:presLayoutVars>
      </dgm:prSet>
      <dgm:spPr/>
    </dgm:pt>
    <dgm:pt modelId="{9A65759F-F430-4CC4-9FB6-37679E8A7ECD}" type="pres">
      <dgm:prSet presAssocID="{E1C4DDF2-8326-4CE5-8026-2EB29DA5CE4F}" presName="parTrans" presStyleLbl="bgSibTrans2D1" presStyleIdx="2" presStyleCnt="3" custLinFactY="52157" custLinFactNeighborX="-3334" custLinFactNeighborY="100000"/>
      <dgm:spPr/>
    </dgm:pt>
    <dgm:pt modelId="{6A2C9812-71B9-4FEB-AD21-186923E11194}" type="pres">
      <dgm:prSet presAssocID="{1CFF818E-C94E-4EE9-873F-6AEF2B65CE5D}" presName="node" presStyleLbl="node1" presStyleIdx="2" presStyleCnt="3" custScaleX="187354" custRadScaleRad="135587" custRadScaleInc="32564">
        <dgm:presLayoutVars>
          <dgm:bulletEnabled val="1"/>
        </dgm:presLayoutVars>
      </dgm:prSet>
      <dgm:spPr/>
    </dgm:pt>
  </dgm:ptLst>
  <dgm:cxnLst>
    <dgm:cxn modelId="{CD723B0F-AEBF-4A8D-B090-E5A57B7D6232}" type="presOf" srcId="{3AB04BB1-69CB-4F4A-A874-CF0AE30B56EC}" destId="{4EE5BE5E-0D9E-447F-B9C1-B7BF4B183405}" srcOrd="0" destOrd="0" presId="urn:microsoft.com/office/officeart/2005/8/layout/radial4"/>
    <dgm:cxn modelId="{7E4D5E26-70AB-4507-9393-0D69E442992B}" srcId="{F982A4E9-9432-4D4F-A14A-81AE3BF2905E}" destId="{E9458CA6-A6D8-4E6C-930A-AAD46AE668BF}" srcOrd="0" destOrd="0" parTransId="{62BC2C5C-B5D2-43A4-8D59-276DE15469F5}" sibTransId="{C1A4EAC1-182D-4A59-8C23-E168BD27EDE9}"/>
    <dgm:cxn modelId="{68789426-4D09-4150-956B-78F0D59B38C3}" type="presOf" srcId="{8F3F717A-0FAE-4C5C-AEE7-C24FA5AF0AFE}" destId="{D7A9FACC-A136-4913-A411-8C676B7CBCBA}" srcOrd="0" destOrd="0" presId="urn:microsoft.com/office/officeart/2005/8/layout/radial4"/>
    <dgm:cxn modelId="{BB9A4D5E-ED8A-4059-BA74-EF7AC3946202}" type="presOf" srcId="{E9458CA6-A6D8-4E6C-930A-AAD46AE668BF}" destId="{5FC1AA71-01F5-420A-9112-5D24B11DDF2B}" srcOrd="0" destOrd="0" presId="urn:microsoft.com/office/officeart/2005/8/layout/radial4"/>
    <dgm:cxn modelId="{AA1ED343-364E-4DD9-BD1D-3671CEB12BE5}" type="presOf" srcId="{F982A4E9-9432-4D4F-A14A-81AE3BF2905E}" destId="{79D0E8A8-8846-4792-8D42-D16B34B7A1D9}" srcOrd="0" destOrd="0" presId="urn:microsoft.com/office/officeart/2005/8/layout/radial4"/>
    <dgm:cxn modelId="{E7BB2C87-8F31-407C-B72C-E2339E7741FF}" type="presOf" srcId="{9B689E19-193F-42EE-8961-6B64F6A15B38}" destId="{08E49A4D-1E41-41C1-A9ED-D5704B38C963}" srcOrd="0" destOrd="0" presId="urn:microsoft.com/office/officeart/2005/8/layout/radial4"/>
    <dgm:cxn modelId="{5F77998B-DFBF-4183-84D3-CD019049129F}" type="presOf" srcId="{E1C4DDF2-8326-4CE5-8026-2EB29DA5CE4F}" destId="{9A65759F-F430-4CC4-9FB6-37679E8A7ECD}" srcOrd="0" destOrd="0" presId="urn:microsoft.com/office/officeart/2005/8/layout/radial4"/>
    <dgm:cxn modelId="{9703A28C-8F41-4E08-9FEF-AFEC0E24E18E}" type="presOf" srcId="{1CFF818E-C94E-4EE9-873F-6AEF2B65CE5D}" destId="{6A2C9812-71B9-4FEB-AD21-186923E11194}" srcOrd="0" destOrd="0" presId="urn:microsoft.com/office/officeart/2005/8/layout/radial4"/>
    <dgm:cxn modelId="{8C6CC491-67BC-429F-B970-076B8CAB876E}" srcId="{E9458CA6-A6D8-4E6C-930A-AAD46AE668BF}" destId="{B5FD3281-25B9-45D1-BCB6-C1162FC21A2A}" srcOrd="1" destOrd="0" parTransId="{9B689E19-193F-42EE-8961-6B64F6A15B38}" sibTransId="{1C46FCDE-02C9-49C5-8D59-34D6221E79F4}"/>
    <dgm:cxn modelId="{F592CCAC-E9F6-47CC-94B3-255631A1E2A2}" srcId="{E9458CA6-A6D8-4E6C-930A-AAD46AE668BF}" destId="{1CFF818E-C94E-4EE9-873F-6AEF2B65CE5D}" srcOrd="2" destOrd="0" parTransId="{E1C4DDF2-8326-4CE5-8026-2EB29DA5CE4F}" sibTransId="{388BF6BB-147D-4844-B938-47AEE9D0680C}"/>
    <dgm:cxn modelId="{2B3C1AC9-6643-4C91-B055-B77DEEF211DE}" type="presOf" srcId="{B5FD3281-25B9-45D1-BCB6-C1162FC21A2A}" destId="{ED92856D-6D7D-4E27-9AD3-F0B2458765B9}" srcOrd="0" destOrd="0" presId="urn:microsoft.com/office/officeart/2005/8/layout/radial4"/>
    <dgm:cxn modelId="{42E203F7-87A9-4B69-9397-305A23004C02}" srcId="{E9458CA6-A6D8-4E6C-930A-AAD46AE668BF}" destId="{8F3F717A-0FAE-4C5C-AEE7-C24FA5AF0AFE}" srcOrd="0" destOrd="0" parTransId="{3AB04BB1-69CB-4F4A-A874-CF0AE30B56EC}" sibTransId="{0801FB4D-8828-4F30-8D52-6F3864008902}"/>
    <dgm:cxn modelId="{F2090DA1-54FC-4F69-BBF7-ABDA03F11AD3}" type="presParOf" srcId="{79D0E8A8-8846-4792-8D42-D16B34B7A1D9}" destId="{5FC1AA71-01F5-420A-9112-5D24B11DDF2B}" srcOrd="0" destOrd="0" presId="urn:microsoft.com/office/officeart/2005/8/layout/radial4"/>
    <dgm:cxn modelId="{75208609-B668-47E7-9C20-5F2801A2E196}" type="presParOf" srcId="{79D0E8A8-8846-4792-8D42-D16B34B7A1D9}" destId="{4EE5BE5E-0D9E-447F-B9C1-B7BF4B183405}" srcOrd="1" destOrd="0" presId="urn:microsoft.com/office/officeart/2005/8/layout/radial4"/>
    <dgm:cxn modelId="{3B66F246-AF1D-4FC3-87A3-ADF66E4E2A2C}" type="presParOf" srcId="{79D0E8A8-8846-4792-8D42-D16B34B7A1D9}" destId="{D7A9FACC-A136-4913-A411-8C676B7CBCBA}" srcOrd="2" destOrd="0" presId="urn:microsoft.com/office/officeart/2005/8/layout/radial4"/>
    <dgm:cxn modelId="{FEBBDAD0-0201-4905-9C66-E785ADF4910E}" type="presParOf" srcId="{79D0E8A8-8846-4792-8D42-D16B34B7A1D9}" destId="{08E49A4D-1E41-41C1-A9ED-D5704B38C963}" srcOrd="3" destOrd="0" presId="urn:microsoft.com/office/officeart/2005/8/layout/radial4"/>
    <dgm:cxn modelId="{959A1987-5462-4B59-BCCD-BB2588717829}" type="presParOf" srcId="{79D0E8A8-8846-4792-8D42-D16B34B7A1D9}" destId="{ED92856D-6D7D-4E27-9AD3-F0B2458765B9}" srcOrd="4" destOrd="0" presId="urn:microsoft.com/office/officeart/2005/8/layout/radial4"/>
    <dgm:cxn modelId="{D4868046-357A-4864-9DD7-E0DB4B5CA325}" type="presParOf" srcId="{79D0E8A8-8846-4792-8D42-D16B34B7A1D9}" destId="{9A65759F-F430-4CC4-9FB6-37679E8A7ECD}" srcOrd="5" destOrd="0" presId="urn:microsoft.com/office/officeart/2005/8/layout/radial4"/>
    <dgm:cxn modelId="{E149EBA1-475F-48F2-B208-5510599965A6}" type="presParOf" srcId="{79D0E8A8-8846-4792-8D42-D16B34B7A1D9}" destId="{6A2C9812-71B9-4FEB-AD21-186923E11194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C1AA71-01F5-420A-9112-5D24B11DDF2B}">
      <dsp:nvSpPr>
        <dsp:cNvPr id="0" name=""/>
        <dsp:cNvSpPr/>
      </dsp:nvSpPr>
      <dsp:spPr>
        <a:xfrm>
          <a:off x="2763238" y="2105695"/>
          <a:ext cx="2592935" cy="17686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400" b="1" kern="1200" dirty="0"/>
            <a:t>সুনাগরিক</a:t>
          </a:r>
          <a:r>
            <a:rPr lang="bn-BD" sz="3400" kern="1200" dirty="0"/>
            <a:t> </a:t>
          </a:r>
          <a:endParaRPr lang="en-US" sz="3400" kern="1200" dirty="0"/>
        </a:p>
      </dsp:txBody>
      <dsp:txXfrm>
        <a:off x="3142965" y="2364707"/>
        <a:ext cx="1833481" cy="1250618"/>
      </dsp:txXfrm>
    </dsp:sp>
    <dsp:sp modelId="{4EE5BE5E-0D9E-447F-B9C1-B7BF4B183405}">
      <dsp:nvSpPr>
        <dsp:cNvPr id="0" name=""/>
        <dsp:cNvSpPr/>
      </dsp:nvSpPr>
      <dsp:spPr>
        <a:xfrm rot="12013548">
          <a:off x="2097229" y="1916662"/>
          <a:ext cx="1014120" cy="50406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A9FACC-A136-4913-A411-8C676B7CBCBA}">
      <dsp:nvSpPr>
        <dsp:cNvPr id="0" name=""/>
        <dsp:cNvSpPr/>
      </dsp:nvSpPr>
      <dsp:spPr>
        <a:xfrm>
          <a:off x="57780" y="1237991"/>
          <a:ext cx="2141612" cy="13441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74295" rIns="74295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900" b="1" kern="1200" dirty="0"/>
            <a:t>বুদ্ধি </a:t>
          </a:r>
          <a:endParaRPr lang="en-US" sz="3900" b="1" kern="1200" dirty="0"/>
        </a:p>
      </dsp:txBody>
      <dsp:txXfrm>
        <a:off x="97149" y="1277360"/>
        <a:ext cx="2062874" cy="1265430"/>
      </dsp:txXfrm>
    </dsp:sp>
    <dsp:sp modelId="{08E49A4D-1E41-41C1-A9ED-D5704B38C963}">
      <dsp:nvSpPr>
        <dsp:cNvPr id="0" name=""/>
        <dsp:cNvSpPr/>
      </dsp:nvSpPr>
      <dsp:spPr>
        <a:xfrm rot="16200000">
          <a:off x="3655790" y="1304823"/>
          <a:ext cx="1069588" cy="50406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92856D-6D7D-4E27-9AD3-F0B2458765B9}">
      <dsp:nvSpPr>
        <dsp:cNvPr id="0" name=""/>
        <dsp:cNvSpPr/>
      </dsp:nvSpPr>
      <dsp:spPr>
        <a:xfrm>
          <a:off x="2755906" y="8812"/>
          <a:ext cx="2836514" cy="13441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latin typeface="+mn-lt"/>
            </a:rPr>
            <a:t>আত্ম</a:t>
          </a:r>
          <a:r>
            <a:rPr lang="bn-BD" sz="3600" b="1" kern="1200" dirty="0">
              <a:latin typeface="+mn-lt"/>
            </a:rPr>
            <a:t>সংযম</a:t>
          </a:r>
          <a:endParaRPr lang="en-US" sz="3600" b="1" kern="1200" dirty="0">
            <a:latin typeface="+mn-lt"/>
          </a:endParaRPr>
        </a:p>
      </dsp:txBody>
      <dsp:txXfrm>
        <a:off x="2795275" y="48181"/>
        <a:ext cx="2757776" cy="1265430"/>
      </dsp:txXfrm>
    </dsp:sp>
    <dsp:sp modelId="{9A65759F-F430-4CC4-9FB6-37679E8A7ECD}">
      <dsp:nvSpPr>
        <dsp:cNvPr id="0" name=""/>
        <dsp:cNvSpPr/>
      </dsp:nvSpPr>
      <dsp:spPr>
        <a:xfrm rot="20682898">
          <a:off x="5272509" y="2907503"/>
          <a:ext cx="1825002" cy="50406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2C9812-71B9-4FEB-AD21-186923E11194}">
      <dsp:nvSpPr>
        <dsp:cNvPr id="0" name=""/>
        <dsp:cNvSpPr/>
      </dsp:nvSpPr>
      <dsp:spPr>
        <a:xfrm>
          <a:off x="5552108" y="1479929"/>
          <a:ext cx="3147941" cy="13441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74295" rIns="74295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900" b="1" kern="1200" dirty="0"/>
            <a:t>বিবেক-বিচার</a:t>
          </a:r>
          <a:r>
            <a:rPr lang="bn-BD" sz="3900" kern="1200" dirty="0"/>
            <a:t> </a:t>
          </a:r>
          <a:endParaRPr lang="en-US" sz="3900" kern="1200" dirty="0"/>
        </a:p>
      </dsp:txBody>
      <dsp:txXfrm>
        <a:off x="5591477" y="1519298"/>
        <a:ext cx="3069203" cy="12654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DC3FE-728D-A27F-5671-4C71D138A9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DF169E-705F-1BCE-0272-10CCA2C504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B61CE-29D7-0218-64EA-57959967F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B38A-7902-49B6-974C-3692A1235FED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5B896-5EB8-48E7-C1EB-40DF3C242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2D1F9-C4A9-DE71-9D22-745572B95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5BF2-0E8C-4E96-8F45-6B0758BED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82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F6594-8642-6943-D817-7E457787F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8AA30-C08C-6496-8398-471F1E70D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890E8-F6C2-06B0-B1ED-55AB15CAA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B38A-7902-49B6-974C-3692A1235FED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AC408-0D8D-B6DC-414D-6741AF3F9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25E5D-5271-6495-63DF-C21762985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5BF2-0E8C-4E96-8F45-6B0758BED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0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C6AB0-7F2E-FB12-14FC-D35E3001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195628-2AE0-1F74-2CC4-2ADA2AC2FB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71AC4-C082-EA03-2441-88AEBC419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B38A-7902-49B6-974C-3692A1235FED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F4174-C75A-909E-0567-9F1D5D71B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64C85-CAD0-48D8-C922-84C65FA54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5BF2-0E8C-4E96-8F45-6B0758BED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50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53373-BD6A-FA13-4CF0-D77F53563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4DD3A-869C-BAA6-A5FC-FBDF4EDB0D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0DCBBE-BB97-E7F1-EFFC-14E11971D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9EF00F-14C0-F170-033F-63F8A1E69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B38A-7902-49B6-974C-3692A1235FED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C6C6D8-9FCE-2E03-27CE-442F85CE0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338376-1023-DE86-A2ED-6D3F6A375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5BF2-0E8C-4E96-8F45-6B0758BED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69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6F388-3D4D-41BE-040E-E334A5591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D6F72-9C45-68DA-7144-731A38AD3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83C348-2E5C-C017-507A-82A8288820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C14876-DE70-3242-C13B-72F301A013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BEC798-4CAF-A936-5212-B4880DFC93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82F89B-CAA2-F50D-4AE5-A5799D0EE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B38A-7902-49B6-974C-3692A1235FED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523751-8AAE-C415-0BA6-895117B54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5C11AB-E266-1547-0F2B-2E42424AE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5BF2-0E8C-4E96-8F45-6B0758BED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711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8718C-BC60-B5DE-7633-6B7AE018D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722E2A-E884-F99F-9B83-B1A210DFB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B38A-7902-49B6-974C-3692A1235FED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C4B0FB-03B5-6881-8A53-CB0C71E96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CB96CB-8914-0EE1-B4F0-8D2A264BF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5BF2-0E8C-4E96-8F45-6B0758BED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53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F0F9DB-07DB-EF07-6F0A-C732851AE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B38A-7902-49B6-974C-3692A1235FED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4FBCD9-59D9-8C3C-E70C-F165A4D5C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C08C74-4549-12E0-5EE6-69B174505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5BF2-0E8C-4E96-8F45-6B0758BED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813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07BAF-6320-5447-87A2-061C786EE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C1BBF-FF6E-3CB0-C717-AFC804766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C0211-7326-DCB6-FE29-8D56EE86C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F201DA-4FE5-E616-6642-98B915724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B38A-7902-49B6-974C-3692A1235FED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34376A-8632-5ADD-4CFB-4B274724D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15F155-8D66-1595-F8CB-0CBA584E8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5BF2-0E8C-4E96-8F45-6B0758BED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521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0B385-F184-0573-92A4-A7F655811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B6AC54-0ACD-E09D-D315-C7F31E68AE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324D9-28D4-8CAB-BA82-B004D4876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765414-60CE-FDCD-34AE-C4671FF15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B38A-7902-49B6-974C-3692A1235FED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5D6B33-42FE-722C-F623-6FF40B835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BFADF6-1FC5-F83D-71D8-B24A1FFD6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5BF2-0E8C-4E96-8F45-6B0758BED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35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C1A0E-3EBF-567B-BE3F-AC42022B6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4D1E29-D1D1-6861-1972-1BB8CD2B7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4922E-0C48-EFBC-3B01-73D9423E1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B38A-7902-49B6-974C-3692A1235FED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DCE5A-931C-6654-A2DD-93D41BE56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A4BC2-DB62-C2B3-B101-B9FF6234D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5BF2-0E8C-4E96-8F45-6B0758BED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077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ED491F-734D-6765-B986-B09EA4CDE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72D4A4-31C4-634B-BEB7-A299082C90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CAC5D-DDC1-2A6B-1983-A9E7A8CBD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B38A-7902-49B6-974C-3692A1235FED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DA59D-2879-AD3B-6921-7D63AAAD0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27DB7-C4F3-215C-7558-39549D68D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5BF2-0E8C-4E96-8F45-6B0758BED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84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079FCC-EADB-1A5D-91AD-AAA669237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8529FF-8185-91BF-A988-329BA8FDD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0018B-84DC-B57C-A67F-D1C3306128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7B38A-7902-49B6-974C-3692A1235FED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87F3F-E5F2-24D7-709D-5725095C4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FE260-B5F4-0E94-B9CE-67548E7D42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05BF2-0E8C-4E96-8F45-6B0758BED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3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D1ABB0-2697-4F16-8973-054A9FF28BB3}"/>
              </a:ext>
            </a:extLst>
          </p:cNvPr>
          <p:cNvSpPr/>
          <p:nvPr/>
        </p:nvSpPr>
        <p:spPr>
          <a:xfrm>
            <a:off x="92568" y="62753"/>
            <a:ext cx="12030636" cy="6732494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9CD6A5-48A5-4653-A185-D7362C68B0DC}"/>
              </a:ext>
            </a:extLst>
          </p:cNvPr>
          <p:cNvSpPr/>
          <p:nvPr/>
        </p:nvSpPr>
        <p:spPr>
          <a:xfrm>
            <a:off x="183731" y="5138457"/>
            <a:ext cx="11848310" cy="16567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en-US" sz="16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166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16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1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9CD6A5-48A5-4653-A185-D7362C68B0DC}"/>
              </a:ext>
            </a:extLst>
          </p:cNvPr>
          <p:cNvSpPr/>
          <p:nvPr/>
        </p:nvSpPr>
        <p:spPr>
          <a:xfrm>
            <a:off x="92568" y="62753"/>
            <a:ext cx="12018750" cy="20507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600" b="1" dirty="0" err="1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9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9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9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9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endParaRPr lang="en-US" sz="11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529BBE-957F-0A90-46C3-39977D8D1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490" y="2113472"/>
            <a:ext cx="7024224" cy="302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4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2230AC-640A-4C75-BD72-608341D0D8B8}"/>
              </a:ext>
            </a:extLst>
          </p:cNvPr>
          <p:cNvSpPr/>
          <p:nvPr/>
        </p:nvSpPr>
        <p:spPr>
          <a:xfrm>
            <a:off x="234835" y="1827049"/>
            <a:ext cx="7470783" cy="4522379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5400" b="1" dirty="0" err="1">
                <a:solidFill>
                  <a:schemeClr val="accent3">
                    <a:lumMod val="50000"/>
                  </a:schemeClr>
                </a:solidFill>
                <a:latin typeface="NikoshBAN" panose="02000000000000000000"/>
              </a:rPr>
              <a:t>মো</a:t>
            </a:r>
            <a:r>
              <a:rPr lang="en-IN" sz="5400" b="1" dirty="0">
                <a:solidFill>
                  <a:schemeClr val="accent3">
                    <a:lumMod val="50000"/>
                  </a:schemeClr>
                </a:solidFill>
                <a:latin typeface="NikoshBAN" panose="02000000000000000000"/>
              </a:rPr>
              <a:t>: </a:t>
            </a:r>
            <a:r>
              <a:rPr lang="en-IN" sz="5400" b="1" dirty="0" err="1">
                <a:solidFill>
                  <a:schemeClr val="accent3">
                    <a:lumMod val="50000"/>
                  </a:schemeClr>
                </a:solidFill>
                <a:latin typeface="NikoshBAN" panose="02000000000000000000"/>
              </a:rPr>
              <a:t>আরেফিন</a:t>
            </a:r>
            <a:r>
              <a:rPr lang="en-IN" sz="5400" b="1" dirty="0">
                <a:solidFill>
                  <a:schemeClr val="accent3">
                    <a:lumMod val="50000"/>
                  </a:schemeClr>
                </a:solidFill>
                <a:latin typeface="NikoshBAN" panose="02000000000000000000"/>
              </a:rPr>
              <a:t> </a:t>
            </a:r>
            <a:r>
              <a:rPr lang="en-IN" sz="5400" b="1" dirty="0" err="1">
                <a:solidFill>
                  <a:schemeClr val="accent3">
                    <a:lumMod val="50000"/>
                  </a:schemeClr>
                </a:solidFill>
                <a:latin typeface="NikoshBAN" panose="02000000000000000000"/>
              </a:rPr>
              <a:t>মৃধা</a:t>
            </a:r>
            <a:endParaRPr lang="en-IN" sz="5400" b="1" dirty="0">
              <a:solidFill>
                <a:schemeClr val="accent3">
                  <a:lumMod val="50000"/>
                </a:schemeClr>
              </a:solidFill>
              <a:latin typeface="NikoshBAN" panose="02000000000000000000"/>
            </a:endParaRPr>
          </a:p>
          <a:p>
            <a:r>
              <a:rPr lang="en-IN" sz="2400" b="1" dirty="0" err="1">
                <a:solidFill>
                  <a:srgbClr val="C00000"/>
                </a:solidFill>
                <a:highlight>
                  <a:srgbClr val="FFFF00"/>
                </a:highlight>
                <a:latin typeface="NikoshBAN" panose="02000000000000000000"/>
              </a:rPr>
              <a:t>বি.এস.এস</a:t>
            </a:r>
            <a:r>
              <a:rPr lang="en-IN" sz="2400" b="1" dirty="0">
                <a:solidFill>
                  <a:srgbClr val="C00000"/>
                </a:solidFill>
                <a:highlight>
                  <a:srgbClr val="FFFF00"/>
                </a:highlight>
                <a:latin typeface="NikoshBAN" panose="02000000000000000000"/>
              </a:rPr>
              <a:t>(</a:t>
            </a:r>
            <a:r>
              <a:rPr lang="en-IN" sz="2400" b="1" dirty="0" err="1">
                <a:solidFill>
                  <a:srgbClr val="C00000"/>
                </a:solidFill>
                <a:highlight>
                  <a:srgbClr val="FFFF00"/>
                </a:highlight>
                <a:latin typeface="NikoshBAN" panose="02000000000000000000"/>
              </a:rPr>
              <a:t>সম্মান</a:t>
            </a:r>
            <a:r>
              <a:rPr lang="en-IN" sz="2400" b="1" dirty="0">
                <a:solidFill>
                  <a:srgbClr val="C00000"/>
                </a:solidFill>
                <a:highlight>
                  <a:srgbClr val="FFFF00"/>
                </a:highlight>
                <a:latin typeface="NikoshBAN" panose="02000000000000000000"/>
              </a:rPr>
              <a:t>), </a:t>
            </a:r>
            <a:r>
              <a:rPr lang="en-IN" sz="2400" b="1" dirty="0" err="1">
                <a:solidFill>
                  <a:srgbClr val="C00000"/>
                </a:solidFill>
                <a:highlight>
                  <a:srgbClr val="FFFF00"/>
                </a:highlight>
                <a:latin typeface="NikoshBAN" panose="02000000000000000000"/>
              </a:rPr>
              <a:t>এম.এস.এস</a:t>
            </a:r>
            <a:r>
              <a:rPr lang="en-IN" sz="2400" b="1" dirty="0">
                <a:solidFill>
                  <a:srgbClr val="C00000"/>
                </a:solidFill>
                <a:highlight>
                  <a:srgbClr val="FFFF00"/>
                </a:highlight>
                <a:latin typeface="NikoshBAN" panose="02000000000000000000"/>
              </a:rPr>
              <a:t>(</a:t>
            </a:r>
            <a:r>
              <a:rPr lang="en-IN" sz="2400" b="1" dirty="0" err="1">
                <a:solidFill>
                  <a:srgbClr val="C00000"/>
                </a:solidFill>
                <a:highlight>
                  <a:srgbClr val="FFFF00"/>
                </a:highlight>
                <a:latin typeface="NikoshBAN" panose="02000000000000000000"/>
              </a:rPr>
              <a:t>অর্থনীতি</a:t>
            </a:r>
            <a:r>
              <a:rPr lang="en-IN" sz="2400" b="1" dirty="0">
                <a:solidFill>
                  <a:srgbClr val="C00000"/>
                </a:solidFill>
                <a:highlight>
                  <a:srgbClr val="FFFF00"/>
                </a:highlight>
                <a:latin typeface="NikoshBAN" panose="02000000000000000000"/>
              </a:rPr>
              <a:t>), </a:t>
            </a:r>
            <a:r>
              <a:rPr lang="en-IN" sz="2400" b="1" dirty="0" err="1">
                <a:solidFill>
                  <a:srgbClr val="C00000"/>
                </a:solidFill>
                <a:highlight>
                  <a:srgbClr val="FFFF00"/>
                </a:highlight>
                <a:latin typeface="NikoshBAN" panose="02000000000000000000"/>
              </a:rPr>
              <a:t>বি.এড</a:t>
            </a:r>
            <a:r>
              <a:rPr lang="en-IN" sz="2400" b="1" dirty="0">
                <a:solidFill>
                  <a:srgbClr val="C00000"/>
                </a:solidFill>
                <a:highlight>
                  <a:srgbClr val="FFFF00"/>
                </a:highlight>
                <a:latin typeface="NikoshBAN" panose="02000000000000000000"/>
              </a:rPr>
              <a:t> </a:t>
            </a:r>
          </a:p>
          <a:p>
            <a:r>
              <a:rPr lang="en-IN" sz="3200" b="1" dirty="0" err="1">
                <a:solidFill>
                  <a:schemeClr val="tx1"/>
                </a:solidFill>
                <a:latin typeface="NikoshBAN" panose="02000000000000000000"/>
              </a:rPr>
              <a:t>সহকারি</a:t>
            </a:r>
            <a:r>
              <a:rPr lang="en-IN" sz="3200" b="1" dirty="0">
                <a:solidFill>
                  <a:schemeClr val="tx1"/>
                </a:solidFill>
                <a:latin typeface="NikoshBAN" panose="02000000000000000000"/>
              </a:rPr>
              <a:t>  </a:t>
            </a:r>
            <a:r>
              <a:rPr lang="en-IN" sz="3200" b="1" dirty="0" err="1">
                <a:solidFill>
                  <a:schemeClr val="tx1"/>
                </a:solidFill>
                <a:latin typeface="NikoshBAN" panose="02000000000000000000"/>
              </a:rPr>
              <a:t>শিক্ষক</a:t>
            </a:r>
            <a:r>
              <a:rPr lang="en-IN" sz="3200" b="1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IN" sz="2400" b="1" dirty="0">
                <a:solidFill>
                  <a:schemeClr val="tx1"/>
                </a:solidFill>
                <a:latin typeface="NikoshBAN" panose="02000000000000000000"/>
              </a:rPr>
              <a:t>(</a:t>
            </a:r>
            <a:r>
              <a:rPr lang="en-IN" sz="2400" b="1" dirty="0" err="1">
                <a:solidFill>
                  <a:schemeClr val="tx1"/>
                </a:solidFill>
                <a:latin typeface="NikoshBAN" panose="02000000000000000000"/>
              </a:rPr>
              <a:t>সামাজিক</a:t>
            </a:r>
            <a:r>
              <a:rPr lang="en-IN" sz="2400" b="1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IN" sz="2400" b="1" dirty="0" err="1">
                <a:solidFill>
                  <a:schemeClr val="tx1"/>
                </a:solidFill>
                <a:latin typeface="NikoshBAN" panose="02000000000000000000"/>
              </a:rPr>
              <a:t>বিজ্ঞান</a:t>
            </a:r>
            <a:r>
              <a:rPr lang="en-IN" sz="2400" b="1" dirty="0">
                <a:solidFill>
                  <a:schemeClr val="tx1"/>
                </a:solidFill>
                <a:latin typeface="NikoshBAN" panose="02000000000000000000"/>
              </a:rPr>
              <a:t>)</a:t>
            </a:r>
            <a:r>
              <a:rPr lang="en-IN" sz="2800" b="1" dirty="0">
                <a:solidFill>
                  <a:schemeClr val="tx1"/>
                </a:solidFill>
                <a:latin typeface="NikoshBAN" panose="02000000000000000000"/>
              </a:rPr>
              <a:t> </a:t>
            </a:r>
          </a:p>
          <a:p>
            <a:r>
              <a:rPr lang="en-IN" sz="2800" b="1" dirty="0" err="1">
                <a:solidFill>
                  <a:schemeClr val="tx1"/>
                </a:solidFill>
                <a:latin typeface="NikoshBAN" panose="02000000000000000000"/>
              </a:rPr>
              <a:t>কাচিহারা</a:t>
            </a:r>
            <a:r>
              <a:rPr lang="en-IN" sz="2800" b="1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IN" sz="2800" b="1" dirty="0" err="1">
                <a:solidFill>
                  <a:schemeClr val="tx1"/>
                </a:solidFill>
                <a:latin typeface="NikoshBAN" panose="02000000000000000000"/>
              </a:rPr>
              <a:t>দ্বি-মুখী</a:t>
            </a:r>
            <a:r>
              <a:rPr lang="en-IN" sz="2800" b="1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IN" sz="2800" b="1" dirty="0" err="1">
                <a:solidFill>
                  <a:schemeClr val="tx1"/>
                </a:solidFill>
                <a:latin typeface="NikoshBAN" panose="02000000000000000000"/>
              </a:rPr>
              <a:t>উচ্চ</a:t>
            </a:r>
            <a:r>
              <a:rPr lang="en-IN" sz="2800" b="1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IN" sz="2800" b="1" dirty="0" err="1">
                <a:solidFill>
                  <a:schemeClr val="tx1"/>
                </a:solidFill>
                <a:latin typeface="NikoshBAN" panose="02000000000000000000"/>
              </a:rPr>
              <a:t>বিদ্যালয়</a:t>
            </a:r>
            <a:endParaRPr lang="en-IN" sz="2800" b="1" dirty="0">
              <a:solidFill>
                <a:schemeClr val="tx1"/>
              </a:solidFill>
              <a:latin typeface="NikoshBAN" panose="02000000000000000000"/>
            </a:endParaRPr>
          </a:p>
          <a:p>
            <a:r>
              <a:rPr lang="en-IN" sz="2800" b="1" dirty="0" err="1">
                <a:solidFill>
                  <a:schemeClr val="tx1"/>
                </a:solidFill>
                <a:latin typeface="NikoshBAN" panose="02000000000000000000"/>
              </a:rPr>
              <a:t>কাজিপুর</a:t>
            </a:r>
            <a:r>
              <a:rPr lang="en-IN" sz="2800" b="1" dirty="0">
                <a:solidFill>
                  <a:schemeClr val="tx1"/>
                </a:solidFill>
                <a:latin typeface="NikoshBAN" panose="02000000000000000000"/>
              </a:rPr>
              <a:t>, </a:t>
            </a:r>
            <a:r>
              <a:rPr lang="en-IN" sz="2800" b="1" dirty="0" err="1">
                <a:solidFill>
                  <a:schemeClr val="tx1"/>
                </a:solidFill>
                <a:latin typeface="NikoshBAN" panose="02000000000000000000"/>
              </a:rPr>
              <a:t>সিরাজগঞ্জ</a:t>
            </a:r>
            <a:r>
              <a:rPr lang="en-IN" sz="2800" b="1" dirty="0">
                <a:solidFill>
                  <a:schemeClr val="tx1"/>
                </a:solidFill>
                <a:latin typeface="NikoshBAN" panose="02000000000000000000"/>
              </a:rPr>
              <a:t>।  </a:t>
            </a:r>
          </a:p>
          <a:p>
            <a:endParaRPr lang="en-IN" sz="4800" b="1" dirty="0">
              <a:solidFill>
                <a:srgbClr val="C00000"/>
              </a:solidFill>
              <a:latin typeface="NikoshBAN" panose="02000000000000000000"/>
            </a:endParaRPr>
          </a:p>
          <a:p>
            <a:r>
              <a:rPr lang="en-IN" sz="4800" b="1" dirty="0" err="1">
                <a:solidFill>
                  <a:srgbClr val="C00000"/>
                </a:solidFill>
                <a:latin typeface="NikoshBAN" panose="02000000000000000000"/>
              </a:rPr>
              <a:t>মোবাঃ</a:t>
            </a:r>
            <a:r>
              <a:rPr lang="en-IN" sz="4800" b="1" dirty="0">
                <a:solidFill>
                  <a:srgbClr val="C00000"/>
                </a:solidFill>
                <a:latin typeface="NikoshBAN" panose="02000000000000000000"/>
              </a:rPr>
              <a:t> </a:t>
            </a:r>
            <a:r>
              <a:rPr lang="en-IN" sz="5400" b="1" dirty="0">
                <a:solidFill>
                  <a:srgbClr val="C00000"/>
                </a:solidFill>
                <a:highlight>
                  <a:srgbClr val="FFFF00"/>
                </a:highlight>
                <a:latin typeface="NikoshBAN" panose="02000000000000000000"/>
              </a:rPr>
              <a:t>01745076099</a:t>
            </a:r>
            <a:endParaRPr lang="en-IN" sz="4800" b="1" dirty="0">
              <a:solidFill>
                <a:srgbClr val="C00000"/>
              </a:solidFill>
              <a:highlight>
                <a:srgbClr val="FFFF00"/>
              </a:highlight>
              <a:latin typeface="NikoshBAN" panose="0200000000000000000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61A9508-9DCB-5224-C8EB-180242340D79}"/>
              </a:ext>
            </a:extLst>
          </p:cNvPr>
          <p:cNvSpPr/>
          <p:nvPr/>
        </p:nvSpPr>
        <p:spPr>
          <a:xfrm>
            <a:off x="694270" y="96084"/>
            <a:ext cx="7158462" cy="148920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66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600" b="1" dirty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77FC67-B34E-CC0B-8421-B47BB1E88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846" y="302110"/>
            <a:ext cx="4192153" cy="6197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12D506-2C26-5E14-D101-5D8E1DABA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018" y="1827050"/>
            <a:ext cx="2925807" cy="347797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914789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3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3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4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2F65-229C-4D25-A138-68BA4B171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12" y="71718"/>
            <a:ext cx="11994776" cy="6723529"/>
          </a:xfrm>
          <a:ln w="76200">
            <a:solidFill>
              <a:srgbClr val="00B050"/>
            </a:solidFill>
            <a:prstDash val="sysDash"/>
          </a:ln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</a:t>
            </a:r>
            <a:r>
              <a:rPr lang="as-IN" sz="7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7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াঠ</a:t>
            </a:r>
            <a:r>
              <a:rPr lang="en-US" sz="7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b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শ্রেণিঃ-ষষ্ঠ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b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াংলাদেশ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বিশ্বপরিচ</a:t>
            </a:r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b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as-IN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াংলাদেশ</a:t>
            </a:r>
            <a:r>
              <a:rPr 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as-IN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াংলাদেশের</a:t>
            </a:r>
            <a:r>
              <a:rPr 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নাগরিক</a:t>
            </a:r>
            <a:b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as-IN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</a:t>
            </a:r>
            <a:r>
              <a:rPr lang="as-IN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মঃ</a:t>
            </a:r>
            <a:r>
              <a:rPr lang="en-US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“</a:t>
            </a:r>
            <a:r>
              <a:rPr lang="en-US" sz="5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নাগরিক</a:t>
            </a:r>
            <a:r>
              <a:rPr lang="en-US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’’</a:t>
            </a:r>
            <a:b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b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সময়ঃ-৫০ </a:t>
            </a:r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b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8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11/০8/২০২6 </a:t>
            </a:r>
            <a:r>
              <a:rPr lang="en-US" sz="48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খ্রিঃ</a:t>
            </a:r>
            <a:r>
              <a:rPr lang="en-US" sz="48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FEA5B3-2932-36B3-E1EB-EC3B2AA1F3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002" y="1438381"/>
            <a:ext cx="3684998" cy="540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772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04B13348-D9E0-AD81-C949-B516113567E4}"/>
              </a:ext>
            </a:extLst>
          </p:cNvPr>
          <p:cNvSpPr/>
          <p:nvPr/>
        </p:nvSpPr>
        <p:spPr>
          <a:xfrm>
            <a:off x="3775592" y="89647"/>
            <a:ext cx="4014694" cy="10769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as-IN" sz="60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60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খন</a:t>
            </a:r>
            <a:r>
              <a:rPr lang="en-US" sz="60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60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000" dirty="0">
              <a:solidFill>
                <a:schemeClr val="bg2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2B7F584-2462-7CD1-20EF-A40D8CB20CA7}"/>
              </a:ext>
            </a:extLst>
          </p:cNvPr>
          <p:cNvSpPr/>
          <p:nvPr/>
        </p:nvSpPr>
        <p:spPr>
          <a:xfrm>
            <a:off x="531565" y="1145372"/>
            <a:ext cx="5006205" cy="103651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accent2"/>
                </a:solidFill>
                <a:latin typeface="NikoshBAN" panose="02000000000000000000"/>
              </a:rPr>
              <a:t>পাঠ</a:t>
            </a:r>
            <a:r>
              <a:rPr lang="en-US" sz="4000" dirty="0">
                <a:solidFill>
                  <a:schemeClr val="accent2"/>
                </a:solidFill>
                <a:latin typeface="NikoshBAN" panose="02000000000000000000"/>
              </a:rPr>
              <a:t> </a:t>
            </a:r>
            <a:r>
              <a:rPr lang="en-US" sz="4000" dirty="0" err="1">
                <a:solidFill>
                  <a:schemeClr val="accent2"/>
                </a:solidFill>
                <a:latin typeface="NikoshBAN" panose="02000000000000000000"/>
              </a:rPr>
              <a:t>শেষে</a:t>
            </a:r>
            <a:r>
              <a:rPr lang="en-US" sz="4000" dirty="0">
                <a:solidFill>
                  <a:schemeClr val="accent2"/>
                </a:solidFill>
                <a:latin typeface="NikoshBAN" panose="02000000000000000000"/>
              </a:rPr>
              <a:t> </a:t>
            </a:r>
            <a:r>
              <a:rPr lang="en-US" sz="4000" dirty="0" err="1">
                <a:solidFill>
                  <a:schemeClr val="accent2"/>
                </a:solidFill>
                <a:latin typeface="NikoshBAN" panose="02000000000000000000"/>
              </a:rPr>
              <a:t>শিক্ষার্থীরা</a:t>
            </a:r>
            <a:r>
              <a:rPr lang="en-US" sz="4000" dirty="0">
                <a:solidFill>
                  <a:schemeClr val="accent2"/>
                </a:solidFill>
                <a:latin typeface="NikoshBAN" panose="02000000000000000000"/>
              </a:rPr>
              <a:t>- </a:t>
            </a:r>
          </a:p>
          <a:p>
            <a:pPr algn="ctr"/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483D401-21F6-A7AD-4DDE-26A0D4BCAC67}"/>
              </a:ext>
            </a:extLst>
          </p:cNvPr>
          <p:cNvSpPr/>
          <p:nvPr/>
        </p:nvSpPr>
        <p:spPr>
          <a:xfrm>
            <a:off x="71919" y="2702103"/>
            <a:ext cx="11959119" cy="3965825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2DE1F-AD69-6866-47B1-DBC445F28CE9}"/>
              </a:ext>
            </a:extLst>
          </p:cNvPr>
          <p:cNvSpPr txBox="1"/>
          <p:nvPr/>
        </p:nvSpPr>
        <p:spPr>
          <a:xfrm>
            <a:off x="0" y="2815091"/>
            <a:ext cx="12120081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as-IN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নাগরিক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নাগরিকতার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</a:t>
            </a:r>
            <a:r>
              <a:rPr lang="as-IN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b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4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নাগরিকের</a:t>
            </a:r>
            <a:r>
              <a:rPr lang="en-US" sz="4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4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বিশ্লেষণ</a:t>
            </a:r>
            <a:r>
              <a:rPr lang="en-US" sz="4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 </a:t>
            </a:r>
            <a:br>
              <a:rPr lang="en-US" sz="4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নাগরিকতা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অর্জনের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b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উন্নয়নে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নাগরিকের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াখ্যা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b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627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3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152401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/>
              <a:t>নিচের</a:t>
            </a:r>
            <a:r>
              <a:rPr lang="en-US" sz="4800" dirty="0"/>
              <a:t> </a:t>
            </a:r>
            <a:r>
              <a:rPr lang="en-US" sz="4800" dirty="0" err="1"/>
              <a:t>চিত্র</a:t>
            </a:r>
            <a:r>
              <a:rPr lang="en-US" sz="4800" dirty="0"/>
              <a:t> </a:t>
            </a:r>
            <a:r>
              <a:rPr lang="en-US" sz="4800" dirty="0" err="1"/>
              <a:t>গুলো</a:t>
            </a:r>
            <a:r>
              <a:rPr lang="en-US" sz="4800" dirty="0"/>
              <a:t> </a:t>
            </a:r>
            <a:r>
              <a:rPr lang="en-US" sz="4800" dirty="0" err="1"/>
              <a:t>লক্ষ্য</a:t>
            </a:r>
            <a:r>
              <a:rPr lang="en-US" sz="4800" dirty="0"/>
              <a:t> </a:t>
            </a:r>
            <a:r>
              <a:rPr lang="en-US" sz="4800" dirty="0" err="1"/>
              <a:t>কর</a:t>
            </a:r>
            <a:r>
              <a:rPr lang="en-US" sz="4800" dirty="0"/>
              <a:t> --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049548"/>
            <a:ext cx="899160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350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371600"/>
            <a:ext cx="8935092" cy="5394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03461" y="381001"/>
            <a:ext cx="7597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/>
              <a:t>এই ছবিতে আমরা কি দেখতে পাচ্ছি -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71097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7882EC4-4FDC-468E-3C3B-CBFB8D609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12" y="71718"/>
            <a:ext cx="11994776" cy="6723529"/>
          </a:xfrm>
          <a:ln w="76200">
            <a:solidFill>
              <a:srgbClr val="00B050"/>
            </a:solidFill>
            <a:prstDash val="sysDash"/>
          </a:ln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</a:t>
            </a:r>
            <a:b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b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b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b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3B86E39-ADD6-3382-431D-A6D879574806}"/>
              </a:ext>
            </a:extLst>
          </p:cNvPr>
          <p:cNvSpPr/>
          <p:nvPr/>
        </p:nvSpPr>
        <p:spPr>
          <a:xfrm>
            <a:off x="339047" y="184936"/>
            <a:ext cx="11620072" cy="1181528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b="1" dirty="0" err="1">
                <a:solidFill>
                  <a:srgbClr val="00B0F0"/>
                </a:solidFill>
              </a:rPr>
              <a:t>আজকের</a:t>
            </a:r>
            <a:r>
              <a:rPr lang="en-US" sz="4800" b="1" dirty="0">
                <a:solidFill>
                  <a:srgbClr val="00B0F0"/>
                </a:solidFill>
              </a:rPr>
              <a:t> </a:t>
            </a:r>
            <a:r>
              <a:rPr lang="en-US" sz="4800" b="1" dirty="0" err="1">
                <a:solidFill>
                  <a:srgbClr val="00B0F0"/>
                </a:solidFill>
              </a:rPr>
              <a:t>পাঠের</a:t>
            </a:r>
            <a:r>
              <a:rPr lang="en-US" sz="4800" b="1" dirty="0">
                <a:solidFill>
                  <a:srgbClr val="00B0F0"/>
                </a:solidFill>
              </a:rPr>
              <a:t> </a:t>
            </a:r>
            <a:r>
              <a:rPr lang="en-US" sz="4800" b="1" dirty="0" err="1">
                <a:solidFill>
                  <a:srgbClr val="00B0F0"/>
                </a:solidFill>
              </a:rPr>
              <a:t>শিরোনাম</a:t>
            </a:r>
            <a:r>
              <a:rPr lang="en-US" sz="4800" b="1" dirty="0">
                <a:solidFill>
                  <a:srgbClr val="00B0F0"/>
                </a:solidFill>
              </a:rPr>
              <a:t>-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B0C4D7-841E-4139-3368-89D6077685CE}"/>
              </a:ext>
            </a:extLst>
          </p:cNvPr>
          <p:cNvSpPr/>
          <p:nvPr/>
        </p:nvSpPr>
        <p:spPr>
          <a:xfrm>
            <a:off x="1705624" y="4610584"/>
            <a:ext cx="9215120" cy="206248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115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নাগরিক</a:t>
            </a:r>
            <a:r>
              <a:rPr lang="en-US" sz="115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’’ </a:t>
            </a:r>
            <a:endParaRPr lang="en-US" sz="239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189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20CD36D-4B01-EA1D-83B1-46E2C603B4F1}"/>
              </a:ext>
            </a:extLst>
          </p:cNvPr>
          <p:cNvSpPr/>
          <p:nvPr/>
        </p:nvSpPr>
        <p:spPr>
          <a:xfrm>
            <a:off x="4546494" y="2951554"/>
            <a:ext cx="2337758" cy="148374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latin typeface="NikoshBAN" panose="02000000000000000000"/>
              </a:rPr>
              <a:t>নাগরিক</a:t>
            </a:r>
            <a:endParaRPr lang="en-US" sz="2800" b="1" dirty="0">
              <a:latin typeface="NikoshBAN" panose="0200000000000000000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C1CF66B-3126-2636-15AF-6D5A39EDC52E}"/>
              </a:ext>
            </a:extLst>
          </p:cNvPr>
          <p:cNvSpPr/>
          <p:nvPr/>
        </p:nvSpPr>
        <p:spPr>
          <a:xfrm>
            <a:off x="3013494" y="0"/>
            <a:ext cx="5564038" cy="122000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NikoshBAN" panose="02000000000000000000"/>
              </a:rPr>
              <a:t>নাগরিকের</a:t>
            </a:r>
            <a:r>
              <a:rPr lang="en-US" sz="3200" b="1" dirty="0">
                <a:latin typeface="NikoshBAN" panose="02000000000000000000"/>
              </a:rPr>
              <a:t> </a:t>
            </a:r>
            <a:r>
              <a:rPr lang="en-US" sz="3200" b="1" dirty="0" err="1">
                <a:latin typeface="NikoshBAN" panose="02000000000000000000"/>
              </a:rPr>
              <a:t>বৈশিষ্ট্য</a:t>
            </a:r>
            <a:endParaRPr lang="en-US" sz="3200" b="1" dirty="0">
              <a:latin typeface="NikoshBAN" panose="0200000000000000000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9380D5C6-8F52-C1A4-2F29-A91AE980E8BE}"/>
              </a:ext>
            </a:extLst>
          </p:cNvPr>
          <p:cNvSpPr/>
          <p:nvPr/>
        </p:nvSpPr>
        <p:spPr>
          <a:xfrm>
            <a:off x="6884252" y="348728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23EBCBB5-E3BC-211B-DD26-42874659187A}"/>
              </a:ext>
            </a:extLst>
          </p:cNvPr>
          <p:cNvSpPr/>
          <p:nvPr/>
        </p:nvSpPr>
        <p:spPr>
          <a:xfrm rot="16200000">
            <a:off x="5275182" y="2235376"/>
            <a:ext cx="947724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FCDA44DB-3D70-8A46-6021-6F63319B70A1}"/>
              </a:ext>
            </a:extLst>
          </p:cNvPr>
          <p:cNvSpPr/>
          <p:nvPr/>
        </p:nvSpPr>
        <p:spPr>
          <a:xfrm rot="10800000">
            <a:off x="3568086" y="3487283"/>
            <a:ext cx="978407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E35E34A-77D7-E68F-6844-78DF8DE7EDF6}"/>
              </a:ext>
            </a:extLst>
          </p:cNvPr>
          <p:cNvSpPr/>
          <p:nvPr/>
        </p:nvSpPr>
        <p:spPr>
          <a:xfrm rot="5400000">
            <a:off x="5209246" y="4699108"/>
            <a:ext cx="1012254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35BE4B9-E3CB-000B-A402-DC249E68E922}"/>
              </a:ext>
            </a:extLst>
          </p:cNvPr>
          <p:cNvSpPr/>
          <p:nvPr/>
        </p:nvSpPr>
        <p:spPr>
          <a:xfrm>
            <a:off x="4705896" y="1228113"/>
            <a:ext cx="2018954" cy="77571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রাষ্ট্রের</a:t>
            </a:r>
            <a:r>
              <a:rPr lang="en-US" sz="2400" dirty="0"/>
              <a:t> </a:t>
            </a:r>
            <a:r>
              <a:rPr lang="en-US" sz="2400" dirty="0" err="1"/>
              <a:t>প্রতি</a:t>
            </a:r>
            <a:r>
              <a:rPr lang="en-US" sz="2400" dirty="0"/>
              <a:t> </a:t>
            </a:r>
            <a:r>
              <a:rPr lang="en-US" sz="2400" dirty="0" err="1"/>
              <a:t>আনুগত্য</a:t>
            </a:r>
            <a:endParaRPr lang="en-US" sz="24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281FD6B-A6CF-B15A-0AA8-37DA5AB4BF6E}"/>
              </a:ext>
            </a:extLst>
          </p:cNvPr>
          <p:cNvSpPr/>
          <p:nvPr/>
        </p:nvSpPr>
        <p:spPr>
          <a:xfrm>
            <a:off x="4057289" y="5455658"/>
            <a:ext cx="3463319" cy="77571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2400" dirty="0" err="1"/>
              <a:t>রাষ্ট্র</a:t>
            </a:r>
            <a:r>
              <a:rPr lang="en-US" sz="2400" dirty="0"/>
              <a:t> </a:t>
            </a:r>
            <a:r>
              <a:rPr lang="en-US" sz="2400" dirty="0" err="1"/>
              <a:t>থেকে</a:t>
            </a:r>
            <a:r>
              <a:rPr lang="en-US" sz="2400" dirty="0"/>
              <a:t> </a:t>
            </a:r>
            <a:r>
              <a:rPr lang="en-US" sz="2400" dirty="0" err="1"/>
              <a:t>রাজনৈতিক</a:t>
            </a:r>
            <a:r>
              <a:rPr lang="en-US" sz="2400" dirty="0"/>
              <a:t> ও </a:t>
            </a:r>
            <a:r>
              <a:rPr lang="en-US" sz="2400" dirty="0" err="1"/>
              <a:t>সামাজিক</a:t>
            </a:r>
            <a:r>
              <a:rPr lang="en-US" sz="2400" dirty="0"/>
              <a:t> </a:t>
            </a:r>
            <a:r>
              <a:rPr lang="en-US" sz="2400" dirty="0" err="1"/>
              <a:t>অধিকার</a:t>
            </a:r>
            <a:r>
              <a:rPr lang="en-US" sz="2400" dirty="0"/>
              <a:t> </a:t>
            </a:r>
            <a:r>
              <a:rPr lang="en-US" sz="2400" dirty="0" err="1"/>
              <a:t>লাভ</a:t>
            </a:r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CF222B0-A7D3-37A9-193D-0BCE936DF74D}"/>
              </a:ext>
            </a:extLst>
          </p:cNvPr>
          <p:cNvSpPr/>
          <p:nvPr/>
        </p:nvSpPr>
        <p:spPr>
          <a:xfrm>
            <a:off x="1549131" y="3339413"/>
            <a:ext cx="2018954" cy="77571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রাষ্ট্রের</a:t>
            </a:r>
            <a:r>
              <a:rPr lang="en-US" sz="2400" dirty="0"/>
              <a:t> </a:t>
            </a:r>
            <a:r>
              <a:rPr lang="en-US" sz="2400" dirty="0" err="1"/>
              <a:t>স্থায়ী</a:t>
            </a:r>
            <a:r>
              <a:rPr lang="en-US" sz="2400" dirty="0"/>
              <a:t> </a:t>
            </a:r>
            <a:r>
              <a:rPr lang="en-US" sz="2400" dirty="0" err="1"/>
              <a:t>বাসিন্দা</a:t>
            </a:r>
            <a:endParaRPr lang="en-US" sz="24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0A09B31-477F-1130-2CC5-4F0DDEA2A704}"/>
              </a:ext>
            </a:extLst>
          </p:cNvPr>
          <p:cNvSpPr/>
          <p:nvPr/>
        </p:nvSpPr>
        <p:spPr>
          <a:xfrm>
            <a:off x="7862660" y="3401755"/>
            <a:ext cx="2018954" cy="77571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রাষ্ট্রের</a:t>
            </a:r>
            <a:r>
              <a:rPr lang="en-US" sz="2000" dirty="0"/>
              <a:t> </a:t>
            </a:r>
            <a:r>
              <a:rPr lang="en-US" sz="2000" dirty="0" err="1"/>
              <a:t>প্রতি</a:t>
            </a:r>
            <a:r>
              <a:rPr lang="en-US" sz="2000" dirty="0"/>
              <a:t> </a:t>
            </a:r>
            <a:r>
              <a:rPr lang="en-US" sz="2000" dirty="0" err="1"/>
              <a:t>দায়িত্ব</a:t>
            </a:r>
            <a:r>
              <a:rPr lang="en-US" sz="2000" dirty="0"/>
              <a:t> ও </a:t>
            </a:r>
            <a:r>
              <a:rPr lang="en-US" sz="2000" dirty="0" err="1"/>
              <a:t>কর্তব্য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685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F12191-4F0F-014F-F2FB-535F101B15A4}"/>
              </a:ext>
            </a:extLst>
          </p:cNvPr>
          <p:cNvSpPr/>
          <p:nvPr/>
        </p:nvSpPr>
        <p:spPr>
          <a:xfrm>
            <a:off x="2249249" y="0"/>
            <a:ext cx="7285170" cy="145786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accent2"/>
                </a:solidFill>
              </a:rPr>
              <a:t>নাগরিকের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সংজ্ঞা</a:t>
            </a:r>
            <a:r>
              <a:rPr lang="en-US" sz="3600" b="1" dirty="0">
                <a:solidFill>
                  <a:schemeClr val="accent2"/>
                </a:solidFill>
              </a:rPr>
              <a:t> / </a:t>
            </a:r>
            <a:r>
              <a:rPr lang="en-US" sz="3600" b="1" dirty="0" err="1">
                <a:solidFill>
                  <a:schemeClr val="accent2"/>
                </a:solidFill>
              </a:rPr>
              <a:t>কাকে</a:t>
            </a:r>
            <a:r>
              <a:rPr lang="en-US" sz="3600" b="1" dirty="0">
                <a:solidFill>
                  <a:schemeClr val="accent2"/>
                </a:solidFill>
              </a:rPr>
              <a:t> </a:t>
            </a:r>
            <a:r>
              <a:rPr lang="en-US" sz="3600" b="1" dirty="0" err="1">
                <a:solidFill>
                  <a:schemeClr val="accent2"/>
                </a:solidFill>
              </a:rPr>
              <a:t>বলে</a:t>
            </a:r>
            <a:r>
              <a:rPr lang="en-US" sz="3600" b="1" dirty="0">
                <a:solidFill>
                  <a:schemeClr val="accent2"/>
                </a:solidFill>
              </a:rPr>
              <a:t>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41260E-05B7-820C-6214-110C155B0EDB}"/>
              </a:ext>
            </a:extLst>
          </p:cNvPr>
          <p:cNvSpPr/>
          <p:nvPr/>
        </p:nvSpPr>
        <p:spPr>
          <a:xfrm>
            <a:off x="0" y="3383713"/>
            <a:ext cx="12192000" cy="303218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/>
              <a:t>রাষ্ট্রে</a:t>
            </a:r>
            <a:r>
              <a:rPr lang="en-US" sz="4400" b="1" dirty="0"/>
              <a:t> </a:t>
            </a:r>
            <a:r>
              <a:rPr lang="en-US" sz="4400" b="1" dirty="0" err="1"/>
              <a:t>স্থায়ীভাবে</a:t>
            </a:r>
            <a:r>
              <a:rPr lang="en-US" sz="4400" b="1" dirty="0"/>
              <a:t> </a:t>
            </a:r>
            <a:r>
              <a:rPr lang="en-US" sz="4400" b="1" dirty="0" err="1"/>
              <a:t>বসবাসকারী</a:t>
            </a:r>
            <a:r>
              <a:rPr lang="en-US" sz="4400" b="1" dirty="0"/>
              <a:t> </a:t>
            </a:r>
            <a:r>
              <a:rPr lang="en-US" sz="4400" b="1" dirty="0" err="1"/>
              <a:t>অধিবাসীকে</a:t>
            </a:r>
            <a:r>
              <a:rPr lang="en-US" sz="4400" b="1" dirty="0"/>
              <a:t> </a:t>
            </a:r>
            <a:r>
              <a:rPr lang="en-US" sz="4400" b="1" dirty="0" err="1"/>
              <a:t>নাগরিক</a:t>
            </a:r>
            <a:r>
              <a:rPr lang="en-US" sz="4400" b="1" dirty="0"/>
              <a:t> </a:t>
            </a:r>
            <a:r>
              <a:rPr lang="en-US" sz="4400" b="1" dirty="0" err="1"/>
              <a:t>বলে</a:t>
            </a:r>
            <a:r>
              <a:rPr lang="en-US" sz="4400" b="1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01902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304163DE-B3F3-3EA2-C970-D52DBCD1534E}"/>
              </a:ext>
            </a:extLst>
          </p:cNvPr>
          <p:cNvSpPr/>
          <p:nvPr/>
        </p:nvSpPr>
        <p:spPr>
          <a:xfrm>
            <a:off x="3554083" y="123290"/>
            <a:ext cx="5477774" cy="134320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/>
              <a:t>নাগরিকতা</a:t>
            </a:r>
            <a:r>
              <a:rPr lang="en-US" sz="2800" b="1" dirty="0"/>
              <a:t> </a:t>
            </a:r>
            <a:r>
              <a:rPr lang="en-US" sz="2800" b="1" dirty="0" err="1"/>
              <a:t>লাভের</a:t>
            </a:r>
            <a:r>
              <a:rPr lang="en-US" sz="2800" b="1" dirty="0"/>
              <a:t> </a:t>
            </a:r>
            <a:r>
              <a:rPr lang="en-US" sz="2800" b="1" dirty="0" err="1"/>
              <a:t>পদ্ধতিসমূহ</a:t>
            </a:r>
            <a:r>
              <a:rPr lang="en-US" sz="2800" b="1" dirty="0"/>
              <a:t>- 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263734E0-D3EE-68A6-9CC7-C770C3867675}"/>
              </a:ext>
            </a:extLst>
          </p:cNvPr>
          <p:cNvSpPr/>
          <p:nvPr/>
        </p:nvSpPr>
        <p:spPr>
          <a:xfrm rot="1365924">
            <a:off x="4408707" y="130629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ABF12CBD-4FE3-B522-9F5E-74857014508F}"/>
              </a:ext>
            </a:extLst>
          </p:cNvPr>
          <p:cNvSpPr/>
          <p:nvPr/>
        </p:nvSpPr>
        <p:spPr>
          <a:xfrm rot="20067881">
            <a:off x="7844572" y="130528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EBC8A07-B9FF-34A7-A477-99707E41E669}"/>
              </a:ext>
            </a:extLst>
          </p:cNvPr>
          <p:cNvSpPr/>
          <p:nvPr/>
        </p:nvSpPr>
        <p:spPr>
          <a:xfrm>
            <a:off x="2349261" y="2228026"/>
            <a:ext cx="2855343" cy="914400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/>
              <a:t>জন্মসূত্রে</a:t>
            </a:r>
            <a:endParaRPr lang="en-US" sz="3200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FC199C2-AF23-F590-E94C-51AA1A10F056}"/>
              </a:ext>
            </a:extLst>
          </p:cNvPr>
          <p:cNvSpPr/>
          <p:nvPr/>
        </p:nvSpPr>
        <p:spPr>
          <a:xfrm>
            <a:off x="6987398" y="2228026"/>
            <a:ext cx="4261447" cy="9144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3200" b="1" dirty="0" err="1"/>
              <a:t>অনুমোদনসূত্রে</a:t>
            </a:r>
            <a:endParaRPr lang="en-US" b="1" dirty="0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D7B01EB5-6CE4-0007-16A8-6C6260C32A5D}"/>
              </a:ext>
            </a:extLst>
          </p:cNvPr>
          <p:cNvSpPr/>
          <p:nvPr/>
        </p:nvSpPr>
        <p:spPr>
          <a:xfrm rot="2326771">
            <a:off x="3228350" y="2957432"/>
            <a:ext cx="484632" cy="97840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497562CC-4352-5D73-436C-BF01F8C5A709}"/>
              </a:ext>
            </a:extLst>
          </p:cNvPr>
          <p:cNvSpPr/>
          <p:nvPr/>
        </p:nvSpPr>
        <p:spPr>
          <a:xfrm rot="19303124" flipH="1">
            <a:off x="4002739" y="2958814"/>
            <a:ext cx="436746" cy="978408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189A5BE-D3AB-CBEC-F030-F24350547EA5}"/>
              </a:ext>
            </a:extLst>
          </p:cNvPr>
          <p:cNvSpPr/>
          <p:nvPr/>
        </p:nvSpPr>
        <p:spPr>
          <a:xfrm>
            <a:off x="318000" y="3715575"/>
            <a:ext cx="3554936" cy="1038604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/>
              <a:t>জন্মসূত্র</a:t>
            </a:r>
            <a:r>
              <a:rPr lang="en-US" sz="3200" b="1" dirty="0"/>
              <a:t> </a:t>
            </a:r>
            <a:r>
              <a:rPr lang="en-US" sz="3200" b="1" dirty="0" err="1"/>
              <a:t>নীতি</a:t>
            </a:r>
            <a:endParaRPr lang="en-US" sz="3200" b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3F4E183-9EE5-5FFC-B93A-883A40960197}"/>
              </a:ext>
            </a:extLst>
          </p:cNvPr>
          <p:cNvSpPr/>
          <p:nvPr/>
        </p:nvSpPr>
        <p:spPr>
          <a:xfrm>
            <a:off x="3965968" y="3730782"/>
            <a:ext cx="3165874" cy="1038605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/>
              <a:t>জন্মস্থান</a:t>
            </a:r>
            <a:r>
              <a:rPr lang="en-US" sz="3200" b="1" dirty="0"/>
              <a:t> </a:t>
            </a:r>
            <a:r>
              <a:rPr lang="en-US" sz="3200" b="1" dirty="0" err="1"/>
              <a:t>নীতি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7986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564" y="1214498"/>
            <a:ext cx="119077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as-IN" sz="3200" dirty="0"/>
              <a:t>যে ব্যক্তি সততা, ন্যায়পরায়ণতা, আইন মেনে চলা, অন্যের অধিকার সম্মান করা, দেশপ্রেম, দায়িত্ববোধ ও সামাজিক কল্যাণে অবদান রাখার মানসিকতা রাখে, সে-ই সুনাগরিক।</a:t>
            </a:r>
            <a:endParaRPr lang="en-US" sz="32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09317225"/>
              </p:ext>
            </p:extLst>
          </p:nvPr>
        </p:nvGraphicFramePr>
        <p:xfrm>
          <a:off x="3187148" y="2819400"/>
          <a:ext cx="8700052" cy="3874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ular Callout 4"/>
          <p:cNvSpPr/>
          <p:nvPr/>
        </p:nvSpPr>
        <p:spPr>
          <a:xfrm>
            <a:off x="304800" y="2902761"/>
            <a:ext cx="1752600" cy="3874338"/>
          </a:xfrm>
          <a:prstGeom prst="wedgeRectCallout">
            <a:avLst>
              <a:gd name="adj1" fmla="val 265826"/>
              <a:gd name="adj2" fmla="val 2087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>
                <a:solidFill>
                  <a:schemeClr val="tx1"/>
                </a:solidFill>
              </a:rPr>
              <a:t>সুনাগরিক </a:t>
            </a:r>
          </a:p>
          <a:p>
            <a:pPr algn="ctr"/>
            <a:r>
              <a:rPr lang="bn-BD" sz="2000" dirty="0">
                <a:solidFill>
                  <a:schemeClr val="tx1"/>
                </a:solidFill>
              </a:rPr>
              <a:t>হতে হলে</a:t>
            </a:r>
          </a:p>
          <a:p>
            <a:pPr algn="ctr"/>
            <a:r>
              <a:rPr lang="bn-BD" sz="2000" dirty="0">
                <a:solidFill>
                  <a:schemeClr val="tx1"/>
                </a:solidFill>
              </a:rPr>
              <a:t>একজন </a:t>
            </a:r>
          </a:p>
          <a:p>
            <a:pPr algn="ctr"/>
            <a:r>
              <a:rPr lang="bn-BD" sz="2000" dirty="0">
                <a:solidFill>
                  <a:schemeClr val="tx1"/>
                </a:solidFill>
              </a:rPr>
              <a:t>নাগরিকে</a:t>
            </a:r>
          </a:p>
          <a:p>
            <a:pPr algn="ctr"/>
            <a:r>
              <a:rPr lang="bn-BD" sz="2000" dirty="0">
                <a:solidFill>
                  <a:schemeClr val="tx1"/>
                </a:solidFill>
              </a:rPr>
              <a:t>তিন টি</a:t>
            </a:r>
          </a:p>
          <a:p>
            <a:pPr algn="ctr"/>
            <a:r>
              <a:rPr lang="bn-BD" sz="2000" dirty="0">
                <a:solidFill>
                  <a:schemeClr val="tx1"/>
                </a:solidFill>
              </a:rPr>
              <a:t>মৌলিক</a:t>
            </a:r>
          </a:p>
          <a:p>
            <a:pPr algn="ctr"/>
            <a:r>
              <a:rPr lang="bn-BD" sz="2000" dirty="0">
                <a:solidFill>
                  <a:schemeClr val="tx1"/>
                </a:solidFill>
              </a:rPr>
              <a:t>গুণের </a:t>
            </a:r>
          </a:p>
          <a:p>
            <a:pPr algn="ctr"/>
            <a:r>
              <a:rPr lang="bn-BD" sz="2000" dirty="0">
                <a:solidFill>
                  <a:schemeClr val="tx1"/>
                </a:solidFill>
              </a:rPr>
              <a:t>অধিকারী </a:t>
            </a:r>
          </a:p>
          <a:p>
            <a:pPr algn="ctr"/>
            <a:r>
              <a:rPr lang="bn-BD" sz="2000" dirty="0">
                <a:solidFill>
                  <a:schemeClr val="tx1"/>
                </a:solidFill>
              </a:rPr>
              <a:t>হতে হয়। </a:t>
            </a:r>
          </a:p>
          <a:p>
            <a:pPr algn="ctr"/>
            <a:endParaRPr lang="bn-BD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5D5AF5-90A3-C4EC-968F-2EC7C310A84D}"/>
              </a:ext>
            </a:extLst>
          </p:cNvPr>
          <p:cNvSpPr/>
          <p:nvPr/>
        </p:nvSpPr>
        <p:spPr>
          <a:xfrm>
            <a:off x="3810001" y="304800"/>
            <a:ext cx="4190999" cy="685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600" b="1" dirty="0"/>
              <a:t>সুনাগরিক</a:t>
            </a:r>
            <a:r>
              <a:rPr lang="en-US" sz="3600" b="1" dirty="0"/>
              <a:t> </a:t>
            </a:r>
            <a:r>
              <a:rPr lang="en-US" sz="3600" b="1" dirty="0" err="1"/>
              <a:t>কে</a:t>
            </a:r>
            <a:r>
              <a:rPr lang="en-US" sz="3600" b="1"/>
              <a:t>?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82564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  <p:bldP spid="5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3879" y="4734342"/>
            <a:ext cx="897503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dirty="0"/>
              <a:t>সুনাগরিকের বুদ্ধিমত্তার গুণাবলি</a:t>
            </a:r>
            <a:r>
              <a:rPr lang="bn-BD" sz="3200" dirty="0"/>
              <a:t> গুলো হলোঃ </a:t>
            </a:r>
            <a:endParaRPr lang="as-IN" sz="3200" dirty="0"/>
          </a:p>
          <a:p>
            <a:pPr>
              <a:buFont typeface="+mj-lt"/>
              <a:buAutoNum type="arabicPeriod"/>
            </a:pPr>
            <a:r>
              <a:rPr lang="as-IN" sz="2000" b="1" dirty="0"/>
              <a:t>বিচক্ষণতা</a:t>
            </a:r>
            <a:r>
              <a:rPr lang="as-IN" sz="2000" dirty="0"/>
              <a:t> – সঠিক–ভুল বুঝে সিদ্ধান্ত নেওয়ার ক্ষমতা।</a:t>
            </a:r>
          </a:p>
          <a:p>
            <a:pPr>
              <a:buFont typeface="+mj-lt"/>
              <a:buAutoNum type="arabicPeriod"/>
            </a:pPr>
            <a:r>
              <a:rPr lang="as-IN" sz="2000" b="1" dirty="0"/>
              <a:t>সমালোচনামূলক চিন্তাভাবনা</a:t>
            </a:r>
            <a:r>
              <a:rPr lang="as-IN" sz="2000" dirty="0"/>
              <a:t> – অন্ধভাবে কিছু না মেনে যুক্তি–প্রমাণ যাচাই করা।</a:t>
            </a:r>
          </a:p>
          <a:p>
            <a:pPr>
              <a:buFont typeface="+mj-lt"/>
              <a:buAutoNum type="arabicPeriod"/>
            </a:pPr>
            <a:r>
              <a:rPr lang="as-IN" sz="2000" b="1" dirty="0"/>
              <a:t>সমাধানমুখী মনোভাব</a:t>
            </a:r>
            <a:r>
              <a:rPr lang="as-IN" sz="2000" dirty="0"/>
              <a:t> – সমস্যা এলে গঠনমূলক সমাধান খোঁজা।</a:t>
            </a:r>
          </a:p>
          <a:p>
            <a:pPr>
              <a:buFont typeface="+mj-lt"/>
              <a:buAutoNum type="arabicPeriod"/>
            </a:pPr>
            <a:r>
              <a:rPr lang="as-IN" sz="2000" b="1" dirty="0"/>
              <a:t>দূরদৃষ্টি</a:t>
            </a:r>
            <a:r>
              <a:rPr lang="as-IN" sz="2000" dirty="0"/>
              <a:t> – ভবিষ্যৎ পরিণতি অনুমান করে কাজ করা।</a:t>
            </a:r>
          </a:p>
          <a:p>
            <a:pPr>
              <a:buFont typeface="+mj-lt"/>
              <a:buAutoNum type="arabicPeriod"/>
            </a:pPr>
            <a:r>
              <a:rPr lang="as-IN" sz="2000" b="1" dirty="0"/>
              <a:t>মানবিক সচেতনতা</a:t>
            </a:r>
            <a:r>
              <a:rPr lang="as-IN" sz="2000" dirty="0"/>
              <a:t> – নিজের পাশাপাশি সমাজের কল্যাণকে গুরুত্ব দেওয়া।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" t="20"/>
          <a:stretch/>
        </p:blipFill>
        <p:spPr>
          <a:xfrm>
            <a:off x="267420" y="1524000"/>
            <a:ext cx="5714282" cy="30262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1" y="1524000"/>
            <a:ext cx="5599979" cy="30479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EAC163E-7B8B-8105-FCE3-D44800D0684F}"/>
              </a:ext>
            </a:extLst>
          </p:cNvPr>
          <p:cNvSpPr/>
          <p:nvPr/>
        </p:nvSpPr>
        <p:spPr>
          <a:xfrm>
            <a:off x="3810000" y="0"/>
            <a:ext cx="4800600" cy="13616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/>
              <a:t>বুদ্ধিমত্তার</a:t>
            </a:r>
            <a:r>
              <a:rPr lang="en-US" sz="5400" dirty="0"/>
              <a:t> </a:t>
            </a:r>
            <a:r>
              <a:rPr lang="bn-BD" sz="5400" dirty="0"/>
              <a:t>পরিচয় </a:t>
            </a:r>
            <a:endParaRPr lang="en-US" sz="54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51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ED7716-3ECC-656E-115F-848441AAF774}"/>
              </a:ext>
            </a:extLst>
          </p:cNvPr>
          <p:cNvSpPr txBox="1"/>
          <p:nvPr/>
        </p:nvSpPr>
        <p:spPr>
          <a:xfrm>
            <a:off x="0" y="1199071"/>
            <a:ext cx="1229264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dirty="0">
                <a:highlight>
                  <a:srgbClr val="FFFF00"/>
                </a:highlight>
              </a:rPr>
              <a:t>সুনাগরিকের বুদ্ধিমত্তার গুণাবলি</a:t>
            </a:r>
            <a:r>
              <a:rPr lang="bn-BD" sz="3600" dirty="0">
                <a:highlight>
                  <a:srgbClr val="FFFF00"/>
                </a:highlight>
              </a:rPr>
              <a:t> গুলো হলোঃ </a:t>
            </a:r>
            <a:endParaRPr lang="as-IN" sz="3600" dirty="0">
              <a:highlight>
                <a:srgbClr val="FFFF00"/>
              </a:highlight>
            </a:endParaRPr>
          </a:p>
          <a:p>
            <a:pPr lvl="8">
              <a:buFont typeface="+mj-lt"/>
              <a:buAutoNum type="arabicPeriod"/>
            </a:pPr>
            <a:endParaRPr lang="en-US" sz="2800" dirty="0"/>
          </a:p>
          <a:p>
            <a:pPr>
              <a:buFont typeface="+mj-lt"/>
              <a:buAutoNum type="arabicPeriod"/>
            </a:pPr>
            <a:r>
              <a:rPr lang="as-IN" sz="3200" b="1" dirty="0"/>
              <a:t>বিচক্ষণতা</a:t>
            </a:r>
            <a:r>
              <a:rPr lang="as-IN" sz="3200" dirty="0"/>
              <a:t> – সঠিক–ভুল বুঝে সিদ্ধান্ত নেওয়ার ক্ষমতা।</a:t>
            </a:r>
          </a:p>
          <a:p>
            <a:pPr>
              <a:buFont typeface="+mj-lt"/>
              <a:buAutoNum type="arabicPeriod"/>
            </a:pPr>
            <a:r>
              <a:rPr lang="as-IN" sz="3200" b="1" dirty="0"/>
              <a:t>সমালোচনামূলক চিন্তাভাবনা</a:t>
            </a:r>
            <a:r>
              <a:rPr lang="as-IN" sz="3200" dirty="0"/>
              <a:t> – অন্ধভাবে কিছু না মেনে যুক্তি–প্রমাণ যাচাই করা।</a:t>
            </a:r>
          </a:p>
          <a:p>
            <a:pPr>
              <a:buFont typeface="+mj-lt"/>
              <a:buAutoNum type="arabicPeriod"/>
            </a:pPr>
            <a:r>
              <a:rPr lang="as-IN" sz="3200" b="1" dirty="0"/>
              <a:t>সমাধানমুখী মনোভাব</a:t>
            </a:r>
            <a:r>
              <a:rPr lang="as-IN" sz="3200" dirty="0"/>
              <a:t> – সমস্যা এলে গঠনমূলক সমাধান খোঁজা।</a:t>
            </a:r>
          </a:p>
          <a:p>
            <a:pPr>
              <a:buFont typeface="+mj-lt"/>
              <a:buAutoNum type="arabicPeriod"/>
            </a:pPr>
            <a:r>
              <a:rPr lang="as-IN" sz="3200" b="1" dirty="0"/>
              <a:t>দূরদৃষ্টি</a:t>
            </a:r>
            <a:r>
              <a:rPr lang="as-IN" sz="3200" dirty="0"/>
              <a:t> – ভবিষ্যৎ পরিণতি অনুমান করে কাজ করা।</a:t>
            </a:r>
          </a:p>
          <a:p>
            <a:pPr>
              <a:buFont typeface="+mj-lt"/>
              <a:buAutoNum type="arabicPeriod"/>
            </a:pPr>
            <a:r>
              <a:rPr lang="as-IN" sz="3200" b="1" dirty="0"/>
              <a:t>মানবিক সচেতনতা</a:t>
            </a:r>
            <a:r>
              <a:rPr lang="as-IN" sz="3200" dirty="0"/>
              <a:t> – নিজের পাশাপাশি সমাজের কল্যাণকে গুরুত্ব দেওয়া।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40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78459" y="520511"/>
            <a:ext cx="3378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/>
              <a:t>সময়ঃ ৫ মিনিট 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1475996" y="1502688"/>
            <a:ext cx="762262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600" b="1" dirty="0"/>
              <a:t>বহুনির্বাচনী প্রশ্ন</a:t>
            </a:r>
            <a:r>
              <a:rPr lang="en-US" sz="3600" b="1" dirty="0"/>
              <a:t>-</a:t>
            </a:r>
            <a:r>
              <a:rPr lang="as-IN" sz="3600" b="1" dirty="0"/>
              <a:t> </a:t>
            </a:r>
            <a:endParaRPr lang="bn-BD" sz="3600" b="1" dirty="0"/>
          </a:p>
          <a:p>
            <a:r>
              <a:rPr lang="as-IN" sz="2400" dirty="0"/>
              <a:t>১। সুনাগরিক কাকে বলে?</a:t>
            </a:r>
            <a:r>
              <a:rPr lang="bn-BD" sz="2400" dirty="0"/>
              <a:t>  </a:t>
            </a:r>
            <a:endParaRPr lang="en-US" sz="2400" dirty="0"/>
          </a:p>
          <a:p>
            <a:r>
              <a:rPr lang="bn-BD" sz="2400" dirty="0"/>
              <a:t> </a:t>
            </a:r>
            <a:r>
              <a:rPr lang="as-IN" sz="2400" dirty="0"/>
              <a:t>ক) যে শুধু নিজের স্বার্থ দেখে</a:t>
            </a:r>
            <a:r>
              <a:rPr lang="bn-BD" sz="2400" dirty="0"/>
              <a:t> </a:t>
            </a:r>
            <a:r>
              <a:rPr lang="en-US" sz="2400" dirty="0"/>
              <a:t> </a:t>
            </a:r>
            <a:r>
              <a:rPr lang="bn-BD" sz="2400" dirty="0"/>
              <a:t> </a:t>
            </a:r>
          </a:p>
          <a:p>
            <a:r>
              <a:rPr lang="en-US" sz="2400" dirty="0"/>
              <a:t>   </a:t>
            </a:r>
            <a:r>
              <a:rPr lang="as-IN" sz="2400" dirty="0"/>
              <a:t>খ) যে আইন মেনে চলে ও দায়িত্বশীল</a:t>
            </a:r>
            <a:r>
              <a:rPr lang="bn-BD" sz="2400" dirty="0"/>
              <a:t>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as-IN" sz="2400" dirty="0"/>
              <a:t>গ)যে অধিকার ভোগ করে </a:t>
            </a:r>
            <a:r>
              <a:rPr lang="en-US" sz="2400" dirty="0" err="1"/>
              <a:t>কিন্তু</a:t>
            </a:r>
            <a:r>
              <a:rPr lang="as-IN" sz="2400" dirty="0"/>
              <a:t> দায়িত্ব পালন করেনা</a:t>
            </a:r>
            <a:r>
              <a:rPr lang="bn-BD" sz="2400" dirty="0"/>
              <a:t> । </a:t>
            </a:r>
            <a:r>
              <a:rPr lang="en-US" sz="2400" dirty="0"/>
              <a:t> </a:t>
            </a:r>
            <a:endParaRPr lang="bn-BD" sz="2400" dirty="0"/>
          </a:p>
          <a:p>
            <a:r>
              <a:rPr lang="as-IN" sz="2400" dirty="0"/>
              <a:t>২। সুনাগরিক সমাজে কী প্রতিষ্ঠা করে?</a:t>
            </a:r>
            <a:r>
              <a:rPr lang="bn-BD" sz="2400" dirty="0"/>
              <a:t>    </a:t>
            </a:r>
            <a:endParaRPr lang="en-US" sz="2400" dirty="0"/>
          </a:p>
          <a:p>
            <a:r>
              <a:rPr lang="en-US" sz="2400" dirty="0"/>
              <a:t>    </a:t>
            </a:r>
            <a:r>
              <a:rPr lang="as-IN" sz="2400" dirty="0"/>
              <a:t>ক) অশান্তি</a:t>
            </a:r>
            <a:r>
              <a:rPr lang="bn-BD" sz="2400" dirty="0"/>
              <a:t>      </a:t>
            </a:r>
            <a:endParaRPr lang="en-US" sz="2400" dirty="0"/>
          </a:p>
          <a:p>
            <a:r>
              <a:rPr lang="en-US" sz="2400" dirty="0"/>
              <a:t>    </a:t>
            </a:r>
            <a:r>
              <a:rPr lang="bn-BD" sz="2400" dirty="0"/>
              <a:t>খ</a:t>
            </a:r>
            <a:r>
              <a:rPr lang="as-IN" sz="2400" dirty="0"/>
              <a:t>) শৃঙ্খলা</a:t>
            </a:r>
            <a:r>
              <a:rPr lang="bn-BD" sz="2400" dirty="0"/>
              <a:t>     </a:t>
            </a:r>
            <a:endParaRPr lang="en-US" sz="2400" dirty="0"/>
          </a:p>
          <a:p>
            <a:r>
              <a:rPr lang="en-US" sz="2400" dirty="0"/>
              <a:t> </a:t>
            </a:r>
            <a:r>
              <a:rPr lang="bn-BD" sz="2400" dirty="0"/>
              <a:t> গ) </a:t>
            </a:r>
            <a:r>
              <a:rPr lang="as-IN" sz="2400" dirty="0"/>
              <a:t> দারিদ্র্য</a:t>
            </a:r>
            <a:r>
              <a:rPr lang="en-US" sz="2400" dirty="0"/>
              <a:t> </a:t>
            </a:r>
          </a:p>
          <a:p>
            <a:r>
              <a:rPr lang="as-IN" sz="2400" dirty="0"/>
              <a:t>৩। নিম্নের কোনটি সুনাগরিকের অধিকার?</a:t>
            </a:r>
            <a:r>
              <a:rPr lang="bn-BD" sz="2400" dirty="0"/>
              <a:t>    </a:t>
            </a:r>
            <a:endParaRPr lang="en-US" sz="2400" dirty="0"/>
          </a:p>
          <a:p>
            <a:r>
              <a:rPr lang="en-US" sz="2400" dirty="0"/>
              <a:t>        </a:t>
            </a:r>
            <a:r>
              <a:rPr lang="as-IN" sz="2400" dirty="0"/>
              <a:t>ক) আইন ভঙ্গের অধিকার</a:t>
            </a:r>
            <a:r>
              <a:rPr lang="bn-BD" sz="2400" dirty="0"/>
              <a:t> </a:t>
            </a:r>
          </a:p>
          <a:p>
            <a:r>
              <a:rPr lang="bn-BD" sz="2400" dirty="0"/>
              <a:t>   </a:t>
            </a:r>
            <a:r>
              <a:rPr lang="as-IN" sz="2400" dirty="0"/>
              <a:t>খ) ভোটাধিকার</a:t>
            </a:r>
            <a:r>
              <a:rPr lang="bn-BD" sz="2400" dirty="0"/>
              <a:t>     </a:t>
            </a:r>
            <a:endParaRPr lang="en-US" sz="2400" dirty="0"/>
          </a:p>
          <a:p>
            <a:r>
              <a:rPr lang="en-US" sz="2400" dirty="0"/>
              <a:t>       </a:t>
            </a:r>
            <a:r>
              <a:rPr lang="as-IN" sz="2400" dirty="0"/>
              <a:t>গ) অন্যের ক্ষতি করার অধিকার</a:t>
            </a:r>
            <a:endParaRPr lang="bn-BD" sz="2400" dirty="0"/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9643004-D6D7-ED9E-B138-5CBE15DAB76C}"/>
              </a:ext>
            </a:extLst>
          </p:cNvPr>
          <p:cNvSpPr/>
          <p:nvPr/>
        </p:nvSpPr>
        <p:spPr>
          <a:xfrm>
            <a:off x="2929631" y="221942"/>
            <a:ext cx="3737499" cy="71021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মূল্যায়ন</a:t>
            </a:r>
            <a:r>
              <a:rPr lang="en-US" sz="3600" b="1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34334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ABFAF1-DC9D-660E-D7A6-A1EAF3972A36}"/>
              </a:ext>
            </a:extLst>
          </p:cNvPr>
          <p:cNvSpPr txBox="1"/>
          <p:nvPr/>
        </p:nvSpPr>
        <p:spPr>
          <a:xfrm>
            <a:off x="1584747" y="1031681"/>
            <a:ext cx="934492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dirty="0"/>
              <a:t>৪। সুনাগরিকের একটি গুরুত্বপূর্ণ দায়িত্ব হলো—</a:t>
            </a:r>
            <a:r>
              <a:rPr lang="bn-BD" sz="2400" dirty="0"/>
              <a:t>  </a:t>
            </a:r>
            <a:endParaRPr lang="en-US" sz="2400" dirty="0"/>
          </a:p>
          <a:p>
            <a:r>
              <a:rPr lang="en-US" sz="2400" dirty="0"/>
              <a:t>     </a:t>
            </a:r>
            <a:r>
              <a:rPr lang="as-IN" sz="2400" dirty="0"/>
              <a:t>ক) নিজের স্বার্থকে বড় করা</a:t>
            </a:r>
            <a:r>
              <a:rPr lang="bn-BD" sz="2400" dirty="0"/>
              <a:t>                                    </a:t>
            </a:r>
            <a:r>
              <a:rPr lang="en-US" sz="2400" dirty="0"/>
              <a:t>  </a:t>
            </a:r>
          </a:p>
          <a:p>
            <a:r>
              <a:rPr lang="en-US" sz="2400" dirty="0"/>
              <a:t>     </a:t>
            </a:r>
            <a:r>
              <a:rPr lang="as-IN" sz="2400" dirty="0"/>
              <a:t>খ) আইন-কানুন অমান্য করা</a:t>
            </a:r>
            <a:r>
              <a:rPr lang="bn-BD" sz="2400" dirty="0"/>
              <a:t>         </a:t>
            </a:r>
            <a:endParaRPr lang="en-US" sz="2400" dirty="0"/>
          </a:p>
          <a:p>
            <a:r>
              <a:rPr lang="en-US" sz="2400" dirty="0"/>
              <a:t>     </a:t>
            </a:r>
            <a:r>
              <a:rPr lang="as-IN" sz="2400" dirty="0"/>
              <a:t>গ) কর প্রদান করা</a:t>
            </a:r>
            <a:r>
              <a:rPr lang="bn-BD" sz="2400" dirty="0"/>
              <a:t> </a:t>
            </a:r>
          </a:p>
          <a:p>
            <a:r>
              <a:rPr lang="as-IN" sz="2400" dirty="0"/>
              <a:t>৫। গণতন্ত্রকে শক্তিশালী করে কোন শ্রেণির মানুষ?</a:t>
            </a:r>
            <a:r>
              <a:rPr lang="bn-BD" sz="2400" dirty="0"/>
              <a:t>  </a:t>
            </a:r>
            <a:endParaRPr lang="en-US" sz="2400" dirty="0"/>
          </a:p>
          <a:p>
            <a:r>
              <a:rPr lang="en-US" sz="2400" dirty="0"/>
              <a:t>     </a:t>
            </a:r>
            <a:r>
              <a:rPr lang="as-IN" sz="2400" dirty="0"/>
              <a:t>ক) অসচেতন নাগরিক</a:t>
            </a:r>
            <a:r>
              <a:rPr lang="bn-BD" sz="2400" dirty="0"/>
              <a:t>                                               </a:t>
            </a:r>
            <a:r>
              <a:rPr lang="en-US" sz="2400" dirty="0"/>
              <a:t>    </a:t>
            </a:r>
          </a:p>
          <a:p>
            <a:r>
              <a:rPr lang="en-US" sz="2400" dirty="0"/>
              <a:t>     </a:t>
            </a:r>
            <a:r>
              <a:rPr lang="as-IN" sz="2400" dirty="0"/>
              <a:t>খ) সুনাগরিক</a:t>
            </a:r>
            <a:r>
              <a:rPr lang="bn-BD" sz="2400" dirty="0"/>
              <a:t>        </a:t>
            </a:r>
            <a:endParaRPr lang="en-US" sz="2400" dirty="0"/>
          </a:p>
          <a:p>
            <a:r>
              <a:rPr lang="en-US" sz="2400" dirty="0"/>
              <a:t>     </a:t>
            </a:r>
            <a:r>
              <a:rPr lang="as-IN" sz="2400" dirty="0"/>
              <a:t>গ) দুর্নীতিগ্রস্ত নাগরিক</a:t>
            </a:r>
            <a:r>
              <a:rPr lang="bn-BD" sz="2400" dirty="0"/>
              <a:t>    </a:t>
            </a:r>
          </a:p>
          <a:p>
            <a:r>
              <a:rPr lang="as-IN" sz="2400" dirty="0"/>
              <a:t>৬। “অধিকার ভোগ করতে হলে দায়িত্ব পালন করতে হব</a:t>
            </a:r>
            <a:r>
              <a:rPr lang="en-US" sz="2400" dirty="0"/>
              <a:t>’’</a:t>
            </a:r>
            <a:r>
              <a:rPr lang="as-IN" sz="2400" dirty="0"/>
              <a:t>—এ বাক্যটি মূলত কার সঙ্গে</a:t>
            </a:r>
            <a:r>
              <a:rPr lang="en-US" sz="2400" dirty="0"/>
              <a:t> </a:t>
            </a:r>
            <a:r>
              <a:rPr lang="as-IN" sz="2400" dirty="0"/>
              <a:t>সম্পর্কিত?</a:t>
            </a:r>
            <a:endParaRPr lang="bn-BD" sz="2400" dirty="0"/>
          </a:p>
          <a:p>
            <a:r>
              <a:rPr lang="bn-BD" sz="2400" dirty="0"/>
              <a:t> </a:t>
            </a:r>
            <a:r>
              <a:rPr lang="as-IN" sz="2400" dirty="0"/>
              <a:t>ক) শাসক শ্রেণি</a:t>
            </a:r>
            <a:r>
              <a:rPr lang="bn-BD" sz="2400" dirty="0"/>
              <a:t>        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as-IN" sz="2400" dirty="0"/>
              <a:t>খ) সুনাগরিক</a:t>
            </a:r>
            <a:r>
              <a:rPr lang="bn-BD" sz="2400" dirty="0"/>
              <a:t>   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as-IN" sz="2400" dirty="0"/>
              <a:t>গ) অপরাধী</a:t>
            </a:r>
            <a:r>
              <a:rPr lang="bn-BD" sz="2400" dirty="0"/>
              <a:t>  </a:t>
            </a:r>
            <a:endParaRPr lang="bn-BD" dirty="0"/>
          </a:p>
        </p:txBody>
      </p:sp>
    </p:spTree>
    <p:extLst>
      <p:ext uri="{BB962C8B-B14F-4D97-AF65-F5344CB8AC3E}">
        <p14:creationId xmlns:p14="http://schemas.microsoft.com/office/powerpoint/2010/main" val="3304089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1AD7CF9E-9C56-094D-56E6-E325DFA94116}"/>
              </a:ext>
            </a:extLst>
          </p:cNvPr>
          <p:cNvSpPr/>
          <p:nvPr/>
        </p:nvSpPr>
        <p:spPr>
          <a:xfrm>
            <a:off x="1407561" y="81515"/>
            <a:ext cx="8340966" cy="183975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/>
              <a:t>সঠিক</a:t>
            </a:r>
            <a:r>
              <a:rPr lang="en-US" sz="4400" b="1" dirty="0"/>
              <a:t> </a:t>
            </a:r>
            <a:r>
              <a:rPr lang="en-US" sz="4400" b="1" dirty="0" err="1"/>
              <a:t>উত্তর</a:t>
            </a:r>
            <a:r>
              <a:rPr lang="en-US" sz="4400" b="1" dirty="0"/>
              <a:t> </a:t>
            </a:r>
            <a:r>
              <a:rPr lang="en-US" sz="4400" b="1" dirty="0" err="1"/>
              <a:t>জেনে</a:t>
            </a:r>
            <a:r>
              <a:rPr lang="en-US" sz="4400" b="1" dirty="0"/>
              <a:t> </a:t>
            </a:r>
            <a:r>
              <a:rPr lang="en-US" sz="4400" b="1" dirty="0" err="1"/>
              <a:t>নিই</a:t>
            </a:r>
            <a:r>
              <a:rPr lang="en-US" sz="4400" b="1" dirty="0"/>
              <a:t>-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814988-0AE0-7208-DC4A-30AE37EBCAE0}"/>
              </a:ext>
            </a:extLst>
          </p:cNvPr>
          <p:cNvSpPr txBox="1"/>
          <p:nvPr/>
        </p:nvSpPr>
        <p:spPr>
          <a:xfrm>
            <a:off x="4970074" y="2194794"/>
            <a:ext cx="277770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2">
                    <a:lumMod val="50000"/>
                  </a:schemeClr>
                </a:solidFill>
              </a:rPr>
              <a:t>১। খ </a:t>
            </a:r>
          </a:p>
          <a:p>
            <a:r>
              <a:rPr lang="en-US" sz="4400" b="1" dirty="0"/>
              <a:t>২। গ </a:t>
            </a:r>
          </a:p>
          <a:p>
            <a:r>
              <a:rPr lang="en-US" sz="4400" b="1" dirty="0">
                <a:solidFill>
                  <a:srgbClr val="C00000"/>
                </a:solidFill>
              </a:rPr>
              <a:t>৩। খ </a:t>
            </a:r>
          </a:p>
          <a:p>
            <a:r>
              <a:rPr lang="en-US" sz="4400" b="1" dirty="0">
                <a:solidFill>
                  <a:srgbClr val="00B050"/>
                </a:solidFill>
              </a:rPr>
              <a:t>৪। গ </a:t>
            </a:r>
          </a:p>
          <a:p>
            <a:r>
              <a:rPr lang="en-US" sz="4400" b="1" dirty="0">
                <a:solidFill>
                  <a:srgbClr val="7030A0"/>
                </a:solidFill>
              </a:rPr>
              <a:t>৫। খ </a:t>
            </a:r>
          </a:p>
          <a:p>
            <a:r>
              <a:rPr lang="en-US" sz="4400" b="1" dirty="0">
                <a:solidFill>
                  <a:srgbClr val="00B0F0"/>
                </a:solidFill>
              </a:rPr>
              <a:t>৬। খ </a:t>
            </a:r>
            <a:endParaRPr 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30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use.png">
            <a:extLst>
              <a:ext uri="{FF2B5EF4-FFF2-40B4-BE49-F238E27FC236}">
                <a16:creationId xmlns:a16="http://schemas.microsoft.com/office/drawing/2014/main" id="{FCFBFB40-92CA-4FF4-CDDD-1D545768E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27" y="81552"/>
            <a:ext cx="5769429" cy="3714071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</p:pic>
      <p:sp>
        <p:nvSpPr>
          <p:cNvPr id="5" name="Oval Callout 5">
            <a:extLst>
              <a:ext uri="{FF2B5EF4-FFF2-40B4-BE49-F238E27FC236}">
                <a16:creationId xmlns:a16="http://schemas.microsoft.com/office/drawing/2014/main" id="{B69E2518-BEE2-3BEE-4A45-881DD1CF2B44}"/>
              </a:ext>
            </a:extLst>
          </p:cNvPr>
          <p:cNvSpPr/>
          <p:nvPr/>
        </p:nvSpPr>
        <p:spPr>
          <a:xfrm>
            <a:off x="6901544" y="468086"/>
            <a:ext cx="4985656" cy="2121001"/>
          </a:xfrm>
          <a:prstGeom prst="wedgeEllipseCallout">
            <a:avLst>
              <a:gd name="adj1" fmla="val -99586"/>
              <a:gd name="adj2" fmla="val 82520"/>
            </a:avLst>
          </a:prstGeom>
          <a:solidFill>
            <a:srgbClr val="7030A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বাড়ির</a:t>
            </a:r>
            <a:r>
              <a:rPr lang="en-US" sz="4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800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কাজ</a:t>
            </a:r>
            <a:r>
              <a:rPr lang="en-US" sz="4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4B17EF-AF96-B69A-4135-4147A5B260B5}"/>
              </a:ext>
            </a:extLst>
          </p:cNvPr>
          <p:cNvSpPr/>
          <p:nvPr/>
        </p:nvSpPr>
        <p:spPr>
          <a:xfrm>
            <a:off x="306957" y="4182158"/>
            <a:ext cx="11654287" cy="259429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n-US" sz="4800" dirty="0" err="1">
                <a:solidFill>
                  <a:srgbClr val="002060"/>
                </a:solidFill>
              </a:rPr>
              <a:t>বাংলাদেশের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নাগরিক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হিসেবে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তুমি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দেশের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উন্নয়নে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কী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ভূমিকা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পালন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করবে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তার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একটি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তালিকা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তৈরী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কর</a:t>
            </a:r>
            <a:r>
              <a:rPr lang="en-US" sz="4800" dirty="0">
                <a:solidFill>
                  <a:srgbClr val="002060"/>
                </a:solidFill>
              </a:rPr>
              <a:t>-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3E2C4E-FA3C-E2E9-7C7A-D4FD13797C21}"/>
              </a:ext>
            </a:extLst>
          </p:cNvPr>
          <p:cNvSpPr/>
          <p:nvPr/>
        </p:nvSpPr>
        <p:spPr>
          <a:xfrm>
            <a:off x="76201" y="0"/>
            <a:ext cx="12115800" cy="6847113"/>
          </a:xfrm>
          <a:prstGeom prst="rect">
            <a:avLst/>
          </a:prstGeom>
          <a:noFill/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3652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031A0-B2AC-C935-DCE5-FD2365CA2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D89DAE-F8D5-4FB8-56D4-9C883BFED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02" y="-1"/>
            <a:ext cx="11712540" cy="6750423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DCBB9E5-2C05-8A26-DEF7-6EA025189789}"/>
              </a:ext>
            </a:extLst>
          </p:cNvPr>
          <p:cNvSpPr/>
          <p:nvPr/>
        </p:nvSpPr>
        <p:spPr>
          <a:xfrm>
            <a:off x="2318820" y="1150707"/>
            <a:ext cx="7629703" cy="296923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as-IN" sz="11500" b="1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11500" b="1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11500" b="1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115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115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115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</a:p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618EEA-8D86-5D1F-69EF-FFE9F2099588}"/>
              </a:ext>
            </a:extLst>
          </p:cNvPr>
          <p:cNvSpPr/>
          <p:nvPr/>
        </p:nvSpPr>
        <p:spPr>
          <a:xfrm>
            <a:off x="121023" y="107576"/>
            <a:ext cx="11949954" cy="6642847"/>
          </a:xfrm>
          <a:prstGeom prst="rect">
            <a:avLst/>
          </a:prstGeom>
          <a:noFill/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947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618</Words>
  <Application>Microsoft Office PowerPoint</Application>
  <PresentationFormat>Widescreen</PresentationFormat>
  <Paragraphs>100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                     পাঠ পরিচিতি  শ্রেণিঃ-ষষ্ঠ   বিষয়ঃ- বাংলাদেশ ও বিশ্বপরিচয়   পঞ্চম অধ্যায়ঃ- বাংলাদেশ ও বাংলাদেশের নাগরিক  পাঠ শিরোনামঃ- “নাগরিক’’   সময়ঃ-৫০ মিনিট তারিখঃ- 11/০8/২০২6 খ্রিঃ            </vt:lpstr>
      <vt:lpstr>PowerPoint Presentation</vt:lpstr>
      <vt:lpstr>PowerPoint Presentation</vt:lpstr>
      <vt:lpstr>PowerPoint Presentation</vt:lpstr>
      <vt:lpstr>            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TAMIM ABDULLAH</dc:creator>
  <cp:lastModifiedBy>TAMIM ABDULLAH</cp:lastModifiedBy>
  <cp:revision>23</cp:revision>
  <dcterms:created xsi:type="dcterms:W3CDTF">2025-10-04T01:45:39Z</dcterms:created>
  <dcterms:modified xsi:type="dcterms:W3CDTF">2026-09-12T11:11:42Z</dcterms:modified>
</cp:coreProperties>
</file>