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1" r:id="rId4"/>
    <p:sldId id="258" r:id="rId5"/>
    <p:sldId id="259" r:id="rId6"/>
    <p:sldId id="260" r:id="rId7"/>
    <p:sldId id="261" r:id="rId8"/>
    <p:sldId id="263" r:id="rId9"/>
    <p:sldId id="264" r:id="rId10"/>
    <p:sldId id="262" r:id="rId11"/>
    <p:sldId id="265" r:id="rId12"/>
    <p:sldId id="266" r:id="rId13"/>
    <p:sldId id="267" r:id="rId14"/>
    <p:sldId id="268" r:id="rId15"/>
    <p:sldId id="269" r:id="rId16"/>
    <p:sldId id="270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7" d="100"/>
          <a:sy n="67" d="100"/>
        </p:scale>
        <p:origin x="-840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962008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03767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235136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0112058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192311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901042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01677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680488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371527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9338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3568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8F95F1-4C8C-4F81-8385-FACFEE08ED58}" type="datetimeFigureOut">
              <a:rPr lang="en-US" smtClean="0"/>
              <a:pPr/>
              <a:t>9/12/2026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D54132-5C04-4BDF-8B4B-095315366DF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5461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media" Target="../media/media1.mp4"/><Relationship Id="rId2" Type="http://schemas.openxmlformats.org/officeDocument/2006/relationships/slideLayout" Target="../slideLayouts/slideLayout7.xml"/><Relationship Id="rId1" Type="http://schemas.openxmlformats.org/officeDocument/2006/relationships/video" Target="../media/media1.mp4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Process 1"/>
          <p:cNvSpPr/>
          <p:nvPr/>
        </p:nvSpPr>
        <p:spPr>
          <a:xfrm>
            <a:off x="958645" y="811161"/>
            <a:ext cx="4055807" cy="2787445"/>
          </a:xfrm>
          <a:prstGeom prst="flowChartProcess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Flowchart: Process 2"/>
          <p:cNvSpPr/>
          <p:nvPr/>
        </p:nvSpPr>
        <p:spPr>
          <a:xfrm>
            <a:off x="3721509" y="0"/>
            <a:ext cx="4055807" cy="2787445"/>
          </a:xfrm>
          <a:prstGeom prst="flowChartProcess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lowchart: Process 3"/>
          <p:cNvSpPr/>
          <p:nvPr/>
        </p:nvSpPr>
        <p:spPr>
          <a:xfrm>
            <a:off x="3549445" y="3106993"/>
            <a:ext cx="4055807" cy="2787445"/>
          </a:xfrm>
          <a:prstGeom prst="flowChartProcess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Process 4"/>
          <p:cNvSpPr/>
          <p:nvPr/>
        </p:nvSpPr>
        <p:spPr>
          <a:xfrm>
            <a:off x="6784258" y="811161"/>
            <a:ext cx="4055807" cy="2787445"/>
          </a:xfrm>
          <a:prstGeom prst="flowChartProcess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lowchart: Connector 5"/>
          <p:cNvSpPr/>
          <p:nvPr/>
        </p:nvSpPr>
        <p:spPr>
          <a:xfrm>
            <a:off x="1347021" y="3286432"/>
            <a:ext cx="2202424" cy="2295832"/>
          </a:xfrm>
          <a:prstGeom prst="flowChartConnector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lowchart: Connector 6"/>
          <p:cNvSpPr/>
          <p:nvPr/>
        </p:nvSpPr>
        <p:spPr>
          <a:xfrm>
            <a:off x="8218539" y="3419166"/>
            <a:ext cx="2313038" cy="2163098"/>
          </a:xfrm>
          <a:prstGeom prst="flowChartConnector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/>
          <p:cNvSpPr/>
          <p:nvPr/>
        </p:nvSpPr>
        <p:spPr>
          <a:xfrm>
            <a:off x="4699819" y="369938"/>
            <a:ext cx="2099186" cy="2047567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lowchart: Connector 8"/>
          <p:cNvSpPr/>
          <p:nvPr/>
        </p:nvSpPr>
        <p:spPr>
          <a:xfrm>
            <a:off x="4412224" y="3419166"/>
            <a:ext cx="2313038" cy="2163098"/>
          </a:xfrm>
          <a:prstGeom prst="flowChartConnector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/>
          <p:cNvSpPr/>
          <p:nvPr/>
        </p:nvSpPr>
        <p:spPr>
          <a:xfrm>
            <a:off x="9733935" y="4050889"/>
            <a:ext cx="2212260" cy="1843549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/>
          <p:cNvSpPr/>
          <p:nvPr/>
        </p:nvSpPr>
        <p:spPr>
          <a:xfrm>
            <a:off x="7777315" y="201559"/>
            <a:ext cx="2212260" cy="1843549"/>
          </a:xfrm>
          <a:prstGeom prst="triangl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Isosceles Triangle 12"/>
          <p:cNvSpPr/>
          <p:nvPr/>
        </p:nvSpPr>
        <p:spPr>
          <a:xfrm>
            <a:off x="108155" y="236586"/>
            <a:ext cx="2212260" cy="1843549"/>
          </a:xfrm>
          <a:prstGeom prst="triangle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Isosceles Triangle 13"/>
          <p:cNvSpPr/>
          <p:nvPr/>
        </p:nvSpPr>
        <p:spPr>
          <a:xfrm>
            <a:off x="235973" y="4173181"/>
            <a:ext cx="2212260" cy="1843549"/>
          </a:xfrm>
          <a:prstGeom prst="triangl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67960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23764" y="2900825"/>
            <a:ext cx="6078938" cy="34447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89239" y="309715"/>
            <a:ext cx="7698658" cy="1862048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US" sz="11500" smtClean="0">
                <a:gradFill>
                  <a:gsLst>
                    <a:gs pos="34000">
                      <a:srgbClr val="92D050"/>
                    </a:gs>
                    <a:gs pos="65000">
                      <a:srgbClr val="FF0000"/>
                    </a:gs>
                    <a:gs pos="83000">
                      <a:schemeClr val="accent1">
                        <a:lumMod val="45000"/>
                        <a:lumOff val="55000"/>
                      </a:schemeClr>
                    </a:gs>
                    <a:gs pos="100000">
                      <a:schemeClr val="accent1">
                        <a:lumMod val="30000"/>
                        <a:lumOff val="70000"/>
                      </a:schemeClr>
                    </a:gs>
                  </a:gsLst>
                  <a:lin ang="5400000" scaled="1"/>
                </a:gradFill>
                <a:latin typeface="NikoshBAN" panose="02000000000000000000" pitchFamily="2" charset="0"/>
                <a:cs typeface="NikoshBAN" panose="02000000000000000000" pitchFamily="2" charset="0"/>
              </a:rPr>
              <a:t>সবাইকে স্বাগতম</a:t>
            </a:r>
            <a:endParaRPr lang="en-US" sz="11500">
              <a:gradFill>
                <a:gsLst>
                  <a:gs pos="34000">
                    <a:srgbClr val="92D050"/>
                  </a:gs>
                  <a:gs pos="65000">
                    <a:srgbClr val="FF0000"/>
                  </a:gs>
                  <a:gs pos="83000">
                    <a:schemeClr val="accent1">
                      <a:lumMod val="45000"/>
                      <a:lumOff val="55000"/>
                    </a:schemeClr>
                  </a:gs>
                  <a:gs pos="100000">
                    <a:schemeClr val="accent1">
                      <a:lumMod val="30000"/>
                      <a:lumOff val="70000"/>
                    </a:schemeClr>
                  </a:gs>
                </a:gsLst>
                <a:lin ang="5400000" scaled="1"/>
              </a:gra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6156" y="2308924"/>
            <a:ext cx="5617077" cy="318301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7983" y="1638194"/>
            <a:ext cx="4456343" cy="25252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68406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4168140" y="502920"/>
            <a:ext cx="4191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400" b="1" u="sng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 পরিচিতি</a:t>
            </a:r>
            <a:endParaRPr lang="en-US" sz="4400" b="1" u="sng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06880" y="2158276"/>
            <a:ext cx="492252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0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সেলিনা বেগম</a:t>
            </a:r>
          </a:p>
          <a:p>
            <a:r>
              <a:rPr lang="bn-IN" sz="40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সহকারি শিক্ষক</a:t>
            </a:r>
          </a:p>
          <a:p>
            <a:r>
              <a:rPr lang="bn-IN" sz="40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আলফাডাঙ্গা মডেল স: প্রা: বিদ্যালয় </a:t>
            </a:r>
            <a:r>
              <a:rPr lang="en-US" sz="40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4000" dirty="0" smtClean="0">
              <a:ln>
                <a:solidFill>
                  <a:srgbClr val="00206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IN" sz="4000" dirty="0" smtClean="0">
                <a:ln>
                  <a:solidFill>
                    <a:srgbClr val="002060"/>
                  </a:solidFill>
                </a:ln>
                <a:latin typeface="NikoshBAN" panose="02000000000000000000" pitchFamily="2" charset="0"/>
                <a:cs typeface="NikoshBAN" panose="02000000000000000000" pitchFamily="2" charset="0"/>
              </a:rPr>
              <a:t>আলফাডাঙ্গা, ফরিদপুর।</a:t>
            </a:r>
            <a:endParaRPr lang="bn-IN" sz="4000" dirty="0">
              <a:ln>
                <a:solidFill>
                  <a:srgbClr val="002060"/>
                </a:solidFill>
              </a:ln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80959" y="1950720"/>
            <a:ext cx="2801301" cy="320248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2550309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955458" y="707923"/>
            <a:ext cx="266945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u="sng" smtClean="0"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271252" y="1800915"/>
            <a:ext cx="2684206" cy="331516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5" name="TextBox 4"/>
          <p:cNvSpPr txBox="1"/>
          <p:nvPr/>
        </p:nvSpPr>
        <p:spPr>
          <a:xfrm>
            <a:off x="6430296" y="2027335"/>
            <a:ext cx="4218039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শ্রেনি: প্রথম</a:t>
            </a:r>
          </a:p>
          <a:p>
            <a:r>
              <a:rPr lang="en-US" sz="3600" b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বিষয়: গণিত</a:t>
            </a:r>
          </a:p>
          <a:p>
            <a:r>
              <a:rPr lang="en-US" sz="3600" b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অধ্যায় ১৩</a:t>
            </a:r>
          </a:p>
          <a:p>
            <a:r>
              <a:rPr lang="en-US" sz="3600" b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পাঠের শিরোনাম: প্যাটার্ন</a:t>
            </a:r>
          </a:p>
          <a:p>
            <a:r>
              <a:rPr lang="en-US" sz="3600" b="1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পাঠ্যাংশ: ৮৬ পৃষ্ঠা</a:t>
            </a:r>
          </a:p>
        </p:txBody>
      </p:sp>
    </p:spTree>
    <p:extLst>
      <p:ext uri="{BB962C8B-B14F-4D97-AF65-F5344CB8AC3E}">
        <p14:creationId xmlns:p14="http://schemas.microsoft.com/office/powerpoint/2010/main" xmlns="" val="44319652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220928" y="545690"/>
            <a:ext cx="213851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u="sng" smtClean="0">
                <a:latin typeface="NikoshBAN" panose="02000000000000000000" pitchFamily="2" charset="0"/>
                <a:cs typeface="NikoshBAN" panose="02000000000000000000" pitchFamily="2" charset="0"/>
              </a:rPr>
              <a:t>শিখণফল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551471" y="1946788"/>
            <a:ext cx="8008375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পাঠশেষে শিক্ষার্থীরা-----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বিভিন্ন রকমের প্যাটার্ন সনাক্ত ও প্যাটার্নের পরের ঊপাদান বলতে পারবে।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বিভিন্ন প্যাটার্নের যৌক্তিকতা প্রদান করতে পারবে।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বিভিন্ন রকম প্যাটার্ন তৈরি করতে পারবে।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3200">
                <a:latin typeface="NikoshBAN" panose="02000000000000000000" pitchFamily="2" charset="0"/>
                <a:cs typeface="NikoshBAN" panose="02000000000000000000" pitchFamily="2" charset="0"/>
              </a:rPr>
              <a:t>তৈরিকৃত প্যাটার্নের যৌক্তিকতা প্রদান করতে পারবে।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en-US" sz="320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2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4794140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9000">
              <a:schemeClr val="bg1"/>
            </a:gs>
            <a:gs pos="81000">
              <a:srgbClr val="00B0F0"/>
            </a:gs>
            <a:gs pos="99000">
              <a:srgbClr val="002060"/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6658" y="973395"/>
            <a:ext cx="7256205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smtClean="0">
                <a:latin typeface="NikoshBAN" panose="02000000000000000000" pitchFamily="2" charset="0"/>
                <a:cs typeface="NikoshBAN" panose="02000000000000000000" pitchFamily="2" charset="0"/>
              </a:rPr>
              <a:t>কেমন আছো তোমরা </a:t>
            </a:r>
            <a:r>
              <a:rPr lang="en-US" sz="660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199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13355" y="2507225"/>
            <a:ext cx="57223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smtClean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চলো একটা গান গাই, , , ,</a:t>
            </a:r>
            <a:endParaRPr lang="en-US" sz="5400" b="1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9473724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ধন ধান্য পুষ্প ভরা আমাদের এই বসুন্ধর�(0)(0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32605" y="0"/>
            <a:ext cx="10513961" cy="5914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020727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052916" y="604683"/>
            <a:ext cx="629756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কি এই ছবিগুলো চেনো?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283109" y="1895168"/>
            <a:ext cx="1312607" cy="1143000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/>
          <p:cNvSpPr/>
          <p:nvPr/>
        </p:nvSpPr>
        <p:spPr>
          <a:xfrm>
            <a:off x="3864077" y="1895169"/>
            <a:ext cx="1408471" cy="1290484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Isosceles Triangle 6"/>
          <p:cNvSpPr/>
          <p:nvPr/>
        </p:nvSpPr>
        <p:spPr>
          <a:xfrm>
            <a:off x="6644148" y="1895169"/>
            <a:ext cx="1732936" cy="1143000"/>
          </a:xfrm>
          <a:prstGeom prst="triangle">
            <a:avLst/>
          </a:prstGeom>
          <a:solidFill>
            <a:schemeClr val="accent6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5-Point Star 7"/>
          <p:cNvSpPr/>
          <p:nvPr/>
        </p:nvSpPr>
        <p:spPr>
          <a:xfrm>
            <a:off x="9527457" y="1482214"/>
            <a:ext cx="1858297" cy="1555954"/>
          </a:xfrm>
          <a:prstGeom prst="star5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72497" y="3480621"/>
            <a:ext cx="16075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NikoshBAN" panose="02000000000000000000" pitchFamily="2" charset="0"/>
                <a:cs typeface="NikoshBAN" panose="02000000000000000000" pitchFamily="2" charset="0"/>
              </a:rPr>
              <a:t>চারকোনা</a:t>
            </a:r>
            <a:endParaRPr lang="en-US" sz="3200" b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107426" y="3463312"/>
            <a:ext cx="102501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NikoshBAN" panose="02000000000000000000" pitchFamily="2" charset="0"/>
                <a:cs typeface="NikoshBAN" panose="02000000000000000000" pitchFamily="2" charset="0"/>
              </a:rPr>
              <a:t>গোল</a:t>
            </a:r>
            <a:endParaRPr lang="en-US" sz="3600" b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835877" y="3419065"/>
            <a:ext cx="17329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latin typeface="NikoshBAN" panose="02000000000000000000" pitchFamily="2" charset="0"/>
                <a:cs typeface="NikoshBAN" panose="02000000000000000000" pitchFamily="2" charset="0"/>
              </a:rPr>
              <a:t>তিনকোনা</a:t>
            </a:r>
            <a:endParaRPr lang="en-US" sz="3200" b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43652" y="3480621"/>
            <a:ext cx="150433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latin typeface="NikoshBAN" panose="02000000000000000000" pitchFamily="2" charset="0"/>
                <a:cs typeface="NikoshBAN" panose="02000000000000000000" pitchFamily="2" charset="0"/>
              </a:rPr>
              <a:t>তারা</a:t>
            </a:r>
          </a:p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2348179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5000"/>
                <a:lumOff val="95000"/>
              </a:schemeClr>
            </a:gs>
            <a:gs pos="89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7030A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84557" y="1917291"/>
            <a:ext cx="8996514" cy="1107996"/>
          </a:xfrm>
          <a:prstGeom prst="rect">
            <a:avLst/>
          </a:prstGeom>
          <a:gradFill>
            <a:gsLst>
              <a:gs pos="0">
                <a:srgbClr val="92D050"/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rtlCol="0">
            <a:spAutoFit/>
          </a:bodyPr>
          <a:lstStyle/>
          <a:p>
            <a:r>
              <a:rPr lang="en-US" sz="6600" smtClean="0">
                <a:latin typeface="NikoshBAN" panose="02000000000000000000" pitchFamily="2" charset="0"/>
                <a:cs typeface="NikoshBAN" panose="02000000000000000000" pitchFamily="2" charset="0"/>
              </a:rPr>
              <a:t>আজকে আমরা শিখবো  -প্যাটার্ন </a:t>
            </a:r>
          </a:p>
        </p:txBody>
      </p:sp>
    </p:spTree>
    <p:extLst>
      <p:ext uri="{BB962C8B-B14F-4D97-AF65-F5344CB8AC3E}">
        <p14:creationId xmlns:p14="http://schemas.microsoft.com/office/powerpoint/2010/main" xmlns="" val="41649863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131323" y="1865967"/>
            <a:ext cx="3093472" cy="3820633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3" name="TextBox 2"/>
          <p:cNvSpPr txBox="1"/>
          <p:nvPr/>
        </p:nvSpPr>
        <p:spPr>
          <a:xfrm>
            <a:off x="4029130" y="545691"/>
            <a:ext cx="4955458" cy="70788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4000" smtClean="0">
                <a:latin typeface="NikoshBAN" panose="02000000000000000000" pitchFamily="2" charset="0"/>
                <a:cs typeface="NikoshBAN" panose="02000000000000000000" pitchFamily="2" charset="0"/>
              </a:rPr>
              <a:t>পাঠ্যবইয়ের ৮৬ পৃষ্ঠা খোলো 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362266" y="1843446"/>
            <a:ext cx="2826049" cy="4027312"/>
          </a:xfrm>
          <a:prstGeom prst="rect">
            <a:avLst/>
          </a:prstGeom>
          <a:ln w="127000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xmlns="" val="14119785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516718" y="550193"/>
            <a:ext cx="418854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পরে কী হবে?</a:t>
            </a:r>
            <a:endParaRPr lang="en-US" sz="440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7890" y="1969616"/>
            <a:ext cx="1312285" cy="203527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32658" y="1958027"/>
            <a:ext cx="1312285" cy="203527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657625" y="2082854"/>
            <a:ext cx="1312285" cy="203527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48450" y="3100492"/>
            <a:ext cx="662679" cy="662679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97088" y="3182492"/>
            <a:ext cx="662679" cy="662679"/>
          </a:xfrm>
          <a:prstGeom prst="rect">
            <a:avLst/>
          </a:prstGeom>
        </p:spPr>
      </p:pic>
      <p:sp>
        <p:nvSpPr>
          <p:cNvPr id="14" name="Flowchart: Terminator 13"/>
          <p:cNvSpPr/>
          <p:nvPr/>
        </p:nvSpPr>
        <p:spPr>
          <a:xfrm flipV="1">
            <a:off x="9969910" y="3822312"/>
            <a:ext cx="1297858" cy="45719"/>
          </a:xfrm>
          <a:prstGeom prst="flowChartTerminator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230995" y="4914770"/>
            <a:ext cx="5401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smtClean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ছবিতে তোমরা কি দেখতে পাচ্ছো?</a:t>
            </a:r>
            <a:endParaRPr lang="en-US" sz="3600" b="1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233234" y="5354086"/>
            <a:ext cx="3023417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ব্যাট ও বলের ছবি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179866" y="4424344"/>
            <a:ext cx="6024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mtClean="0">
                <a:latin typeface="NikoshBAN" panose="02000000000000000000" pitchFamily="2" charset="0"/>
                <a:cs typeface="NikoshBAN" panose="02000000000000000000" pitchFamily="2" charset="0"/>
              </a:rPr>
              <a:t>ছবিতে কি কোনো মিল পাচ্ছো?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415019" y="341214"/>
            <a:ext cx="1327355" cy="1371600"/>
            <a:chOff x="3105303" y="207928"/>
            <a:chExt cx="1327355" cy="1371600"/>
          </a:xfrm>
        </p:grpSpPr>
        <p:sp>
          <p:nvSpPr>
            <p:cNvPr id="17" name="Cloud Callout 16"/>
            <p:cNvSpPr/>
            <p:nvPr/>
          </p:nvSpPr>
          <p:spPr>
            <a:xfrm>
              <a:off x="3105303" y="207928"/>
              <a:ext cx="1327355" cy="1371600"/>
            </a:xfrm>
            <a:prstGeom prst="cloudCallout">
              <a:avLst/>
            </a:prstGeom>
            <a:solidFill>
              <a:srgbClr val="00B05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3469859" y="339730"/>
              <a:ext cx="598241" cy="110799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6600" b="1" smtClean="0">
                  <a:solidFill>
                    <a:srgbClr val="FF0000"/>
                  </a:solidFill>
                  <a:latin typeface="NikoshBAN" panose="02000000000000000000" pitchFamily="2" charset="0"/>
                  <a:cs typeface="NikoshBAN" panose="02000000000000000000" pitchFamily="2" charset="0"/>
                </a:rPr>
                <a:t>?</a:t>
              </a:r>
              <a:endParaRPr lang="en-US" sz="6600" b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10618839" y="967425"/>
            <a:ext cx="88490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smtClean="0">
                <a:noFill/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8000" b="1">
              <a:noFill/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1" name="Picture 2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287944" y="3030892"/>
            <a:ext cx="662679" cy="66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783755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5" grpId="0"/>
      <p:bldP spid="16" grpId="0" animBg="1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5000"/>
                <a:lumOff val="95000"/>
              </a:schemeClr>
            </a:gs>
            <a:gs pos="89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7030A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lowchart: Process 2"/>
          <p:cNvSpPr/>
          <p:nvPr/>
        </p:nvSpPr>
        <p:spPr>
          <a:xfrm>
            <a:off x="798868" y="2996378"/>
            <a:ext cx="619433" cy="634182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Flowchart: Process 4"/>
          <p:cNvSpPr/>
          <p:nvPr/>
        </p:nvSpPr>
        <p:spPr>
          <a:xfrm>
            <a:off x="3512571" y="2979174"/>
            <a:ext cx="619433" cy="634182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lowchart: Process 5"/>
          <p:cNvSpPr/>
          <p:nvPr/>
        </p:nvSpPr>
        <p:spPr>
          <a:xfrm>
            <a:off x="6612192" y="2991463"/>
            <a:ext cx="619433" cy="634182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lowchart: Process 6"/>
          <p:cNvSpPr/>
          <p:nvPr/>
        </p:nvSpPr>
        <p:spPr>
          <a:xfrm>
            <a:off x="9485669" y="2991463"/>
            <a:ext cx="619433" cy="634182"/>
          </a:xfrm>
          <a:prstGeom prst="flowChartProces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Isosceles Triangle 7"/>
          <p:cNvSpPr/>
          <p:nvPr/>
        </p:nvSpPr>
        <p:spPr>
          <a:xfrm>
            <a:off x="2045108" y="2991463"/>
            <a:ext cx="811161" cy="634182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Isosceles Triangle 8"/>
          <p:cNvSpPr/>
          <p:nvPr/>
        </p:nvSpPr>
        <p:spPr>
          <a:xfrm>
            <a:off x="10596714" y="2811524"/>
            <a:ext cx="811161" cy="634182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Isosceles Triangle 9"/>
          <p:cNvSpPr/>
          <p:nvPr/>
        </p:nvSpPr>
        <p:spPr>
          <a:xfrm>
            <a:off x="8047701" y="2991463"/>
            <a:ext cx="811161" cy="634182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Isosceles Triangle 10"/>
          <p:cNvSpPr/>
          <p:nvPr/>
        </p:nvSpPr>
        <p:spPr>
          <a:xfrm>
            <a:off x="5080819" y="2991463"/>
            <a:ext cx="811161" cy="634182"/>
          </a:xfrm>
          <a:prstGeom prst="triangle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073009" y="1150374"/>
            <a:ext cx="47096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smtClean="0">
                <a:latin typeface="NikoshBAN" panose="02000000000000000000" pitchFamily="2" charset="0"/>
                <a:cs typeface="NikoshBAN" panose="02000000000000000000" pitchFamily="2" charset="0"/>
              </a:rPr>
              <a:t>এখানে কী মিল আছে?</a:t>
            </a:r>
            <a:endParaRPr lang="en-US" sz="44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10505767" y="3625645"/>
            <a:ext cx="1204452" cy="164690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596714" y="2212236"/>
            <a:ext cx="81116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endParaRPr lang="en-US" sz="8000" b="1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882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55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7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animBg="1"/>
      <p:bldP spid="14" grpId="0"/>
      <p:bldP spid="14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52000">
              <a:schemeClr val="accent1">
                <a:lumMod val="5000"/>
                <a:lumOff val="95000"/>
              </a:schemeClr>
            </a:gs>
            <a:gs pos="89000">
              <a:srgbClr val="00B0F0"/>
            </a:gs>
            <a:gs pos="83000">
              <a:schemeClr val="accent1">
                <a:lumMod val="45000"/>
                <a:lumOff val="55000"/>
              </a:schemeClr>
            </a:gs>
            <a:gs pos="100000">
              <a:srgbClr val="7030A0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746621" y="339213"/>
            <a:ext cx="48374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smtClean="0">
                <a:latin typeface="NikoshBAN" panose="02000000000000000000" pitchFamily="2" charset="0"/>
                <a:cs typeface="NikoshBAN" panose="02000000000000000000" pitchFamily="2" charset="0"/>
              </a:rPr>
              <a:t>তোমরা ৫ টি দলে ভাগ হও</a:t>
            </a:r>
            <a:endParaRPr lang="en-US" sz="4000" b="1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673410" y="1315131"/>
            <a:ext cx="4455083" cy="443926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2146420" y="5344040"/>
            <a:ext cx="8037871" cy="70788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smtClean="0">
                <a:latin typeface="NikoshBAN" panose="02000000000000000000" pitchFamily="2" charset="0"/>
                <a:cs typeface="NikoshBAN" panose="02000000000000000000" pitchFamily="2" charset="0"/>
              </a:rPr>
              <a:t>চার কোনা ও তিন কোনা দিয়ে প্যাটার্ন তৈরি করো</a:t>
            </a:r>
            <a:endParaRPr lang="en-US" sz="4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6357347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2" cstate="print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451123" y="737419"/>
            <a:ext cx="5412658" cy="7521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064774" y="605671"/>
            <a:ext cx="654828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mtClean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পরে কি হবে? একা একা ভাবো, , , </a:t>
            </a:r>
          </a:p>
          <a:p>
            <a:endParaRPr lang="en-US" sz="20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3" name="Minus 12"/>
          <p:cNvSpPr/>
          <p:nvPr/>
        </p:nvSpPr>
        <p:spPr>
          <a:xfrm>
            <a:off x="7034980" y="3455270"/>
            <a:ext cx="1135626" cy="115528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074" name="Picture 2" descr="খরগোশ বাড়িতে আনার আগে-পর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14325" y="2571750"/>
            <a:ext cx="985838" cy="985838"/>
          </a:xfrm>
          <a:prstGeom prst="rect">
            <a:avLst/>
          </a:prstGeom>
          <a:noFill/>
        </p:spPr>
      </p:pic>
      <p:pic>
        <p:nvPicPr>
          <p:cNvPr id="3076" name="Picture 4" descr="সাবধান থাকুন, বিড়াল পুষলে সিজোফ্রেনিয়া বা মানসিক রোগ!। Be careful! Cats have schizophrenia or mental illn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25" y="2551678"/>
            <a:ext cx="957262" cy="999649"/>
          </a:xfrm>
          <a:prstGeom prst="rect">
            <a:avLst/>
          </a:prstGeom>
          <a:noFill/>
        </p:spPr>
      </p:pic>
      <p:pic>
        <p:nvPicPr>
          <p:cNvPr id="15" name="Picture 2" descr="খরগোশ বাড়িতে আনার আগে-পর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4852987" y="2538413"/>
            <a:ext cx="985838" cy="985838"/>
          </a:xfrm>
          <a:prstGeom prst="rect">
            <a:avLst/>
          </a:prstGeom>
          <a:noFill/>
        </p:spPr>
      </p:pic>
      <p:pic>
        <p:nvPicPr>
          <p:cNvPr id="16" name="Picture 2" descr="খরগোশ বাড়িতে আনার আগে-পরে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2605087" y="2519363"/>
            <a:ext cx="985838" cy="985838"/>
          </a:xfrm>
          <a:prstGeom prst="rect">
            <a:avLst/>
          </a:prstGeom>
          <a:noFill/>
        </p:spPr>
      </p:pic>
      <p:pic>
        <p:nvPicPr>
          <p:cNvPr id="17" name="Picture 4" descr="সাবধান থাকুন, বিড়াল পুষলে সিজোফ্রেনিয়া বা মানসিক রোগ!। Be careful! Cats have schizophrenia or mental illn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967413" y="2575491"/>
            <a:ext cx="957262" cy="999649"/>
          </a:xfrm>
          <a:prstGeom prst="rect">
            <a:avLst/>
          </a:prstGeom>
          <a:noFill/>
        </p:spPr>
      </p:pic>
      <p:pic>
        <p:nvPicPr>
          <p:cNvPr id="18" name="Picture 4" descr="সাবধান থাকুন, বিড়াল পুষলে সিজোফ্রেনিয়া বা মানসিক রোগ!। Be careful! Cats have schizophrenia or mental illness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48087" y="2513578"/>
            <a:ext cx="957262" cy="999649"/>
          </a:xfrm>
          <a:prstGeom prst="rect">
            <a:avLst/>
          </a:prstGeom>
          <a:noFill/>
        </p:spPr>
      </p:pic>
      <p:sp>
        <p:nvSpPr>
          <p:cNvPr id="19" name="Minus 18"/>
          <p:cNvSpPr/>
          <p:nvPr/>
        </p:nvSpPr>
        <p:spPr>
          <a:xfrm>
            <a:off x="9187630" y="3421933"/>
            <a:ext cx="1135626" cy="115528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Minus 19"/>
          <p:cNvSpPr/>
          <p:nvPr/>
        </p:nvSpPr>
        <p:spPr>
          <a:xfrm>
            <a:off x="8039867" y="3431458"/>
            <a:ext cx="1135626" cy="115528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024692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9" grpId="0" animBg="1"/>
      <p:bldP spid="2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98259" y="530943"/>
            <a:ext cx="19762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5400" b="1" u="sng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5400" b="1" u="sng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814051" y="2595680"/>
            <a:ext cx="7757652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EFGEFG----</a:t>
            </a:r>
            <a:endParaRPr lang="en-US" sz="5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৭ ৯ ৭ ৯ ৭ ৯ ৭ ৯ _</a:t>
            </a:r>
          </a:p>
          <a:p>
            <a:pPr marL="342900" indent="-342900">
              <a:buFont typeface="Wingdings" panose="05000000000000000000" pitchFamily="2" charset="2"/>
              <a:buChar char="q"/>
            </a:pP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 খ ক খ ক খ----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5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_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300748" y="1887794"/>
            <a:ext cx="417379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smtClean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এর পরে কি হবে?</a:t>
            </a:r>
            <a:endParaRPr lang="en-US" sz="400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3174453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xmlns="" Requires="p15">
      <p:transition xmlns:p14="http://schemas.microsoft.com/office/powerpoint/2010/main" spd="slow" p14:dur="1250">
        <p15:prstTrans prst="pageCurlDouble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26210" y="2539027"/>
            <a:ext cx="4973894" cy="395424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07875" y="899652"/>
            <a:ext cx="484115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smtClean="0"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endParaRPr lang="en-US" sz="660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321612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1200">
        <p:dissolve/>
      </p:transition>
    </mc:Choice>
    <mc:Fallback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noFill/>
      </a:spPr>
      <a:bodyPr rtlCol="0" anchor="ctr"/>
      <a:lstStyle>
        <a:defPPr algn="ctr">
          <a:defRPr>
            <a:latin typeface="NikoshBAN" panose="02000000000000000000" pitchFamily="2" charset="0"/>
            <a:cs typeface="NikoshBAN" panose="02000000000000000000" pitchFamily="2" charset="0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>
        <a:spAutoFit/>
      </a:bodyPr>
      <a:lstStyle>
        <a:defPPr>
          <a:defRPr sz="2000">
            <a:latin typeface="NikoshBAN" panose="02000000000000000000" pitchFamily="2" charset="0"/>
            <a:cs typeface="NikoshBAN" panose="02000000000000000000" pitchFamily="2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444</TotalTime>
  <Words>187</Words>
  <Application>Microsoft Office PowerPoint</Application>
  <PresentationFormat>Custom</PresentationFormat>
  <Paragraphs>44</Paragraphs>
  <Slides>16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hp</cp:lastModifiedBy>
  <cp:revision>41</cp:revision>
  <dcterms:created xsi:type="dcterms:W3CDTF">2023-09-01T13:25:29Z</dcterms:created>
  <dcterms:modified xsi:type="dcterms:W3CDTF">2026-09-12T13:42:31Z</dcterms:modified>
</cp:coreProperties>
</file>