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22"/>
  </p:notesMasterIdLst>
  <p:sldIdLst>
    <p:sldId id="256" r:id="rId2"/>
    <p:sldId id="257" r:id="rId3"/>
    <p:sldId id="258" r:id="rId4"/>
    <p:sldId id="260" r:id="rId5"/>
    <p:sldId id="259" r:id="rId6"/>
    <p:sldId id="273" r:id="rId7"/>
    <p:sldId id="261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82" r:id="rId17"/>
    <p:sldId id="283" r:id="rId18"/>
    <p:sldId id="284" r:id="rId19"/>
    <p:sldId id="271" r:id="rId20"/>
    <p:sldId id="272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434" autoAdjust="0"/>
  </p:normalViewPr>
  <p:slideViewPr>
    <p:cSldViewPr snapToGrid="0">
      <p:cViewPr varScale="1">
        <p:scale>
          <a:sx n="110" d="100"/>
          <a:sy n="110" d="100"/>
        </p:scale>
        <p:origin x="558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4" d="100"/>
          <a:sy n="54" d="100"/>
        </p:scale>
        <p:origin x="2796" y="4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9BD091-253F-4297-A77C-5DBC85E3A0FE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1F6F5-F3EB-4091-82E8-81DDFFACE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57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1F6F5-F3EB-4091-82E8-81DDFFACE11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781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C9520-5550-4746-BD83-DAF31C8DDF0E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E5503-4A15-4D4C-831F-AB4B81490774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5531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C9520-5550-4746-BD83-DAF31C8DDF0E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E5503-4A15-4D4C-831F-AB4B81490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459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C9520-5550-4746-BD83-DAF31C8DDF0E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E5503-4A15-4D4C-831F-AB4B81490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071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C9520-5550-4746-BD83-DAF31C8DDF0E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E5503-4A15-4D4C-831F-AB4B81490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017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C9520-5550-4746-BD83-DAF31C8DDF0E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E5503-4A15-4D4C-831F-AB4B81490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663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C9520-5550-4746-BD83-DAF31C8DDF0E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E5503-4A15-4D4C-831F-AB4B81490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042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C9520-5550-4746-BD83-DAF31C8DDF0E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E5503-4A15-4D4C-831F-AB4B81490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354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C9520-5550-4746-BD83-DAF31C8DDF0E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E5503-4A15-4D4C-831F-AB4B81490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332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C9520-5550-4746-BD83-DAF31C8DDF0E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E5503-4A15-4D4C-831F-AB4B81490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789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C9520-5550-4746-BD83-DAF31C8DDF0E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E5503-4A15-4D4C-831F-AB4B81490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096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C9520-5550-4746-BD83-DAF31C8DDF0E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E5503-4A15-4D4C-831F-AB4B81490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6690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C9520-5550-4746-BD83-DAF31C8DDF0E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E5503-4A15-4D4C-831F-AB4B81490774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86749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C9520-5550-4746-BD83-DAF31C8DDF0E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E5503-4A15-4D4C-831F-AB4B81490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0370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C9520-5550-4746-BD83-DAF31C8DDF0E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E5503-4A15-4D4C-831F-AB4B81490774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54869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C9520-5550-4746-BD83-DAF31C8DDF0E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E5503-4A15-4D4C-831F-AB4B81490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3066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C9520-5550-4746-BD83-DAF31C8DDF0E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E5503-4A15-4D4C-831F-AB4B81490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8097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C9520-5550-4746-BD83-DAF31C8DDF0E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E5503-4A15-4D4C-831F-AB4B81490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14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9F6C9520-5550-4746-BD83-DAF31C8DDF0E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88E5503-4A15-4D4C-831F-AB4B81490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01168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ecision 1"/>
          <p:cNvSpPr/>
          <p:nvPr/>
        </p:nvSpPr>
        <p:spPr>
          <a:xfrm>
            <a:off x="3781425" y="271463"/>
            <a:ext cx="4343400" cy="2057400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kern="700" spc="-150" dirty="0" err="1" smtClean="0">
                <a:solidFill>
                  <a:srgbClr val="FF0000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স্বাগত</a:t>
            </a:r>
            <a:r>
              <a:rPr lang="en-US" sz="4800" kern="700" spc="-150" dirty="0" err="1">
                <a:solidFill>
                  <a:srgbClr val="FF0000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ম</a:t>
            </a:r>
            <a:endParaRPr lang="en-US" sz="4800" kern="700" spc="-150" dirty="0">
              <a:solidFill>
                <a:srgbClr val="FF0000"/>
              </a:solidFill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lc="http://schemas.openxmlformats.org/drawingml/2006/lockedCanvas" xmlns:a16="http://schemas.microsoft.com/office/drawing/2014/main" xmlns="" id="{859D67FF-BE8B-4979-9670-60A2707190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2526" y="3845683"/>
            <a:ext cx="4301197" cy="2422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686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5000">
        <p15:prstTrans prst="curtains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14313" y="1662113"/>
            <a:ext cx="3962400" cy="3505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spc="-150" dirty="0" err="1" smtClean="0">
                <a:solidFill>
                  <a:srgbClr val="FFFF00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মো</a:t>
            </a:r>
            <a:r>
              <a:rPr lang="en-US" sz="3600" spc="-150" dirty="0" smtClean="0">
                <a:solidFill>
                  <a:srgbClr val="FFFF00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. </a:t>
            </a:r>
            <a:r>
              <a:rPr lang="en-US" sz="3600" spc="-150" dirty="0" err="1" smtClean="0">
                <a:solidFill>
                  <a:srgbClr val="FFFF00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মনিরুজ্জামান</a:t>
            </a:r>
            <a:endParaRPr lang="en-US" sz="3600" spc="-150" dirty="0" smtClean="0">
              <a:solidFill>
                <a:srgbClr val="FFFF00"/>
              </a:solidFill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algn="ctr"/>
            <a:r>
              <a:rPr lang="en-US" sz="3600" spc="-150" dirty="0" err="1" smtClean="0">
                <a:solidFill>
                  <a:srgbClr val="FFFF00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প্রভাষক</a:t>
            </a:r>
            <a:endParaRPr lang="en-US" sz="3600" spc="-150" dirty="0">
              <a:solidFill>
                <a:srgbClr val="FFFF00"/>
              </a:solidFill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algn="ctr"/>
            <a:r>
              <a:rPr lang="en-US" sz="3600" spc="-150" dirty="0" err="1" smtClean="0">
                <a:solidFill>
                  <a:srgbClr val="FFFF00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যমুনা</a:t>
            </a:r>
            <a:r>
              <a:rPr lang="en-US" sz="3600" spc="-150" dirty="0" smtClean="0">
                <a:solidFill>
                  <a:srgbClr val="FFFF00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600" spc="-150" dirty="0" err="1" smtClean="0">
                <a:solidFill>
                  <a:srgbClr val="FFFF00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কলেজ</a:t>
            </a:r>
            <a:r>
              <a:rPr lang="en-US" sz="3600" spc="-150" dirty="0" smtClean="0">
                <a:solidFill>
                  <a:srgbClr val="FFFF00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, </a:t>
            </a:r>
            <a:r>
              <a:rPr lang="en-US" sz="3600" spc="-150" dirty="0" err="1" smtClean="0">
                <a:solidFill>
                  <a:srgbClr val="FFFF00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হাতিয়া</a:t>
            </a:r>
            <a:r>
              <a:rPr lang="en-US" sz="3600" spc="-150" dirty="0" smtClean="0">
                <a:solidFill>
                  <a:srgbClr val="FFFF00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  <a:endParaRPr lang="bn-BD" sz="3600" spc="-150" dirty="0" smtClean="0">
              <a:solidFill>
                <a:srgbClr val="FFFF00"/>
              </a:solidFill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7443788" y="1662113"/>
            <a:ext cx="3962400" cy="3505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4176713" y="238125"/>
            <a:ext cx="30480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2000" dirty="0" smtClean="0">
                <a:solidFill>
                  <a:srgbClr val="FFFF00"/>
                </a:solidFill>
              </a:rPr>
              <a:t>পরিচিতি</a:t>
            </a:r>
            <a:endParaRPr lang="en-US" sz="2000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4652" y="2071579"/>
            <a:ext cx="2220672" cy="281285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388813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75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3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3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Terminator 1"/>
          <p:cNvSpPr/>
          <p:nvPr/>
        </p:nvSpPr>
        <p:spPr>
          <a:xfrm>
            <a:off x="3103231" y="382137"/>
            <a:ext cx="5638800" cy="1676400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2000" spc="-300" dirty="0" smtClean="0">
                <a:solidFill>
                  <a:srgbClr val="FFFF00"/>
                </a:solidFill>
                <a:latin typeface="NikoshBAN"/>
              </a:rPr>
              <a:t>পা</a:t>
            </a:r>
            <a:r>
              <a:rPr lang="en-US" sz="2000" spc="-300" dirty="0" smtClean="0">
                <a:solidFill>
                  <a:srgbClr val="FFFF00"/>
                </a:solidFill>
                <a:latin typeface="NikoshBAN"/>
              </a:rPr>
              <a:t>  </a:t>
            </a:r>
            <a:r>
              <a:rPr lang="bn-BD" sz="2000" spc="-300" dirty="0" smtClean="0">
                <a:solidFill>
                  <a:srgbClr val="FFFF00"/>
                </a:solidFill>
                <a:latin typeface="NikoshBAN"/>
              </a:rPr>
              <a:t>ঠ </a:t>
            </a:r>
            <a:r>
              <a:rPr lang="en-US" sz="2000" spc="-300" dirty="0" smtClean="0">
                <a:solidFill>
                  <a:srgbClr val="FFFF00"/>
                </a:solidFill>
                <a:latin typeface="NikoshBAN"/>
              </a:rPr>
              <a:t>  </a:t>
            </a:r>
            <a:r>
              <a:rPr lang="bn-BD" sz="2000" spc="-300" dirty="0" smtClean="0">
                <a:solidFill>
                  <a:srgbClr val="FFFF00"/>
                </a:solidFill>
                <a:latin typeface="NikoshBAN"/>
              </a:rPr>
              <a:t>প</a:t>
            </a:r>
            <a:r>
              <a:rPr lang="en-US" sz="2000" spc="-300" dirty="0" smtClean="0">
                <a:solidFill>
                  <a:srgbClr val="FFFF00"/>
                </a:solidFill>
                <a:latin typeface="NikoshBAN"/>
              </a:rPr>
              <a:t>  </a:t>
            </a:r>
            <a:r>
              <a:rPr lang="bn-BD" sz="2000" spc="-300" dirty="0" smtClean="0">
                <a:solidFill>
                  <a:srgbClr val="FFFF00"/>
                </a:solidFill>
                <a:latin typeface="NikoshBAN"/>
              </a:rPr>
              <a:t>রি</a:t>
            </a:r>
            <a:r>
              <a:rPr lang="en-US" sz="2000" spc="-300" dirty="0" smtClean="0">
                <a:solidFill>
                  <a:srgbClr val="FFFF00"/>
                </a:solidFill>
                <a:latin typeface="NikoshBAN"/>
              </a:rPr>
              <a:t>  </a:t>
            </a:r>
            <a:r>
              <a:rPr lang="bn-BD" sz="2000" spc="-300" dirty="0" smtClean="0">
                <a:solidFill>
                  <a:srgbClr val="FFFF00"/>
                </a:solidFill>
                <a:latin typeface="NikoshBAN"/>
              </a:rPr>
              <a:t>চি</a:t>
            </a:r>
            <a:r>
              <a:rPr lang="en-US" sz="2000" spc="-300" dirty="0" smtClean="0">
                <a:solidFill>
                  <a:srgbClr val="FFFF00"/>
                </a:solidFill>
                <a:latin typeface="NikoshBAN"/>
              </a:rPr>
              <a:t>  </a:t>
            </a:r>
            <a:r>
              <a:rPr lang="bn-BD" sz="2000" spc="-300" dirty="0" smtClean="0">
                <a:solidFill>
                  <a:srgbClr val="FFFF00"/>
                </a:solidFill>
                <a:latin typeface="NikoshBAN"/>
              </a:rPr>
              <a:t>তি</a:t>
            </a:r>
            <a:endParaRPr lang="en-US" sz="2000" spc="-300" dirty="0">
              <a:solidFill>
                <a:srgbClr val="FFFF00"/>
              </a:solidFill>
              <a:latin typeface="NikoshBAN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1643063" y="3200400"/>
            <a:ext cx="2614612" cy="1514475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Terminator 3"/>
          <p:cNvSpPr/>
          <p:nvPr/>
        </p:nvSpPr>
        <p:spPr>
          <a:xfrm>
            <a:off x="6457949" y="3443288"/>
            <a:ext cx="3471863" cy="985837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rgbClr val="FFFF00"/>
                </a:solidFill>
                <a:latin typeface="NikoshBAN"/>
              </a:rPr>
              <a:t>আবেগ</a:t>
            </a:r>
            <a:r>
              <a:rPr lang="en-US" sz="4000" dirty="0" smtClean="0">
                <a:solidFill>
                  <a:srgbClr val="FFFF00"/>
                </a:solidFill>
                <a:latin typeface="NikoshBAN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NikoshBAN"/>
              </a:rPr>
              <a:t>শব্দ</a:t>
            </a:r>
            <a:endParaRPr lang="en-US" sz="4000" dirty="0">
              <a:solidFill>
                <a:srgbClr val="FFFF00"/>
              </a:solidFill>
              <a:latin typeface="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29070718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3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73014" y="443984"/>
            <a:ext cx="539923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</a:t>
            </a:r>
            <a:r>
              <a:rPr lang="bn-IN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...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033461" y="2010072"/>
            <a:ext cx="952500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as-IN" sz="3600" dirty="0">
                <a:solidFill>
                  <a:schemeClr val="bg1"/>
                </a:solidFill>
                <a:latin typeface="NikoshBAN" panose="02000000000000000000"/>
                <a:cs typeface="Segoe UI Light" panose="020B0502040204020203" pitchFamily="34" charset="0"/>
              </a:rPr>
              <a:t>	আবেগ শব্দের সংজ্ঞা বলতে পারবে।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as-IN" sz="3600" dirty="0">
                <a:solidFill>
                  <a:schemeClr val="bg1"/>
                </a:solidFill>
                <a:latin typeface="NikoshBAN" panose="02000000000000000000"/>
                <a:cs typeface="Segoe UI Light" panose="020B0502040204020203" pitchFamily="34" charset="0"/>
              </a:rPr>
              <a:t>	আবেগ শব্দের শ্রেণিবিন্যাস করতে পারবে।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as-IN" sz="3600" dirty="0">
                <a:solidFill>
                  <a:schemeClr val="bg1"/>
                </a:solidFill>
                <a:latin typeface="NikoshBAN" panose="02000000000000000000"/>
                <a:cs typeface="Segoe UI Light" panose="020B0502040204020203" pitchFamily="34" charset="0"/>
              </a:rPr>
              <a:t>	আবেগ শব্দ চিহ্নিত করতে পারবে।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as-IN" sz="3600" dirty="0">
                <a:solidFill>
                  <a:schemeClr val="bg1"/>
                </a:solidFill>
                <a:latin typeface="NikoshBAN" panose="02000000000000000000"/>
                <a:cs typeface="Segoe UI Light" panose="020B0502040204020203" pitchFamily="34" charset="0"/>
              </a:rPr>
              <a:t>	দৈনন্দিন জীবনে বাক্য ব্যবহারে আবেগ শব্দের সঠিক প্রয়োগ করতে পারবে। </a:t>
            </a:r>
            <a:endParaRPr lang="en-US" sz="3600" dirty="0">
              <a:solidFill>
                <a:schemeClr val="bg1"/>
              </a:solidFill>
              <a:latin typeface="NikoshBAN" panose="0200000000000000000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08715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25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3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3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3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Terminator 1"/>
          <p:cNvSpPr/>
          <p:nvPr/>
        </p:nvSpPr>
        <p:spPr>
          <a:xfrm>
            <a:off x="4742642" y="244776"/>
            <a:ext cx="3366188" cy="876250"/>
          </a:xfrm>
          <a:prstGeom prst="flowChartTerminator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FFFF00"/>
                </a:solidFill>
                <a:latin typeface="NikoshBAN"/>
              </a:rPr>
              <a:t>আবেগের</a:t>
            </a:r>
            <a:r>
              <a:rPr lang="en-US" sz="3600" dirty="0" smtClean="0">
                <a:solidFill>
                  <a:srgbClr val="FFFF00"/>
                </a:solidFill>
                <a:latin typeface="NikoshBAN"/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  <a:latin typeface="NikoshBAN"/>
              </a:rPr>
              <a:t>সজ্ঞা</a:t>
            </a:r>
            <a:endParaRPr lang="en-US" sz="3600" dirty="0">
              <a:solidFill>
                <a:srgbClr val="FFFF00"/>
              </a:solidFill>
              <a:latin typeface="NikoshB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1064" y="1266502"/>
            <a:ext cx="1130141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s-IN" sz="3600" dirty="0">
                <a:solidFill>
                  <a:schemeClr val="bg1"/>
                </a:solidFill>
                <a:latin typeface="NikoshBAN"/>
              </a:rPr>
              <a:t>সংজ্ঞা : মনের নানা ভাব বা আবেগকে প্রকাশ করা হয় যেসব শব্দ দিয়ে সেগুলোকে আবেগ শব্দ বলে । এই ধরণের শব্দ বাক্যের অন্য শব্দের অন্য শব্দের সঙ্গে সরাসরি সম্পর্কিত না হয়ে আলাদা ভাবে বা  স্বাধীন ভাবে ব্যবহৃত হয়। যেমন: ছি ছি, আহা, শাবাশ।</a:t>
            </a:r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197" y="3063157"/>
            <a:ext cx="5469146" cy="30713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20498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Terminator 1"/>
          <p:cNvSpPr/>
          <p:nvPr/>
        </p:nvSpPr>
        <p:spPr>
          <a:xfrm>
            <a:off x="3242324" y="284775"/>
            <a:ext cx="5227607" cy="876250"/>
          </a:xfrm>
          <a:prstGeom prst="flowChartTerminator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FFFF00"/>
                </a:solidFill>
                <a:latin typeface="NikoshBAN"/>
              </a:rPr>
              <a:t>বিভিন্ন</a:t>
            </a:r>
            <a:r>
              <a:rPr lang="en-US" sz="3600" dirty="0" smtClean="0">
                <a:solidFill>
                  <a:srgbClr val="FFFF00"/>
                </a:solidFill>
                <a:latin typeface="NikoshBAN"/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  <a:latin typeface="NikoshBAN"/>
              </a:rPr>
              <a:t>প্রকার</a:t>
            </a:r>
            <a:r>
              <a:rPr lang="en-US" sz="3600" dirty="0" smtClean="0">
                <a:solidFill>
                  <a:srgbClr val="FFFF00"/>
                </a:solidFill>
                <a:latin typeface="NikoshBAN"/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  <a:latin typeface="NikoshBAN"/>
              </a:rPr>
              <a:t>আবেগ</a:t>
            </a:r>
            <a:endParaRPr lang="en-US" sz="3600" dirty="0">
              <a:solidFill>
                <a:srgbClr val="FFFF00"/>
              </a:solidFill>
              <a:latin typeface="NikoshB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80274" y="3768513"/>
            <a:ext cx="159966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/>
              </a:rPr>
              <a:t>আবেগ</a:t>
            </a:r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/>
              </a:rPr>
              <a:t> </a:t>
            </a:r>
            <a:r>
              <a:rPr lang="en-US" sz="2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/>
              </a:rPr>
              <a:t>শব্দ</a:t>
            </a:r>
            <a:endParaRPr lang="as-IN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/>
            </a:endParaRPr>
          </a:p>
        </p:txBody>
      </p:sp>
      <p:sp>
        <p:nvSpPr>
          <p:cNvPr id="6" name="Oval 5"/>
          <p:cNvSpPr/>
          <p:nvPr/>
        </p:nvSpPr>
        <p:spPr>
          <a:xfrm>
            <a:off x="5224303" y="3601528"/>
            <a:ext cx="1479550" cy="74295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5929153" y="2337243"/>
            <a:ext cx="6350" cy="12211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 flipV="1">
            <a:off x="4532153" y="2805873"/>
            <a:ext cx="895350" cy="812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 rot="18569586">
            <a:off x="3687603" y="2480118"/>
            <a:ext cx="1289050" cy="3492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300">
                <a:effectLst/>
                <a:latin typeface="SutonnyMJ" pitchFamily="2" charset="0"/>
                <a:ea typeface="Calibri" panose="020F0502020204030204" pitchFamily="34" charset="0"/>
                <a:cs typeface="Arial" panose="020B0604020202020204" pitchFamily="34" charset="0"/>
              </a:rPr>
              <a:t>cÖksmv Av‡eM</a:t>
            </a:r>
            <a:endParaRPr lang="en-US" sz="110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3941603" y="3959668"/>
            <a:ext cx="1231900" cy="1333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 rot="15785438">
            <a:off x="3080543" y="3988243"/>
            <a:ext cx="1289050" cy="3492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300">
                <a:effectLst/>
                <a:latin typeface="SutonnyMJ" pitchFamily="2" charset="0"/>
                <a:ea typeface="Calibri" panose="020F0502020204030204" pitchFamily="34" charset="0"/>
                <a:cs typeface="Arial" panose="020B0604020202020204" pitchFamily="34" charset="0"/>
              </a:rPr>
              <a:t>weiw³ Av‡eM</a:t>
            </a:r>
            <a:endParaRPr lang="en-US" sz="110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4608353" y="4324158"/>
            <a:ext cx="927100" cy="939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 rot="3141629">
            <a:off x="3761263" y="5248083"/>
            <a:ext cx="1289050" cy="3492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300">
                <a:effectLst/>
                <a:latin typeface="SutonnyMJ" pitchFamily="2" charset="0"/>
                <a:ea typeface="Calibri" panose="020F0502020204030204" pitchFamily="34" charset="0"/>
                <a:cs typeface="Arial" panose="020B0604020202020204" pitchFamily="34" charset="0"/>
              </a:rPr>
              <a:t>AvZ¼ Av‡eM</a:t>
            </a:r>
            <a:endParaRPr lang="en-US" sz="110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5751353" y="4427028"/>
            <a:ext cx="209550" cy="13906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 rot="656359">
            <a:off x="5055393" y="5894513"/>
            <a:ext cx="1289050" cy="3492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300" dirty="0" err="1" smtClean="0">
                <a:latin typeface="SutonnyMJ" pitchFamily="2" charset="0"/>
                <a:ea typeface="Calibri" panose="020F0502020204030204" pitchFamily="34" charset="0"/>
                <a:cs typeface="Arial" panose="020B0604020202020204" pitchFamily="34" charset="0"/>
              </a:rPr>
              <a:t>বিস্ময়</a:t>
            </a:r>
            <a:r>
              <a:rPr lang="en-US" sz="1300" dirty="0" smtClean="0">
                <a:latin typeface="SutonnyMJ" pitchFamily="2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 smtClean="0">
                <a:latin typeface="SutonnyMJ" pitchFamily="2" charset="0"/>
                <a:ea typeface="Calibri" panose="020F0502020204030204" pitchFamily="34" charset="0"/>
                <a:cs typeface="Arial" panose="020B0604020202020204" pitchFamily="34" charset="0"/>
              </a:rPr>
              <a:t>আবেগ</a:t>
            </a:r>
            <a:endParaRPr lang="en-US" sz="1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6475253" y="4312728"/>
            <a:ext cx="565150" cy="1320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 rot="20270437">
            <a:off x="6549548" y="5643688"/>
            <a:ext cx="1289050" cy="3492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300">
                <a:effectLst/>
                <a:latin typeface="SutonnyMJ" pitchFamily="2" charset="0"/>
                <a:ea typeface="Calibri" panose="020F0502020204030204" pitchFamily="34" charset="0"/>
                <a:cs typeface="Arial" panose="020B0604020202020204" pitchFamily="34" charset="0"/>
              </a:rPr>
              <a:t>KiæYv Av‡eM</a:t>
            </a:r>
            <a:endParaRPr lang="en-US" sz="110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6754653" y="4054918"/>
            <a:ext cx="142875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 rot="5930898">
            <a:off x="7683976" y="4131435"/>
            <a:ext cx="1427480" cy="3638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300">
                <a:effectLst/>
                <a:latin typeface="SutonnyMJ" pitchFamily="2" charset="0"/>
                <a:ea typeface="Calibri" panose="020F0502020204030204" pitchFamily="34" charset="0"/>
                <a:cs typeface="Arial" panose="020B0604020202020204" pitchFamily="34" charset="0"/>
              </a:rPr>
              <a:t>m‡¤^vab Av‡eM</a:t>
            </a:r>
            <a:endParaRPr lang="en-US" sz="110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6431438" y="2867468"/>
            <a:ext cx="1238250" cy="749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 rot="3970511">
            <a:off x="7151211" y="2543300"/>
            <a:ext cx="1427480" cy="3638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300">
                <a:effectLst/>
                <a:latin typeface="SutonnyMJ" pitchFamily="2" charset="0"/>
                <a:ea typeface="Calibri" panose="020F0502020204030204" pitchFamily="34" charset="0"/>
                <a:cs typeface="Arial" panose="020B0604020202020204" pitchFamily="34" charset="0"/>
              </a:rPr>
              <a:t>AjsKvi Av‡eM</a:t>
            </a:r>
            <a:endParaRPr lang="en-US" sz="110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5314473" y="1873693"/>
            <a:ext cx="1289050" cy="3492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300">
                <a:effectLst/>
                <a:latin typeface="SutonnyMJ" pitchFamily="2" charset="0"/>
                <a:ea typeface="Calibri" panose="020F0502020204030204" pitchFamily="34" charset="0"/>
                <a:cs typeface="Arial" panose="020B0604020202020204" pitchFamily="34" charset="0"/>
              </a:rPr>
              <a:t>wm»všÍ Av‡eM</a:t>
            </a:r>
            <a:endParaRPr lang="en-US" sz="110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7697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91706" y="345057"/>
            <a:ext cx="11205713" cy="59867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s-IN" sz="4400" dirty="0" smtClean="0"/>
              <a:t>১। </a:t>
            </a:r>
            <a:r>
              <a:rPr lang="as-IN" sz="4400" dirty="0"/>
              <a:t>সিদ্ধান্ত আবেগ : এ জাতীয় শব্দের সাহায্যে অনুমোদন, সম্মতি, সমর্থন, ইত্যাদি ভাব প্রকাশ করা হয়। </a:t>
            </a:r>
          </a:p>
          <a:p>
            <a:r>
              <a:rPr lang="as-IN" sz="4400" dirty="0"/>
              <a:t>যেমন : </a:t>
            </a:r>
          </a:p>
          <a:p>
            <a:r>
              <a:rPr lang="as-IN" sz="4400" dirty="0"/>
              <a:t>	হ্যাঁ, এমন খেলাই তো চেয়েছিলাম। </a:t>
            </a:r>
          </a:p>
          <a:p>
            <a:r>
              <a:rPr lang="as-IN" sz="4400" dirty="0"/>
              <a:t>	বেশ, তবে যাওয়াই যায়।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876361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91706" y="345057"/>
            <a:ext cx="11205713" cy="59867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s-IN" sz="4400" dirty="0"/>
              <a:t>২। প্রশংসা আবেগ : এ জাতীয় শব্দের সাহায্যে প্রশংসা বা তারিফের মনোভাব প্রকাশে ব্যবহৃত হয়। </a:t>
            </a:r>
          </a:p>
          <a:p>
            <a:r>
              <a:rPr lang="as-IN" sz="4400" dirty="0"/>
              <a:t>যেমন : </a:t>
            </a:r>
          </a:p>
          <a:p>
            <a:r>
              <a:rPr lang="as-IN" sz="4400" dirty="0"/>
              <a:t>	শাবাশ : আমরা খেলায় জিতেছি। </a:t>
            </a:r>
          </a:p>
          <a:p>
            <a:r>
              <a:rPr lang="as-IN" sz="4400" dirty="0"/>
              <a:t>	বাহ, চমৎকার লিখেছ। </a:t>
            </a:r>
          </a:p>
        </p:txBody>
      </p:sp>
    </p:spTree>
    <p:extLst>
      <p:ext uri="{BB962C8B-B14F-4D97-AF65-F5344CB8AC3E}">
        <p14:creationId xmlns:p14="http://schemas.microsoft.com/office/powerpoint/2010/main" val="905735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91706" y="345057"/>
            <a:ext cx="11205713" cy="59867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s-IN" sz="4400" dirty="0"/>
              <a:t>৩। বিরক্তি আবেগ : এ জাতীয় শব্দের সাহায্যে অবজ্ঞা, ঘৃণা, বিরক্তি ইত্যাদি মনোভাব প্রকাশে ব্যবহৃত হয়। </a:t>
            </a:r>
          </a:p>
          <a:p>
            <a:r>
              <a:rPr lang="as-IN" sz="4400" dirty="0"/>
              <a:t>যেমন : </a:t>
            </a:r>
          </a:p>
          <a:p>
            <a:r>
              <a:rPr lang="as-IN" sz="4400" dirty="0"/>
              <a:t>	ছি ছি! এরকম কথা তার মুখে মানায় না। </a:t>
            </a:r>
          </a:p>
          <a:p>
            <a:r>
              <a:rPr lang="as-IN" sz="4400" dirty="0"/>
              <a:t>	জ্বালা, তোমাকে নিয়ে আর পারি না।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5918" y="4247334"/>
            <a:ext cx="3821502" cy="2084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328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91706" y="345057"/>
            <a:ext cx="11205713" cy="59867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s-IN" sz="4400" dirty="0"/>
              <a:t>৪। আতঙ্ক আবেগ : এ জাতীয় শব্দের সাহায্যে আতঙ্ক, যন্ত্রণা, কাতরতা ইত্যাদি প্রকাশ করে। </a:t>
            </a:r>
          </a:p>
          <a:p>
            <a:r>
              <a:rPr lang="as-IN" sz="4400" dirty="0"/>
              <a:t>যেমন : </a:t>
            </a:r>
          </a:p>
          <a:p>
            <a:r>
              <a:rPr lang="as-IN" sz="4400" dirty="0"/>
              <a:t>	উহ্, কি বিপদে পড়া গেল।</a:t>
            </a:r>
          </a:p>
          <a:p>
            <a:r>
              <a:rPr lang="as-IN" sz="4400" dirty="0"/>
              <a:t>	বাপরে বাপ, কি ভয়ঙ্কর ছিল রাক্ষসটা। </a:t>
            </a:r>
          </a:p>
        </p:txBody>
      </p:sp>
    </p:spTree>
    <p:extLst>
      <p:ext uri="{BB962C8B-B14F-4D97-AF65-F5344CB8AC3E}">
        <p14:creationId xmlns:p14="http://schemas.microsoft.com/office/powerpoint/2010/main" val="2218153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91706" y="345057"/>
            <a:ext cx="11205713" cy="59867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s-IN" sz="4400" dirty="0"/>
              <a:t>৫। বিস্ময় আবেগ : এ জাতীয় শব্দের সাহায্যে বিস্মিত বা আশ্চর্য হওয়ার ভাব প্রকাশ করে।  </a:t>
            </a:r>
          </a:p>
          <a:p>
            <a:r>
              <a:rPr lang="as-IN" sz="4400" dirty="0"/>
              <a:t>যেমন : </a:t>
            </a:r>
          </a:p>
          <a:p>
            <a:r>
              <a:rPr lang="as-IN" sz="4400" dirty="0"/>
              <a:t>	আরে ! তুমি কখন এল?</a:t>
            </a:r>
          </a:p>
          <a:p>
            <a:r>
              <a:rPr lang="as-IN" sz="4400" dirty="0"/>
              <a:t>	আহা ! কী চমৎকার দৃশ্য! </a:t>
            </a:r>
          </a:p>
        </p:txBody>
      </p:sp>
    </p:spTree>
    <p:extLst>
      <p:ext uri="{BB962C8B-B14F-4D97-AF65-F5344CB8AC3E}">
        <p14:creationId xmlns:p14="http://schemas.microsoft.com/office/powerpoint/2010/main" val="918516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91706" y="345057"/>
            <a:ext cx="11205713" cy="59867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as-IN" sz="4400" dirty="0"/>
          </a:p>
          <a:p>
            <a:r>
              <a:rPr lang="as-IN" sz="4400" dirty="0"/>
              <a:t>৬। করুণা আবেগ : এ জাতীয় শব্দের সাহায্যে করুণা, মায়া, সহানুভূতি ইত্যাদি মনোভাব প্রকাশ করে। </a:t>
            </a:r>
          </a:p>
          <a:p>
            <a:r>
              <a:rPr lang="as-IN" sz="4400" dirty="0"/>
              <a:t>যেমন : </a:t>
            </a:r>
          </a:p>
          <a:p>
            <a:r>
              <a:rPr lang="as-IN" sz="4400" dirty="0"/>
              <a:t>	আহা ! বেচারার এত কষ্ট।</a:t>
            </a:r>
          </a:p>
          <a:p>
            <a:r>
              <a:rPr lang="as-IN" sz="4400" dirty="0"/>
              <a:t>	হায় হায় ! ওর এখন কি হবে? </a:t>
            </a:r>
          </a:p>
        </p:txBody>
      </p:sp>
    </p:spTree>
    <p:extLst>
      <p:ext uri="{BB962C8B-B14F-4D97-AF65-F5344CB8AC3E}">
        <p14:creationId xmlns:p14="http://schemas.microsoft.com/office/powerpoint/2010/main" val="1515699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91706" y="345057"/>
            <a:ext cx="11205713" cy="59867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as-IN" sz="4400" dirty="0"/>
          </a:p>
          <a:p>
            <a:r>
              <a:rPr lang="as-IN" sz="4400" dirty="0"/>
              <a:t>৭। সম্বোধন আবেগ : এ জাতীয় শব্দের সাহায্যে সম্বোধন বা আহ্বান করার ক্ষেত্রে ব্যবহৃত হয়।  </a:t>
            </a:r>
          </a:p>
          <a:p>
            <a:r>
              <a:rPr lang="as-IN" sz="4400" dirty="0"/>
              <a:t>যেমন : </a:t>
            </a:r>
          </a:p>
          <a:p>
            <a:r>
              <a:rPr lang="as-IN" sz="4400" dirty="0"/>
              <a:t>	হে বন্ধু, তোমাকে অভিনন্দন। </a:t>
            </a:r>
          </a:p>
          <a:p>
            <a:r>
              <a:rPr lang="as-IN" sz="4400" dirty="0"/>
              <a:t>	ওগো, তোরা জয়ধ্বনি করো। </a:t>
            </a:r>
          </a:p>
        </p:txBody>
      </p:sp>
    </p:spTree>
    <p:extLst>
      <p:ext uri="{BB962C8B-B14F-4D97-AF65-F5344CB8AC3E}">
        <p14:creationId xmlns:p14="http://schemas.microsoft.com/office/powerpoint/2010/main" val="114131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91706" y="345057"/>
            <a:ext cx="11205713" cy="59867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as-IN" sz="4400" dirty="0"/>
          </a:p>
          <a:p>
            <a:r>
              <a:rPr lang="as-IN" sz="4400" dirty="0"/>
              <a:t>৮। অলংকার আবেগ : এ জাতীয় শব্দের সাহায্যে বাক্যের অর্থের পরিবর্তন না ঘটলে কোমলত, মাধুর্য ইত্যাদি বৈশিষ্ট্য প্রকাশে ব্যবহৃত হয় । </a:t>
            </a:r>
          </a:p>
          <a:p>
            <a:r>
              <a:rPr lang="as-IN" sz="4400" dirty="0"/>
              <a:t>যেমন : </a:t>
            </a:r>
          </a:p>
          <a:p>
            <a:r>
              <a:rPr lang="as-IN" sz="4400" dirty="0"/>
              <a:t>	দূর ! এ কথা কি বলতে আছে?</a:t>
            </a:r>
          </a:p>
          <a:p>
            <a:r>
              <a:rPr lang="as-IN" sz="4400" dirty="0"/>
              <a:t>	যাকগে, ওসব কথা থাক। </a:t>
            </a:r>
          </a:p>
        </p:txBody>
      </p:sp>
    </p:spTree>
    <p:extLst>
      <p:ext uri="{BB962C8B-B14F-4D97-AF65-F5344CB8AC3E}">
        <p14:creationId xmlns:p14="http://schemas.microsoft.com/office/powerpoint/2010/main" val="1753661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91706" y="345057"/>
            <a:ext cx="11205713" cy="59867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4400" dirty="0"/>
              <a:t>একক কাজ</a:t>
            </a:r>
          </a:p>
          <a:p>
            <a:pPr algn="ctr"/>
            <a:endParaRPr lang="as-IN" sz="4400" dirty="0"/>
          </a:p>
          <a:p>
            <a:pPr algn="ctr"/>
            <a:r>
              <a:rPr lang="as-IN" sz="4400" dirty="0"/>
              <a:t>আবেগ শব্দের সংজ্ঞা বল</a:t>
            </a:r>
          </a:p>
        </p:txBody>
      </p:sp>
    </p:spTree>
    <p:extLst>
      <p:ext uri="{BB962C8B-B14F-4D97-AF65-F5344CB8AC3E}">
        <p14:creationId xmlns:p14="http://schemas.microsoft.com/office/powerpoint/2010/main" val="1614117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91706" y="345057"/>
            <a:ext cx="11205713" cy="59867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4400"/>
              <a:t>জোড়ায় কাজ</a:t>
            </a:r>
          </a:p>
          <a:p>
            <a:pPr algn="ctr"/>
            <a:endParaRPr lang="as-IN" sz="4400"/>
          </a:p>
          <a:p>
            <a:pPr algn="ctr"/>
            <a:r>
              <a:rPr lang="as-IN" sz="4400"/>
              <a:t>আবেগ শব্দের শ্রেণিবিন্যাসগুলো উল্লেখ কর।</a:t>
            </a:r>
            <a:endParaRPr lang="as-IN" sz="4400" dirty="0"/>
          </a:p>
        </p:txBody>
      </p:sp>
    </p:spTree>
    <p:extLst>
      <p:ext uri="{BB962C8B-B14F-4D97-AF65-F5344CB8AC3E}">
        <p14:creationId xmlns:p14="http://schemas.microsoft.com/office/powerpoint/2010/main" val="1350338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91706" y="345057"/>
            <a:ext cx="11205713" cy="59867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s-IN" sz="4400" dirty="0"/>
          </a:p>
          <a:p>
            <a:pPr algn="ctr"/>
            <a:r>
              <a:rPr lang="as-IN" sz="4400" dirty="0"/>
              <a:t>দলগত কাজ</a:t>
            </a:r>
          </a:p>
          <a:p>
            <a:pPr algn="ctr"/>
            <a:endParaRPr lang="as-IN" sz="4400" dirty="0"/>
          </a:p>
          <a:p>
            <a:pPr algn="ctr"/>
            <a:r>
              <a:rPr lang="as-IN" sz="4400" dirty="0"/>
              <a:t>প্রত্যেক দল আবেগ শব্দের ২টি শ্রেণিবিভাগ উহাহরণ সহ আলোচনা কর।</a:t>
            </a:r>
          </a:p>
        </p:txBody>
      </p:sp>
    </p:spTree>
    <p:extLst>
      <p:ext uri="{BB962C8B-B14F-4D97-AF65-F5344CB8AC3E}">
        <p14:creationId xmlns:p14="http://schemas.microsoft.com/office/powerpoint/2010/main" val="475460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91706" y="345057"/>
            <a:ext cx="11205713" cy="59867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4400" dirty="0"/>
              <a:t>মূল্যায়ন</a:t>
            </a:r>
          </a:p>
          <a:p>
            <a:pPr algn="ctr"/>
            <a:endParaRPr lang="as-IN" sz="4400" dirty="0"/>
          </a:p>
          <a:p>
            <a:pPr algn="ctr"/>
            <a:r>
              <a:rPr lang="as-IN" sz="4400" dirty="0"/>
              <a:t>নিচের অনুচ্ছেদ থেকে আবেগ শব্দগুলো আলাদা করে দেখাও।</a:t>
            </a:r>
          </a:p>
          <a:p>
            <a:pPr algn="ctr"/>
            <a:r>
              <a:rPr lang="as-IN" sz="4400" dirty="0"/>
              <a:t>শাবাশ সাগর এস.এস.সি পরীক্ষায় এ+ পেয়েছে। এজন্য তার বন্দুরা তাকে স্বাগত জানায়- হে বন্ধু তোমাকে অভিনন্দন। </a:t>
            </a:r>
          </a:p>
        </p:txBody>
      </p:sp>
    </p:spTree>
    <p:extLst>
      <p:ext uri="{BB962C8B-B14F-4D97-AF65-F5344CB8AC3E}">
        <p14:creationId xmlns:p14="http://schemas.microsoft.com/office/powerpoint/2010/main" val="1689041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089" y="4327193"/>
            <a:ext cx="3383280" cy="243441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Cloud Callout 3"/>
          <p:cNvSpPr/>
          <p:nvPr/>
        </p:nvSpPr>
        <p:spPr>
          <a:xfrm>
            <a:off x="3483181" y="304516"/>
            <a:ext cx="4051929" cy="1908980"/>
          </a:xfrm>
          <a:prstGeom prst="cloudCallout">
            <a:avLst>
              <a:gd name="adj1" fmla="val 59651"/>
              <a:gd name="adj2" fmla="val 85145"/>
            </a:avLst>
          </a:prstGeom>
          <a:gradFill flip="none" rotWithShape="1">
            <a:gsLst>
              <a:gs pos="0">
                <a:srgbClr val="F2B0EF"/>
              </a:gs>
              <a:gs pos="56000">
                <a:schemeClr val="accent6">
                  <a:lumMod val="60000"/>
                  <a:lumOff val="40000"/>
                </a:schemeClr>
              </a:gs>
              <a:gs pos="26000">
                <a:schemeClr val="bg1"/>
              </a:gs>
              <a:gs pos="91150">
                <a:srgbClr val="F2B0EF"/>
              </a:gs>
              <a:gs pos="74000">
                <a:schemeClr val="accent2"/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3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3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3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187872" y="3443570"/>
            <a:ext cx="64485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 err="1"/>
              <a:t>দৈনন্দিন</a:t>
            </a:r>
            <a:r>
              <a:rPr lang="en-US" sz="5400" dirty="0"/>
              <a:t> </a:t>
            </a:r>
            <a:r>
              <a:rPr lang="en-US" sz="5400" dirty="0" err="1"/>
              <a:t>জীবনে</a:t>
            </a:r>
            <a:r>
              <a:rPr lang="en-US" sz="5400" dirty="0"/>
              <a:t> </a:t>
            </a:r>
            <a:r>
              <a:rPr lang="en-US" sz="5400" dirty="0" err="1"/>
              <a:t>কথা</a:t>
            </a:r>
            <a:r>
              <a:rPr lang="en-US" sz="5400" dirty="0"/>
              <a:t> </a:t>
            </a:r>
            <a:r>
              <a:rPr lang="en-US" sz="5400" dirty="0" err="1" smtClean="0"/>
              <a:t>বলিআবেগ</a:t>
            </a:r>
            <a:r>
              <a:rPr lang="en-US" sz="5400" dirty="0" smtClean="0"/>
              <a:t> </a:t>
            </a:r>
            <a:r>
              <a:rPr lang="en-US" sz="5400" dirty="0" err="1"/>
              <a:t>শব্দ</a:t>
            </a:r>
            <a:r>
              <a:rPr lang="en-US" sz="5400" dirty="0"/>
              <a:t> </a:t>
            </a:r>
            <a:r>
              <a:rPr lang="en-US" sz="5400" dirty="0" err="1"/>
              <a:t>ব্যবহৃত</a:t>
            </a:r>
            <a:r>
              <a:rPr lang="en-US" sz="5400" dirty="0"/>
              <a:t> </a:t>
            </a:r>
            <a:r>
              <a:rPr lang="en-US" sz="5400" dirty="0" err="1"/>
              <a:t>এমন</a:t>
            </a:r>
            <a:r>
              <a:rPr lang="en-US" sz="5400" dirty="0"/>
              <a:t> ৫টি </a:t>
            </a:r>
            <a:r>
              <a:rPr lang="en-US" sz="5400" dirty="0" err="1"/>
              <a:t>বাক্য</a:t>
            </a:r>
            <a:r>
              <a:rPr lang="en-US" sz="5400" dirty="0"/>
              <a:t> </a:t>
            </a:r>
            <a:r>
              <a:rPr lang="en-US" sz="5400" dirty="0" err="1"/>
              <a:t>লেখ</a:t>
            </a:r>
            <a:r>
              <a:rPr lang="en-US" sz="5400" dirty="0"/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792039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5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13063" y="2094011"/>
            <a:ext cx="443743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715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213</TotalTime>
  <Words>345</Words>
  <Application>Microsoft Office PowerPoint</Application>
  <PresentationFormat>Widescreen</PresentationFormat>
  <Paragraphs>77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1" baseType="lpstr">
      <vt:lpstr>Arial</vt:lpstr>
      <vt:lpstr>Calibri</vt:lpstr>
      <vt:lpstr>Century Gothic</vt:lpstr>
      <vt:lpstr>NikoshBAN</vt:lpstr>
      <vt:lpstr>Segoe UI Light</vt:lpstr>
      <vt:lpstr>SolaimanLipi</vt:lpstr>
      <vt:lpstr>SutonnyMJ</vt:lpstr>
      <vt:lpstr>Vrinda</vt:lpstr>
      <vt:lpstr>Wingdings</vt:lpstr>
      <vt:lpstr>Wingdings 3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CyberSpace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OS10-SLC</dc:creator>
  <cp:lastModifiedBy>zaman</cp:lastModifiedBy>
  <cp:revision>49</cp:revision>
  <dcterms:created xsi:type="dcterms:W3CDTF">2025-11-26T11:55:25Z</dcterms:created>
  <dcterms:modified xsi:type="dcterms:W3CDTF">2026-09-12T15:48:13Z</dcterms:modified>
</cp:coreProperties>
</file>