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1" r:id="rId2"/>
    <p:sldId id="256" r:id="rId3"/>
    <p:sldId id="258" r:id="rId4"/>
    <p:sldId id="257" r:id="rId5"/>
    <p:sldId id="263" r:id="rId6"/>
    <p:sldId id="262" r:id="rId7"/>
    <p:sldId id="260" r:id="rId8"/>
    <p:sldId id="25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d Motaher Hossain" userId="d4362cb7acae1f17" providerId="LiveId" clId="{1754059C-BB49-4489-9506-21758689609D}"/>
    <pc:docChg chg="undo addSld modSld sldOrd">
      <pc:chgData name="Md Motaher Hossain" userId="d4362cb7acae1f17" providerId="LiveId" clId="{1754059C-BB49-4489-9506-21758689609D}" dt="2025-01-22T17:44:17.161" v="465"/>
      <pc:docMkLst>
        <pc:docMk/>
      </pc:docMkLst>
      <pc:sldChg chg="ord modTransition">
        <pc:chgData name="Md Motaher Hossain" userId="d4362cb7acae1f17" providerId="LiveId" clId="{1754059C-BB49-4489-9506-21758689609D}" dt="2025-01-22T17:42:54.428" v="457"/>
        <pc:sldMkLst>
          <pc:docMk/>
          <pc:sldMk cId="2300094498" sldId="256"/>
        </pc:sldMkLst>
      </pc:sldChg>
      <pc:sldChg chg="modSp modAnim">
        <pc:chgData name="Md Motaher Hossain" userId="d4362cb7acae1f17" providerId="LiveId" clId="{1754059C-BB49-4489-9506-21758689609D}" dt="2025-01-21T10:08:40.812" v="91" actId="20577"/>
        <pc:sldMkLst>
          <pc:docMk/>
          <pc:sldMk cId="1850802153" sldId="257"/>
        </pc:sldMkLst>
        <pc:spChg chg="mod">
          <ac:chgData name="Md Motaher Hossain" userId="d4362cb7acae1f17" providerId="LiveId" clId="{1754059C-BB49-4489-9506-21758689609D}" dt="2025-01-21T10:07:37.791" v="27" actId="20577"/>
          <ac:spMkLst>
            <pc:docMk/>
            <pc:sldMk cId="1850802153" sldId="257"/>
            <ac:spMk id="2" creationId="{C89F5A83-551A-E9C1-76D4-965C4339B945}"/>
          </ac:spMkLst>
        </pc:spChg>
        <pc:spChg chg="mod">
          <ac:chgData name="Md Motaher Hossain" userId="d4362cb7acae1f17" providerId="LiveId" clId="{1754059C-BB49-4489-9506-21758689609D}" dt="2025-01-21T10:08:40.812" v="91" actId="20577"/>
          <ac:spMkLst>
            <pc:docMk/>
            <pc:sldMk cId="1850802153" sldId="257"/>
            <ac:spMk id="3" creationId="{0AEFB9FB-1D38-441E-9FCD-56E72CDE2447}"/>
          </ac:spMkLst>
        </pc:spChg>
      </pc:sldChg>
      <pc:sldChg chg="modTransition">
        <pc:chgData name="Md Motaher Hossain" userId="d4362cb7acae1f17" providerId="LiveId" clId="{1754059C-BB49-4489-9506-21758689609D}" dt="2025-01-22T17:43:38.865" v="461"/>
        <pc:sldMkLst>
          <pc:docMk/>
          <pc:sldMk cId="696116124" sldId="258"/>
        </pc:sldMkLst>
      </pc:sldChg>
      <pc:sldChg chg="addSp add ord modTransition">
        <pc:chgData name="Md Motaher Hossain" userId="d4362cb7acae1f17" providerId="LiveId" clId="{1754059C-BB49-4489-9506-21758689609D}" dt="2025-01-21T14:00:11.279" v="455"/>
        <pc:sldMkLst>
          <pc:docMk/>
          <pc:sldMk cId="1039969490" sldId="259"/>
        </pc:sldMkLst>
        <pc:spChg chg="add">
          <ac:chgData name="Md Motaher Hossain" userId="d4362cb7acae1f17" providerId="LiveId" clId="{1754059C-BB49-4489-9506-21758689609D}" dt="2025-01-04T19:12:21.971" v="6"/>
          <ac:spMkLst>
            <pc:docMk/>
            <pc:sldMk cId="1039969490" sldId="259"/>
            <ac:spMk id="2" creationId="{F847578C-311F-4744-AAC7-42A224CD8C19}"/>
          </ac:spMkLst>
        </pc:spChg>
      </pc:sldChg>
      <pc:sldChg chg="addSp delSp modSp add ord modTransition">
        <pc:chgData name="Md Motaher Hossain" userId="d4362cb7acae1f17" providerId="LiveId" clId="{1754059C-BB49-4489-9506-21758689609D}" dt="2025-01-22T17:44:17.161" v="465"/>
        <pc:sldMkLst>
          <pc:docMk/>
          <pc:sldMk cId="578208121" sldId="260"/>
        </pc:sldMkLst>
        <pc:spChg chg="add del mod">
          <ac:chgData name="Md Motaher Hossain" userId="d4362cb7acae1f17" providerId="LiveId" clId="{1754059C-BB49-4489-9506-21758689609D}" dt="2025-01-21T13:53:13.509" v="406"/>
          <ac:spMkLst>
            <pc:docMk/>
            <pc:sldMk cId="578208121" sldId="260"/>
            <ac:spMk id="2" creationId="{DCAE2EE7-89E5-40A2-9370-E01985530222}"/>
          </ac:spMkLst>
        </pc:spChg>
        <pc:spChg chg="add mod">
          <ac:chgData name="Md Motaher Hossain" userId="d4362cb7acae1f17" providerId="LiveId" clId="{1754059C-BB49-4489-9506-21758689609D}" dt="2025-01-21T13:53:12.180" v="404" actId="1076"/>
          <ac:spMkLst>
            <pc:docMk/>
            <pc:sldMk cId="578208121" sldId="260"/>
            <ac:spMk id="3" creationId="{8F2ACFB3-9BA8-4C9E-8A2B-8431CA2339DB}"/>
          </ac:spMkLst>
        </pc:spChg>
        <pc:spChg chg="add mod">
          <ac:chgData name="Md Motaher Hossain" userId="d4362cb7acae1f17" providerId="LiveId" clId="{1754059C-BB49-4489-9506-21758689609D}" dt="2025-01-21T13:55:30.496" v="412" actId="1076"/>
          <ac:spMkLst>
            <pc:docMk/>
            <pc:sldMk cId="578208121" sldId="260"/>
            <ac:spMk id="4" creationId="{AADA5777-4B84-45D3-A703-6FE0879AEC14}"/>
          </ac:spMkLst>
        </pc:spChg>
        <pc:spChg chg="add mod">
          <ac:chgData name="Md Motaher Hossain" userId="d4362cb7acae1f17" providerId="LiveId" clId="{1754059C-BB49-4489-9506-21758689609D}" dt="2025-01-21T13:56:21.820" v="417" actId="1076"/>
          <ac:spMkLst>
            <pc:docMk/>
            <pc:sldMk cId="578208121" sldId="260"/>
            <ac:spMk id="5" creationId="{8916F09F-C206-4913-A2E2-2C46844EF39C}"/>
          </ac:spMkLst>
        </pc:spChg>
        <pc:spChg chg="add mod">
          <ac:chgData name="Md Motaher Hossain" userId="d4362cb7acae1f17" providerId="LiveId" clId="{1754059C-BB49-4489-9506-21758689609D}" dt="2025-01-21T13:55:46.453" v="414" actId="1076"/>
          <ac:spMkLst>
            <pc:docMk/>
            <pc:sldMk cId="578208121" sldId="260"/>
            <ac:spMk id="6" creationId="{5FD8A612-A880-4E3E-865D-4E88DB8149B3}"/>
          </ac:spMkLst>
        </pc:spChg>
        <pc:spChg chg="add mod">
          <ac:chgData name="Md Motaher Hossain" userId="d4362cb7acae1f17" providerId="LiveId" clId="{1754059C-BB49-4489-9506-21758689609D}" dt="2025-01-21T13:55:55.783" v="415" actId="1076"/>
          <ac:spMkLst>
            <pc:docMk/>
            <pc:sldMk cId="578208121" sldId="260"/>
            <ac:spMk id="7" creationId="{086E4934-5D6B-46AB-B62D-3EC931DB669C}"/>
          </ac:spMkLst>
        </pc:spChg>
        <pc:spChg chg="add mod">
          <ac:chgData name="Md Motaher Hossain" userId="d4362cb7acae1f17" providerId="LiveId" clId="{1754059C-BB49-4489-9506-21758689609D}" dt="2025-01-21T13:56:27.446" v="418" actId="1076"/>
          <ac:spMkLst>
            <pc:docMk/>
            <pc:sldMk cId="578208121" sldId="260"/>
            <ac:spMk id="8" creationId="{4026BE74-4836-4211-98F7-D3C3D22E21D7}"/>
          </ac:spMkLst>
        </pc:spChg>
        <pc:spChg chg="add mod">
          <ac:chgData name="Md Motaher Hossain" userId="d4362cb7acae1f17" providerId="LiveId" clId="{1754059C-BB49-4489-9506-21758689609D}" dt="2025-01-21T13:53:49.190" v="409" actId="20577"/>
          <ac:spMkLst>
            <pc:docMk/>
            <pc:sldMk cId="578208121" sldId="260"/>
            <ac:spMk id="9" creationId="{0F9D3CEB-8592-420B-9972-6BCD9118553F}"/>
          </ac:spMkLst>
        </pc:spChg>
        <pc:spChg chg="add mod">
          <ac:chgData name="Md Motaher Hossain" userId="d4362cb7acae1f17" providerId="LiveId" clId="{1754059C-BB49-4489-9506-21758689609D}" dt="2025-01-21T13:59:55.483" v="454" actId="20577"/>
          <ac:spMkLst>
            <pc:docMk/>
            <pc:sldMk cId="578208121" sldId="260"/>
            <ac:spMk id="10" creationId="{76388F23-F50A-4F49-90B8-FF800E52E894}"/>
          </ac:spMkLst>
        </pc:spChg>
      </pc:sldChg>
      <pc:sldChg chg="addSp modSp add ord modTransition">
        <pc:chgData name="Md Motaher Hossain" userId="d4362cb7acae1f17" providerId="LiveId" clId="{1754059C-BB49-4489-9506-21758689609D}" dt="2025-01-22T17:43:16.888" v="459"/>
        <pc:sldMkLst>
          <pc:docMk/>
          <pc:sldMk cId="2999111828" sldId="261"/>
        </pc:sldMkLst>
        <pc:spChg chg="add mod">
          <ac:chgData name="Md Motaher Hossain" userId="d4362cb7acae1f17" providerId="LiveId" clId="{1754059C-BB49-4489-9506-21758689609D}" dt="2025-01-10T18:46:52.241" v="15" actId="1076"/>
          <ac:spMkLst>
            <pc:docMk/>
            <pc:sldMk cId="2999111828" sldId="261"/>
            <ac:spMk id="2" creationId="{2B979954-6DA2-482E-A657-884759DF5085}"/>
          </ac:spMkLst>
        </pc:spChg>
        <pc:picChg chg="add mod">
          <ac:chgData name="Md Motaher Hossain" userId="d4362cb7acae1f17" providerId="LiveId" clId="{1754059C-BB49-4489-9506-21758689609D}" dt="2025-01-10T18:47:05.295" v="19" actId="1076"/>
          <ac:picMkLst>
            <pc:docMk/>
            <pc:sldMk cId="2999111828" sldId="261"/>
            <ac:picMk id="1026" creationId="{A80305EF-DA87-4B7E-9C39-221B6CCC676E}"/>
          </ac:picMkLst>
        </pc:picChg>
      </pc:sldChg>
      <pc:sldChg chg="addSp modSp add modTransition">
        <pc:chgData name="Md Motaher Hossain" userId="d4362cb7acae1f17" providerId="LiveId" clId="{1754059C-BB49-4489-9506-21758689609D}" dt="2025-01-22T17:44:04.270" v="464"/>
        <pc:sldMkLst>
          <pc:docMk/>
          <pc:sldMk cId="2572467304" sldId="262"/>
        </pc:sldMkLst>
        <pc:spChg chg="add mod">
          <ac:chgData name="Md Motaher Hossain" userId="d4362cb7acae1f17" providerId="LiveId" clId="{1754059C-BB49-4489-9506-21758689609D}" dt="2025-01-21T10:07:08.253" v="26" actId="20577"/>
          <ac:spMkLst>
            <pc:docMk/>
            <pc:sldMk cId="2572467304" sldId="262"/>
            <ac:spMk id="2" creationId="{834EF9DA-8D66-418B-A34F-CB163ACD9917}"/>
          </ac:spMkLst>
        </pc:spChg>
      </pc:sldChg>
      <pc:sldChg chg="addSp modSp add modTransition">
        <pc:chgData name="Md Motaher Hossain" userId="d4362cb7acae1f17" providerId="LiveId" clId="{1754059C-BB49-4489-9506-21758689609D}" dt="2025-01-22T17:43:52.379" v="463"/>
        <pc:sldMkLst>
          <pc:docMk/>
          <pc:sldMk cId="2896846511" sldId="263"/>
        </pc:sldMkLst>
        <pc:spChg chg="add mod">
          <ac:chgData name="Md Motaher Hossain" userId="d4362cb7acae1f17" providerId="LiveId" clId="{1754059C-BB49-4489-9506-21758689609D}" dt="2025-01-21T10:15:31.501" v="227" actId="20577"/>
          <ac:spMkLst>
            <pc:docMk/>
            <pc:sldMk cId="2896846511" sldId="263"/>
            <ac:spMk id="2" creationId="{D29D4768-B4C1-4466-A342-5C72F7F7944E}"/>
          </ac:spMkLst>
        </pc:spChg>
        <pc:spChg chg="add mod">
          <ac:chgData name="Md Motaher Hossain" userId="d4362cb7acae1f17" providerId="LiveId" clId="{1754059C-BB49-4489-9506-21758689609D}" dt="2025-01-21T10:13:13.929" v="136" actId="11529"/>
          <ac:spMkLst>
            <pc:docMk/>
            <pc:sldMk cId="2896846511" sldId="263"/>
            <ac:spMk id="3" creationId="{16B7D742-53E7-4B90-B843-D2B5AFC89FB9}"/>
          </ac:spMkLst>
        </pc:spChg>
      </pc:sldChg>
    </pc:docChg>
  </pc:docChgLst>
  <pc:docChgLst>
    <pc:chgData name="aminache77@gmail.com" userId="1bbe2db677a8f490" providerId="LiveId" clId="{BF27398A-E1D9-9E44-95CB-204BC5C4CF11}"/>
    <pc:docChg chg="addSld modSld">
      <pc:chgData name="aminache77@gmail.com" userId="1bbe2db677a8f490" providerId="LiveId" clId="{BF27398A-E1D9-9E44-95CB-204BC5C4CF11}" dt="2024-11-27T11:16:50.026" v="113" actId="20577"/>
      <pc:docMkLst>
        <pc:docMk/>
      </pc:docMkLst>
      <pc:sldChg chg="modSp new">
        <pc:chgData name="aminache77@gmail.com" userId="1bbe2db677a8f490" providerId="LiveId" clId="{BF27398A-E1D9-9E44-95CB-204BC5C4CF11}" dt="2024-11-27T11:16:50.026" v="113" actId="20577"/>
        <pc:sldMkLst>
          <pc:docMk/>
          <pc:sldMk cId="696116124" sldId="258"/>
        </pc:sldMkLst>
        <pc:spChg chg="mod">
          <ac:chgData name="aminache77@gmail.com" userId="1bbe2db677a8f490" providerId="LiveId" clId="{BF27398A-E1D9-9E44-95CB-204BC5C4CF11}" dt="2024-11-27T11:08:23.757" v="38" actId="20577"/>
          <ac:spMkLst>
            <pc:docMk/>
            <pc:sldMk cId="696116124" sldId="258"/>
            <ac:spMk id="2" creationId="{032799A0-882F-7C81-DF2F-249790D2C32B}"/>
          </ac:spMkLst>
        </pc:spChg>
        <pc:spChg chg="mod">
          <ac:chgData name="aminache77@gmail.com" userId="1bbe2db677a8f490" providerId="LiveId" clId="{BF27398A-E1D9-9E44-95CB-204BC5C4CF11}" dt="2024-11-27T11:16:50.026" v="113" actId="20577"/>
          <ac:spMkLst>
            <pc:docMk/>
            <pc:sldMk cId="696116124" sldId="258"/>
            <ac:spMk id="3" creationId="{EDDE4090-D476-691C-4C0A-58AEEBE85C8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GB"/>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GB"/>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GB"/>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GB"/>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9/12/2026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979954-6DA2-482E-A657-884759DF5085}"/>
              </a:ext>
            </a:extLst>
          </p:cNvPr>
          <p:cNvSpPr/>
          <p:nvPr/>
        </p:nvSpPr>
        <p:spPr>
          <a:xfrm>
            <a:off x="3133969" y="1272773"/>
            <a:ext cx="6096000" cy="1938992"/>
          </a:xfrm>
          <a:prstGeom prst="rect">
            <a:avLst/>
          </a:prstGeom>
        </p:spPr>
        <p:txBody>
          <a:bodyPr>
            <a:spAutoFit/>
          </a:bodyPr>
          <a:lstStyle/>
          <a:p>
            <a:pPr lvl="0"/>
            <a:r>
              <a:rPr lang="en-GB" sz="6000" dirty="0" err="1">
                <a:solidFill>
                  <a:srgbClr val="FFFF00"/>
                </a:solidFill>
                <a:latin typeface="Trebuchet MS" panose="020B0603020202020204"/>
              </a:rPr>
              <a:t>আজকের</a:t>
            </a:r>
            <a:r>
              <a:rPr lang="en-GB" sz="6000" dirty="0">
                <a:solidFill>
                  <a:srgbClr val="FFFF00"/>
                </a:solidFill>
                <a:latin typeface="Trebuchet MS" panose="020B0603020202020204"/>
              </a:rPr>
              <a:t> </a:t>
            </a:r>
            <a:r>
              <a:rPr lang="en-GB" sz="6000" dirty="0" err="1">
                <a:solidFill>
                  <a:srgbClr val="FFFF00"/>
                </a:solidFill>
                <a:latin typeface="Trebuchet MS" panose="020B0603020202020204"/>
              </a:rPr>
              <a:t>ক্লাসে</a:t>
            </a:r>
            <a:endParaRPr lang="en-GB" sz="6000" dirty="0">
              <a:solidFill>
                <a:srgbClr val="FFFF00"/>
              </a:solidFill>
              <a:latin typeface="Trebuchet MS" panose="020B0603020202020204"/>
            </a:endParaRPr>
          </a:p>
          <a:p>
            <a:pPr lvl="0"/>
            <a:r>
              <a:rPr lang="en-GB" sz="6000" dirty="0">
                <a:solidFill>
                  <a:srgbClr val="FFFF00"/>
                </a:solidFill>
                <a:latin typeface="Trebuchet MS" panose="020B0603020202020204"/>
              </a:rPr>
              <a:t>       </a:t>
            </a:r>
            <a:r>
              <a:rPr lang="en-GB" sz="6000" dirty="0" err="1">
                <a:solidFill>
                  <a:srgbClr val="FFFF00"/>
                </a:solidFill>
                <a:latin typeface="Trebuchet MS" panose="020B0603020202020204"/>
              </a:rPr>
              <a:t>তোমাদের</a:t>
            </a:r>
            <a:r>
              <a:rPr lang="en-GB" sz="6000" dirty="0">
                <a:solidFill>
                  <a:srgbClr val="FFFF00"/>
                </a:solidFill>
                <a:latin typeface="Trebuchet MS" panose="020B0603020202020204"/>
              </a:rPr>
              <a:t> </a:t>
            </a:r>
            <a:r>
              <a:rPr lang="en-GB" sz="6000" dirty="0" err="1">
                <a:solidFill>
                  <a:srgbClr val="FFFF00"/>
                </a:solidFill>
                <a:latin typeface="Trebuchet MS" panose="020B0603020202020204"/>
              </a:rPr>
              <a:t>স্বাগতম</a:t>
            </a:r>
            <a:r>
              <a:rPr lang="en-GB" sz="6000" dirty="0">
                <a:solidFill>
                  <a:srgbClr val="FFFF00"/>
                </a:solidFill>
                <a:latin typeface="Trebuchet MS" panose="020B0603020202020204"/>
              </a:rPr>
              <a:t>  </a:t>
            </a:r>
            <a:r>
              <a:rPr lang="en-GB" dirty="0">
                <a:solidFill>
                  <a:prstClr val="white"/>
                </a:solidFill>
                <a:latin typeface="Trebuchet MS" panose="020B0603020202020204"/>
              </a:rPr>
              <a:t> </a:t>
            </a:r>
          </a:p>
        </p:txBody>
      </p:sp>
      <p:pic>
        <p:nvPicPr>
          <p:cNvPr id="1026" name="Picture 2" descr="42 Beautiful Flower Images That Make You Very Cheerful">
            <a:extLst>
              <a:ext uri="{FF2B5EF4-FFF2-40B4-BE49-F238E27FC236}">
                <a16:creationId xmlns:a16="http://schemas.microsoft.com/office/drawing/2014/main" id="{A80305EF-DA87-4B7E-9C39-221B6CCC67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1969" y="3009699"/>
            <a:ext cx="5929923" cy="3817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1118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446BB-710D-EBEF-32CC-396F7B6FC9A8}"/>
              </a:ext>
            </a:extLst>
          </p:cNvPr>
          <p:cNvSpPr>
            <a:spLocks noGrp="1"/>
          </p:cNvSpPr>
          <p:nvPr>
            <p:ph type="ctrTitle"/>
          </p:nvPr>
        </p:nvSpPr>
        <p:spPr>
          <a:xfrm>
            <a:off x="1037968" y="4810897"/>
            <a:ext cx="7776519" cy="1820441"/>
          </a:xfrm>
          <a:solidFill>
            <a:srgbClr val="00B0F0"/>
          </a:solidFill>
        </p:spPr>
        <p:txBody>
          <a:bodyPr/>
          <a:lstStyle/>
          <a:p>
            <a:r>
              <a:rPr lang="bn-BD" sz="5400" dirty="0"/>
              <a:t>আজকের আলোচ্য </a:t>
            </a:r>
            <a:r>
              <a:rPr lang="bn-BD" sz="5400" dirty="0" smtClean="0"/>
              <a:t>বিষয়:</a:t>
            </a:r>
            <a:r>
              <a:rPr lang="en-US" sz="5400" dirty="0" smtClean="0"/>
              <a:t>           </a:t>
            </a:r>
            <a:r>
              <a:rPr lang="bn-BD" sz="5400" dirty="0" smtClean="0"/>
              <a:t>যৌগের </a:t>
            </a:r>
            <a:r>
              <a:rPr lang="bn-BD" sz="5400" dirty="0"/>
              <a:t>তাপসহতা।</a:t>
            </a:r>
            <a:endParaRPr lang="en-US" sz="5400" dirty="0"/>
          </a:p>
        </p:txBody>
      </p:sp>
      <p:sp>
        <p:nvSpPr>
          <p:cNvPr id="3" name="Subtitle 2">
            <a:extLst>
              <a:ext uri="{FF2B5EF4-FFF2-40B4-BE49-F238E27FC236}">
                <a16:creationId xmlns:a16="http://schemas.microsoft.com/office/drawing/2014/main" id="{1AAAC27F-1242-22A2-209C-0B620EDB33B0}"/>
              </a:ext>
            </a:extLst>
          </p:cNvPr>
          <p:cNvSpPr>
            <a:spLocks noGrp="1"/>
          </p:cNvSpPr>
          <p:nvPr>
            <p:ph type="subTitle" idx="1"/>
          </p:nvPr>
        </p:nvSpPr>
        <p:spPr>
          <a:xfrm>
            <a:off x="1949658" y="1438563"/>
            <a:ext cx="4887748" cy="2884049"/>
          </a:xfrm>
          <a:ln w="76200">
            <a:solidFill>
              <a:srgbClr val="00B050"/>
            </a:solidFill>
          </a:ln>
        </p:spPr>
        <p:txBody>
          <a:bodyPr>
            <a:noAutofit/>
          </a:bodyPr>
          <a:lstStyle/>
          <a:p>
            <a:pPr algn="ctr"/>
            <a:r>
              <a:rPr lang="en-US" sz="4000" b="1" dirty="0" err="1" smtClean="0">
                <a:solidFill>
                  <a:schemeClr val="tx1"/>
                </a:solidFill>
              </a:rPr>
              <a:t>মো:হাসান</a:t>
            </a:r>
            <a:r>
              <a:rPr lang="en-US" sz="4000" b="1" dirty="0" smtClean="0">
                <a:solidFill>
                  <a:schemeClr val="tx1"/>
                </a:solidFill>
              </a:rPr>
              <a:t> </a:t>
            </a:r>
            <a:r>
              <a:rPr lang="en-US" sz="4000" b="1" dirty="0" err="1" smtClean="0">
                <a:solidFill>
                  <a:schemeClr val="tx1"/>
                </a:solidFill>
              </a:rPr>
              <a:t>ইমাম</a:t>
            </a:r>
            <a:endParaRPr lang="en-US" sz="4000" b="1" dirty="0" smtClean="0">
              <a:solidFill>
                <a:schemeClr val="tx1"/>
              </a:solidFill>
            </a:endParaRPr>
          </a:p>
          <a:p>
            <a:pPr algn="ctr"/>
            <a:r>
              <a:rPr lang="en-US" sz="4000" b="1" dirty="0" err="1" smtClean="0">
                <a:solidFill>
                  <a:schemeClr val="tx1"/>
                </a:solidFill>
              </a:rPr>
              <a:t>প্রভাষক</a:t>
            </a:r>
            <a:r>
              <a:rPr lang="en-US" sz="4000" b="1" dirty="0" smtClean="0">
                <a:solidFill>
                  <a:schemeClr val="tx1"/>
                </a:solidFill>
              </a:rPr>
              <a:t>(</a:t>
            </a:r>
            <a:r>
              <a:rPr lang="en-US" sz="4000" b="1" dirty="0" err="1" smtClean="0">
                <a:solidFill>
                  <a:schemeClr val="tx1"/>
                </a:solidFill>
              </a:rPr>
              <a:t>রসায়ন</a:t>
            </a:r>
            <a:r>
              <a:rPr lang="en-US" sz="4000" b="1" dirty="0" smtClean="0">
                <a:solidFill>
                  <a:schemeClr val="tx1"/>
                </a:solidFill>
              </a:rPr>
              <a:t>)</a:t>
            </a:r>
          </a:p>
          <a:p>
            <a:pPr algn="ctr"/>
            <a:r>
              <a:rPr lang="en-US" sz="4000" b="1" dirty="0" err="1" smtClean="0">
                <a:solidFill>
                  <a:schemeClr val="tx1"/>
                </a:solidFill>
              </a:rPr>
              <a:t>রাজাবাড়ী</a:t>
            </a:r>
            <a:r>
              <a:rPr lang="en-US" sz="4000" b="1" dirty="0" smtClean="0">
                <a:solidFill>
                  <a:schemeClr val="tx1"/>
                </a:solidFill>
              </a:rPr>
              <a:t> </a:t>
            </a:r>
            <a:r>
              <a:rPr lang="en-US" sz="4000" b="1" dirty="0" err="1" smtClean="0">
                <a:solidFill>
                  <a:schemeClr val="tx1"/>
                </a:solidFill>
              </a:rPr>
              <a:t>কলেজ</a:t>
            </a:r>
            <a:endParaRPr lang="en-US" sz="4000" b="1" dirty="0" smtClean="0">
              <a:solidFill>
                <a:schemeClr val="tx1"/>
              </a:solidFill>
            </a:endParaRPr>
          </a:p>
          <a:p>
            <a:pPr algn="ctr"/>
            <a:r>
              <a:rPr lang="en-US" sz="4000" b="1" dirty="0" err="1" smtClean="0">
                <a:solidFill>
                  <a:schemeClr val="tx1"/>
                </a:solidFill>
              </a:rPr>
              <a:t>মির্জাপুর</a:t>
            </a:r>
            <a:r>
              <a:rPr lang="en-US" sz="4000" b="1" dirty="0" smtClean="0">
                <a:solidFill>
                  <a:schemeClr val="tx1"/>
                </a:solidFill>
              </a:rPr>
              <a:t> , </a:t>
            </a:r>
            <a:r>
              <a:rPr lang="en-US" sz="4000" b="1" dirty="0" err="1" smtClean="0">
                <a:solidFill>
                  <a:schemeClr val="tx1"/>
                </a:solidFill>
              </a:rPr>
              <a:t>টাংগাইল</a:t>
            </a:r>
            <a:endParaRPr lang="en-US" sz="4000" b="1" dirty="0">
              <a:solidFill>
                <a:schemeClr val="tx1"/>
              </a:solidFill>
            </a:endParaRPr>
          </a:p>
        </p:txBody>
      </p:sp>
      <p:sp>
        <p:nvSpPr>
          <p:cNvPr id="5" name="TextBox 4"/>
          <p:cNvSpPr txBox="1"/>
          <p:nvPr/>
        </p:nvSpPr>
        <p:spPr>
          <a:xfrm>
            <a:off x="2603155" y="115847"/>
            <a:ext cx="4176586" cy="1015663"/>
          </a:xfrm>
          <a:prstGeom prst="rect">
            <a:avLst/>
          </a:prstGeom>
          <a:solidFill>
            <a:srgbClr val="00B0F0"/>
          </a:solidFill>
        </p:spPr>
        <p:txBody>
          <a:bodyPr wrap="square" rtlCol="0">
            <a:spAutoFit/>
          </a:bodyPr>
          <a:lstStyle/>
          <a:p>
            <a:r>
              <a:rPr lang="en-US" sz="6000" dirty="0" err="1"/>
              <a:t>উ</a:t>
            </a:r>
            <a:r>
              <a:rPr lang="en-US" sz="6000" dirty="0" err="1" smtClean="0"/>
              <a:t>পস্থাপনায়</a:t>
            </a:r>
            <a:endParaRPr lang="en-US" sz="60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2853" y="90617"/>
            <a:ext cx="4286250" cy="4341856"/>
          </a:xfrm>
          <a:prstGeom prst="rect">
            <a:avLst/>
          </a:prstGeom>
        </p:spPr>
      </p:pic>
    </p:spTree>
    <p:extLst>
      <p:ext uri="{BB962C8B-B14F-4D97-AF65-F5344CB8AC3E}">
        <p14:creationId xmlns:p14="http://schemas.microsoft.com/office/powerpoint/2010/main" val="23000944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99A0-882F-7C81-DF2F-249790D2C32B}"/>
              </a:ext>
            </a:extLst>
          </p:cNvPr>
          <p:cNvSpPr>
            <a:spLocks noGrp="1"/>
          </p:cNvSpPr>
          <p:nvPr>
            <p:ph type="title"/>
          </p:nvPr>
        </p:nvSpPr>
        <p:spPr/>
        <p:txBody>
          <a:bodyPr/>
          <a:lstStyle/>
          <a:p>
            <a:r>
              <a:rPr lang="en-GB" dirty="0" err="1"/>
              <a:t>ক্যালসিয়াম</a:t>
            </a:r>
            <a:r>
              <a:rPr lang="en-GB" dirty="0"/>
              <a:t> </a:t>
            </a:r>
            <a:r>
              <a:rPr lang="en-GB" dirty="0" err="1"/>
              <a:t>নাইট্রেট</a:t>
            </a:r>
            <a:r>
              <a:rPr lang="en-GB" dirty="0"/>
              <a:t> </a:t>
            </a:r>
            <a:r>
              <a:rPr lang="en-GB" dirty="0" err="1"/>
              <a:t>এর</a:t>
            </a:r>
            <a:r>
              <a:rPr lang="en-GB" dirty="0"/>
              <a:t> </a:t>
            </a:r>
            <a:r>
              <a:rPr lang="en-GB" dirty="0" err="1"/>
              <a:t>তাপে</a:t>
            </a:r>
            <a:r>
              <a:rPr lang="en-GB" dirty="0"/>
              <a:t> </a:t>
            </a:r>
            <a:r>
              <a:rPr lang="en-GB" dirty="0" err="1"/>
              <a:t>স্থায়িত্ব</a:t>
            </a:r>
            <a:r>
              <a:rPr lang="en-GB" dirty="0"/>
              <a:t> </a:t>
            </a:r>
            <a:r>
              <a:rPr lang="en-GB" dirty="0" err="1"/>
              <a:t>ব্যাখ্যা</a:t>
            </a:r>
            <a:r>
              <a:rPr lang="en-GB" dirty="0"/>
              <a:t>:</a:t>
            </a:r>
            <a:endParaRPr lang="en-US" dirty="0"/>
          </a:p>
        </p:txBody>
      </p:sp>
      <p:sp>
        <p:nvSpPr>
          <p:cNvPr id="3" name="Content Placeholder 2">
            <a:extLst>
              <a:ext uri="{FF2B5EF4-FFF2-40B4-BE49-F238E27FC236}">
                <a16:creationId xmlns:a16="http://schemas.microsoft.com/office/drawing/2014/main" id="{EDDE4090-D476-691C-4C0A-58AEEBE85C8E}"/>
              </a:ext>
            </a:extLst>
          </p:cNvPr>
          <p:cNvSpPr>
            <a:spLocks noGrp="1"/>
          </p:cNvSpPr>
          <p:nvPr>
            <p:ph idx="1"/>
          </p:nvPr>
        </p:nvSpPr>
        <p:spPr/>
        <p:txBody>
          <a:bodyPr>
            <a:normAutofit/>
          </a:bodyPr>
          <a:lstStyle/>
          <a:p>
            <a:r>
              <a:rPr lang="en-GB" sz="4000" dirty="0"/>
              <a:t>Ca(NO</a:t>
            </a:r>
            <a:r>
              <a:rPr lang="en-GB" sz="4000" baseline="-25000" dirty="0"/>
              <a:t>3</a:t>
            </a:r>
            <a:r>
              <a:rPr lang="en-GB" sz="4000" dirty="0"/>
              <a:t>)</a:t>
            </a:r>
            <a:r>
              <a:rPr lang="en-GB" sz="4000" baseline="-25000" dirty="0"/>
              <a:t>2</a:t>
            </a:r>
            <a:r>
              <a:rPr lang="en-GB" sz="4000" dirty="0"/>
              <a:t>    =  </a:t>
            </a:r>
            <a:r>
              <a:rPr lang="en-GB" sz="4000" dirty="0" err="1"/>
              <a:t>CaO</a:t>
            </a:r>
            <a:r>
              <a:rPr lang="en-GB" sz="4000" dirty="0"/>
              <a:t> +  NO</a:t>
            </a:r>
            <a:r>
              <a:rPr lang="en-GB" sz="4000" baseline="-25000" dirty="0"/>
              <a:t>2</a:t>
            </a:r>
            <a:r>
              <a:rPr lang="en-GB" sz="4000" dirty="0"/>
              <a:t>+O</a:t>
            </a:r>
            <a:r>
              <a:rPr lang="en-GB" sz="4000" baseline="-25000" dirty="0"/>
              <a:t>2</a:t>
            </a:r>
          </a:p>
          <a:p>
            <a:pPr marL="0" indent="0">
              <a:buNone/>
            </a:pPr>
            <a:endParaRPr lang="en-GB" sz="4000" dirty="0"/>
          </a:p>
          <a:p>
            <a:pPr marL="0" indent="0">
              <a:buNone/>
            </a:pPr>
            <a:r>
              <a:rPr lang="en-GB" sz="4000" dirty="0"/>
              <a:t> </a:t>
            </a:r>
            <a:r>
              <a:rPr lang="en-GB" sz="4000" dirty="0" smtClean="0"/>
              <a:t/>
            </a:r>
            <a:br>
              <a:rPr lang="en-GB" sz="4000" dirty="0" smtClean="0"/>
            </a:br>
            <a:r>
              <a:rPr lang="en-GB" sz="4000" dirty="0" smtClean="0"/>
              <a:t>   Ca</a:t>
            </a:r>
            <a:r>
              <a:rPr lang="en-GB" sz="4000" baseline="30000" dirty="0" smtClean="0"/>
              <a:t>2+             </a:t>
            </a:r>
            <a:r>
              <a:rPr lang="en-GB" sz="4000" dirty="0" smtClean="0"/>
              <a:t>NO</a:t>
            </a:r>
            <a:r>
              <a:rPr lang="en-GB" sz="4000" baseline="30000" dirty="0" smtClean="0"/>
              <a:t>3-</a:t>
            </a:r>
            <a:r>
              <a:rPr lang="en-GB" sz="4000" dirty="0" smtClean="0"/>
              <a:t>       Ca</a:t>
            </a:r>
            <a:r>
              <a:rPr lang="en-GB" sz="4000" baseline="30000" dirty="0" smtClean="0"/>
              <a:t>2</a:t>
            </a:r>
            <a:r>
              <a:rPr lang="en-GB" sz="4000" baseline="30000" smtClean="0"/>
              <a:t>+       </a:t>
            </a:r>
            <a:r>
              <a:rPr lang="en-GB" sz="4000" smtClean="0"/>
              <a:t>O</a:t>
            </a:r>
            <a:r>
              <a:rPr lang="en-GB" sz="4000" baseline="30000" smtClean="0"/>
              <a:t>2-</a:t>
            </a:r>
            <a:endParaRPr lang="en-US" sz="4000" baseline="30000" dirty="0"/>
          </a:p>
        </p:txBody>
      </p:sp>
    </p:spTree>
    <p:extLst>
      <p:ext uri="{BB962C8B-B14F-4D97-AF65-F5344CB8AC3E}">
        <p14:creationId xmlns:p14="http://schemas.microsoft.com/office/powerpoint/2010/main" val="696116124"/>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5A83-551A-E9C1-76D4-965C4339B945}"/>
              </a:ext>
            </a:extLst>
          </p:cNvPr>
          <p:cNvSpPr>
            <a:spLocks noGrp="1"/>
          </p:cNvSpPr>
          <p:nvPr>
            <p:ph type="title"/>
          </p:nvPr>
        </p:nvSpPr>
        <p:spPr>
          <a:xfrm>
            <a:off x="215153" y="268943"/>
            <a:ext cx="11809506" cy="1165409"/>
          </a:xfrm>
        </p:spPr>
        <p:txBody>
          <a:bodyPr/>
          <a:lstStyle/>
          <a:p>
            <a:r>
              <a:rPr lang="en-GB" sz="2000" dirty="0"/>
              <a:t/>
            </a:r>
            <a:br>
              <a:rPr lang="en-GB" sz="2000" dirty="0"/>
            </a:br>
            <a:r>
              <a:rPr lang="bn-BD" sz="2000" dirty="0"/>
              <a:t>তাপসহতার নির্ভরশীলতা: কোন একটি যৌগের তাপে স্থায়িত্ব নির্ভর করে যৌগটির কাঠামোর দৃঢ়তার উপর। আয়নিক যৌগের কাঠামোর দৃঢ়তা পরিমাপ করা হয় তার ল্যাটিস এনথালপির মান দ্বারা। উপাদান আয়নের চার্জ ঘনত্ব যত বেশি হয় মান তত উচ্চ হয়। হলে যৌগটি তাপে স্থায়িত্ব তত বেশি হয়।</a:t>
            </a:r>
            <a:endParaRPr lang="en-US" sz="2000" dirty="0"/>
          </a:p>
        </p:txBody>
      </p:sp>
      <p:sp>
        <p:nvSpPr>
          <p:cNvPr id="3" name="Content Placeholder 2">
            <a:extLst>
              <a:ext uri="{FF2B5EF4-FFF2-40B4-BE49-F238E27FC236}">
                <a16:creationId xmlns:a16="http://schemas.microsoft.com/office/drawing/2014/main" id="{0AEFB9FB-1D38-441E-9FCD-56E72CDE2447}"/>
              </a:ext>
            </a:extLst>
          </p:cNvPr>
          <p:cNvSpPr>
            <a:spLocks noGrp="1"/>
          </p:cNvSpPr>
          <p:nvPr>
            <p:ph idx="1"/>
          </p:nvPr>
        </p:nvSpPr>
        <p:spPr>
          <a:xfrm>
            <a:off x="262965" y="1434352"/>
            <a:ext cx="11761694" cy="5821083"/>
          </a:xfrm>
        </p:spPr>
        <p:txBody>
          <a:bodyPr>
            <a:noAutofit/>
          </a:bodyPr>
          <a:lstStyle/>
          <a:p>
            <a:pPr marL="0" indent="0">
              <a:buNone/>
            </a:pPr>
            <a:r>
              <a:rPr lang="bn-BD" sz="1800" dirty="0"/>
              <a:t>কার্বনেটের স্থায়িত্ব: মৃৎক্ষার ধাতুগুলোর কার্বনেট তাপে ভেঙ্গে অক্সাইডে পরিণত হয়। </a:t>
            </a:r>
          </a:p>
          <a:p>
            <a:endParaRPr lang="en-GB" sz="1800" dirty="0"/>
          </a:p>
          <a:p>
            <a:endParaRPr lang="en-GB" sz="1800" dirty="0"/>
          </a:p>
          <a:p>
            <a:r>
              <a:rPr lang="en-GB" sz="1800" dirty="0"/>
              <a:t>           </a:t>
            </a:r>
            <a:r>
              <a:rPr lang="bn-BD" sz="1800" dirty="0"/>
              <a:t>CaCO</a:t>
            </a:r>
            <a:r>
              <a:rPr lang="bn-BD" sz="1800" baseline="-25000" dirty="0"/>
              <a:t>3</a:t>
            </a:r>
            <a:r>
              <a:rPr lang="bn-BD" sz="1800" dirty="0"/>
              <a:t>   = CaO+CO</a:t>
            </a:r>
            <a:r>
              <a:rPr lang="bn-BD" sz="1800" baseline="-25000" dirty="0"/>
              <a:t>2</a:t>
            </a:r>
          </a:p>
          <a:p>
            <a:pPr marL="0" indent="0">
              <a:buNone/>
            </a:pPr>
            <a:endParaRPr lang="bn-BD" sz="1800" dirty="0"/>
          </a:p>
          <a:p>
            <a:pPr marL="0" indent="0">
              <a:buNone/>
            </a:pPr>
            <a:r>
              <a:rPr lang="en-GB" sz="1800" dirty="0"/>
              <a:t>                 </a:t>
            </a:r>
            <a:r>
              <a:rPr lang="bn-BD" sz="1800" dirty="0"/>
              <a:t>Ca²+    CO</a:t>
            </a:r>
            <a:r>
              <a:rPr lang="bn-BD" sz="1800" baseline="-25000" dirty="0"/>
              <a:t>3</a:t>
            </a:r>
            <a:r>
              <a:rPr lang="bn-BD" sz="1800" dirty="0"/>
              <a:t>²-    Ca²+    O²-</a:t>
            </a:r>
          </a:p>
          <a:p>
            <a:pPr marL="0" indent="0">
              <a:buNone/>
            </a:pPr>
            <a:endParaRPr lang="bn-BD" sz="1800" dirty="0"/>
          </a:p>
          <a:p>
            <a:pPr marL="0" indent="0">
              <a:buNone/>
            </a:pPr>
            <a:r>
              <a:rPr lang="en-GB" sz="1800" dirty="0"/>
              <a:t>                </a:t>
            </a:r>
            <a:r>
              <a:rPr lang="bn-BD" sz="1800" dirty="0"/>
              <a:t>MgCO</a:t>
            </a:r>
            <a:r>
              <a:rPr lang="bn-BD" sz="1800" baseline="-25000" dirty="0"/>
              <a:t>3</a:t>
            </a:r>
            <a:r>
              <a:rPr lang="bn-BD" sz="1800" dirty="0"/>
              <a:t>    </a:t>
            </a:r>
            <a:r>
              <a:rPr lang="bn-BD" sz="1800" dirty="0" smtClean="0"/>
              <a:t>=</a:t>
            </a:r>
            <a:r>
              <a:rPr lang="en-US" sz="1800" dirty="0" smtClean="0"/>
              <a:t> </a:t>
            </a:r>
            <a:r>
              <a:rPr lang="bn-BD" sz="1800" dirty="0" smtClean="0"/>
              <a:t>MgO+CO</a:t>
            </a:r>
            <a:r>
              <a:rPr lang="bn-BD" sz="1800" baseline="-25000" dirty="0" smtClean="0"/>
              <a:t>2</a:t>
            </a:r>
            <a:endParaRPr lang="bn-BD" sz="1800" baseline="-25000" dirty="0"/>
          </a:p>
          <a:p>
            <a:pPr marL="0" indent="0">
              <a:buNone/>
            </a:pPr>
            <a:endParaRPr lang="bn-BD" sz="1800" dirty="0"/>
          </a:p>
          <a:p>
            <a:pPr marL="0" indent="0">
              <a:buNone/>
            </a:pPr>
            <a:r>
              <a:rPr lang="en-GB" sz="1800" dirty="0"/>
              <a:t>                  </a:t>
            </a:r>
            <a:r>
              <a:rPr lang="bn-BD" sz="1800" dirty="0"/>
              <a:t>Mg²+    CO3 ²-   Mg²+    O²-</a:t>
            </a:r>
            <a:endParaRPr lang="en-US" sz="1800" dirty="0"/>
          </a:p>
        </p:txBody>
      </p:sp>
    </p:spTree>
    <p:extLst>
      <p:ext uri="{BB962C8B-B14F-4D97-AF65-F5344CB8AC3E}">
        <p14:creationId xmlns:p14="http://schemas.microsoft.com/office/powerpoint/2010/main" val="18508021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7" end="7"/>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
                                            <p:txEl>
                                              <p:pRg st="7" end="7"/>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p:cTn id="3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9" end="9"/>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3">
                                            <p:txEl>
                                              <p:pRg st="9" end="9"/>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1000" fill="hold"/>
                                        <p:tgtEl>
                                          <p:spTgt spid="2"/>
                                        </p:tgtEl>
                                        <p:attrNameLst>
                                          <p:attrName>ppt_w</p:attrName>
                                        </p:attrNameLst>
                                      </p:cBhvr>
                                      <p:tavLst>
                                        <p:tav tm="0">
                                          <p:val>
                                            <p:fltVal val="0"/>
                                          </p:val>
                                        </p:tav>
                                        <p:tav tm="100000">
                                          <p:val>
                                            <p:strVal val="#ppt_w"/>
                                          </p:val>
                                        </p:tav>
                                      </p:tavLst>
                                    </p:anim>
                                    <p:anim calcmode="lin" valueType="num">
                                      <p:cBhvr>
                                        <p:cTn id="48" dur="1000" fill="hold"/>
                                        <p:tgtEl>
                                          <p:spTgt spid="2"/>
                                        </p:tgtEl>
                                        <p:attrNameLst>
                                          <p:attrName>ppt_h</p:attrName>
                                        </p:attrNameLst>
                                      </p:cBhvr>
                                      <p:tavLst>
                                        <p:tav tm="0">
                                          <p:val>
                                            <p:fltVal val="0"/>
                                          </p:val>
                                        </p:tav>
                                        <p:tav tm="100000">
                                          <p:val>
                                            <p:strVal val="#ppt_h"/>
                                          </p:val>
                                        </p:tav>
                                      </p:tavLst>
                                    </p:anim>
                                    <p:anim calcmode="lin" valueType="num">
                                      <p:cBhvr>
                                        <p:cTn id="4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9D4768-B4C1-4466-A342-5C72F7F7944E}"/>
              </a:ext>
            </a:extLst>
          </p:cNvPr>
          <p:cNvSpPr/>
          <p:nvPr/>
        </p:nvSpPr>
        <p:spPr>
          <a:xfrm>
            <a:off x="1057275" y="1028343"/>
            <a:ext cx="10134599" cy="3970318"/>
          </a:xfrm>
          <a:prstGeom prst="rect">
            <a:avLst/>
          </a:prstGeom>
        </p:spPr>
        <p:txBody>
          <a:bodyPr wrap="square">
            <a:spAutoFit/>
          </a:bodyPr>
          <a:lstStyle/>
          <a:p>
            <a:r>
              <a:rPr lang="bn-BD" dirty="0"/>
              <a:t>নাইট্রেটের স্থায়িত্ব:</a:t>
            </a:r>
            <a:endParaRPr lang="en-GB" dirty="0"/>
          </a:p>
          <a:p>
            <a:r>
              <a:rPr lang="bn-BD" dirty="0"/>
              <a:t> কার্বনেটের মত </a:t>
            </a:r>
            <a:r>
              <a:rPr lang="en-GB" dirty="0"/>
              <a:t>Gr-2 </a:t>
            </a:r>
            <a:r>
              <a:rPr lang="bn-BD" dirty="0"/>
              <a:t>এর ধাতুসমূহের নাইট্রেটও তাপে বিয়োজিত হয়ে ধাতব অক্সাইড পরিণত হয়।</a:t>
            </a:r>
            <a:endParaRPr lang="en-GB" dirty="0"/>
          </a:p>
          <a:p>
            <a:endParaRPr lang="en-GB" dirty="0"/>
          </a:p>
          <a:p>
            <a:r>
              <a:rPr lang="bn-BD" dirty="0"/>
              <a:t> </a:t>
            </a:r>
            <a:r>
              <a:rPr lang="en-GB" dirty="0"/>
              <a:t>Ca(NO</a:t>
            </a:r>
            <a:r>
              <a:rPr lang="en-GB" baseline="-25000" dirty="0"/>
              <a:t>3</a:t>
            </a:r>
            <a:r>
              <a:rPr lang="en-GB" dirty="0"/>
              <a:t>)</a:t>
            </a:r>
            <a:r>
              <a:rPr lang="en-GB" baseline="-25000" dirty="0"/>
              <a:t>2</a:t>
            </a:r>
            <a:r>
              <a:rPr lang="en-GB" dirty="0"/>
              <a:t>                 </a:t>
            </a:r>
            <a:r>
              <a:rPr lang="en-GB" dirty="0" err="1"/>
              <a:t>CaO</a:t>
            </a:r>
            <a:r>
              <a:rPr lang="en-GB" dirty="0"/>
              <a:t> + NO</a:t>
            </a:r>
            <a:r>
              <a:rPr lang="en-GB" baseline="-25000" dirty="0"/>
              <a:t>2</a:t>
            </a:r>
            <a:r>
              <a:rPr lang="en-GB" dirty="0"/>
              <a:t> + O</a:t>
            </a:r>
            <a:r>
              <a:rPr lang="en-GB" baseline="-25000" dirty="0"/>
              <a:t>2</a:t>
            </a:r>
          </a:p>
          <a:p>
            <a:endParaRPr lang="en-GB" dirty="0"/>
          </a:p>
          <a:p>
            <a:r>
              <a:rPr lang="bn-BD" dirty="0"/>
              <a:t>এক্ষেত্রে </a:t>
            </a:r>
            <a:r>
              <a:rPr lang="en-GB" dirty="0"/>
              <a:t>NO</a:t>
            </a:r>
            <a:r>
              <a:rPr lang="en-GB" baseline="30000" dirty="0"/>
              <a:t>3- </a:t>
            </a:r>
            <a:r>
              <a:rPr lang="en-GB" dirty="0"/>
              <a:t> </a:t>
            </a:r>
            <a:r>
              <a:rPr lang="bn-BD" dirty="0"/>
              <a:t>আয়নের </a:t>
            </a:r>
            <a:r>
              <a:rPr lang="bn-BD" dirty="0" smtClean="0"/>
              <a:t>তুলনায়</a:t>
            </a:r>
            <a:r>
              <a:rPr lang="en-US" dirty="0" smtClean="0"/>
              <a:t>O</a:t>
            </a:r>
            <a:r>
              <a:rPr lang="en-US" baseline="30000" dirty="0" smtClean="0"/>
              <a:t>2-</a:t>
            </a:r>
            <a:r>
              <a:rPr lang="bn-BD" dirty="0" smtClean="0"/>
              <a:t> </a:t>
            </a:r>
            <a:r>
              <a:rPr lang="bn-BD" dirty="0"/>
              <a:t>আয়নের চার্জও বেশি এবং আকারও ছোট। তাই ০²- আয়নের চার্জ ■ঘনত্ব উচ্চ। এজন্য ধাতব অক্সাইডের ল্যাটিস এনথালপি নাইট্রেটের চেয়ে বেশি। তাই নাইট্রেটও তাপে বিয়োজিত হয়ে স্থিতিশীল অক্সাইডে পরিণত হয়। এছাড়া </a:t>
            </a:r>
            <a:r>
              <a:rPr lang="en-GB" dirty="0"/>
              <a:t>Cu, Zn, Hg, Fe, Pb </a:t>
            </a:r>
            <a:r>
              <a:rPr lang="bn-BD" dirty="0"/>
              <a:t>প্রভৃতি ধাতুর নাইট্রেটও তাপে বিয়োজিত হয়। এককথায় </a:t>
            </a:r>
            <a:r>
              <a:rPr lang="en-GB" dirty="0" err="1"/>
              <a:t>Grl</a:t>
            </a:r>
            <a:r>
              <a:rPr lang="en-GB" dirty="0"/>
              <a:t> </a:t>
            </a:r>
            <a:r>
              <a:rPr lang="bn-BD" dirty="0"/>
              <a:t>এর ক্ষার ধাতুসমূহের নাইট্রেট ব্যতীত উচ্চ চার্জের অন্যান্য ধাতুসমূহের নাইট্রেটের তাপে স্থায়িত্ব কম। এরা তাপে বিয়োজিত হয়ে অক্সাইডে পরিণত হয়।</a:t>
            </a:r>
            <a:r>
              <a:rPr lang="en-GB" dirty="0"/>
              <a:t> </a:t>
            </a:r>
          </a:p>
          <a:p>
            <a:endParaRPr lang="en-GB" dirty="0"/>
          </a:p>
          <a:p>
            <a:r>
              <a:rPr lang="en-GB" dirty="0"/>
              <a:t>Gr1 </a:t>
            </a:r>
            <a:r>
              <a:rPr lang="bn-BD" dirty="0"/>
              <a:t>এর ধাতুগুলোর চার্জ নিম্ন ( </a:t>
            </a:r>
            <a:r>
              <a:rPr lang="en-GB" dirty="0"/>
              <a:t>N </a:t>
            </a:r>
            <a:r>
              <a:rPr lang="en-GB" dirty="0" smtClean="0"/>
              <a:t>a </a:t>
            </a:r>
            <a:r>
              <a:rPr lang="en-GB" baseline="30000" dirty="0"/>
              <a:t>+</a:t>
            </a:r>
            <a:r>
              <a:rPr lang="en-GB" dirty="0"/>
              <a:t> </a:t>
            </a:r>
            <a:r>
              <a:rPr lang="en-GB" dirty="0" smtClean="0"/>
              <a:t>,K </a:t>
            </a:r>
            <a:r>
              <a:rPr lang="en-GB" baseline="30000" dirty="0"/>
              <a:t>+</a:t>
            </a:r>
            <a:r>
              <a:rPr lang="en-GB" dirty="0"/>
              <a:t> ....) </a:t>
            </a:r>
            <a:r>
              <a:rPr lang="bn-BD" dirty="0"/>
              <a:t>বলে এদের অক্সাইড ও নাইট্রেটের ল্যাটিস এনথালপির মধ্যে তেমন পার্থক্য নেই। এজন্য </a:t>
            </a:r>
            <a:r>
              <a:rPr lang="en-GB" dirty="0" smtClean="0"/>
              <a:t>NaNO</a:t>
            </a:r>
            <a:r>
              <a:rPr lang="en-GB" baseline="-25000" dirty="0"/>
              <a:t>3</a:t>
            </a:r>
            <a:r>
              <a:rPr lang="en-GB" dirty="0" smtClean="0"/>
              <a:t>, </a:t>
            </a:r>
            <a:r>
              <a:rPr lang="en-GB" dirty="0"/>
              <a:t>KNO</a:t>
            </a:r>
            <a:r>
              <a:rPr lang="en-GB" baseline="-25000" dirty="0"/>
              <a:t>3</a:t>
            </a:r>
            <a:r>
              <a:rPr lang="en-GB" dirty="0"/>
              <a:t> </a:t>
            </a:r>
            <a:r>
              <a:rPr lang="bn-BD" dirty="0"/>
              <a:t>প্রভৃতি তাপে বিয়োজিত হয়ে অক্সাইড গঠন করে না, অর্থাৎ তাপে বেশ স্থিতিশীল</a:t>
            </a:r>
            <a:endParaRPr lang="en-GB" dirty="0"/>
          </a:p>
        </p:txBody>
      </p:sp>
      <p:sp>
        <p:nvSpPr>
          <p:cNvPr id="3" name="Arrow: Right 2">
            <a:extLst>
              <a:ext uri="{FF2B5EF4-FFF2-40B4-BE49-F238E27FC236}">
                <a16:creationId xmlns:a16="http://schemas.microsoft.com/office/drawing/2014/main" id="{16B7D742-53E7-4B90-B843-D2B5AFC89FB9}"/>
              </a:ext>
            </a:extLst>
          </p:cNvPr>
          <p:cNvSpPr/>
          <p:nvPr/>
        </p:nvSpPr>
        <p:spPr>
          <a:xfrm>
            <a:off x="2600325" y="2009775"/>
            <a:ext cx="7620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684651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4EF9DA-8D66-418B-A34F-CB163ACD9917}"/>
              </a:ext>
            </a:extLst>
          </p:cNvPr>
          <p:cNvSpPr/>
          <p:nvPr/>
        </p:nvSpPr>
        <p:spPr>
          <a:xfrm>
            <a:off x="857250" y="1305342"/>
            <a:ext cx="10206166" cy="10895290"/>
          </a:xfrm>
          <a:prstGeom prst="rect">
            <a:avLst/>
          </a:prstGeom>
        </p:spPr>
        <p:txBody>
          <a:bodyPr wrap="square">
            <a:spAutoFit/>
          </a:bodyPr>
          <a:lstStyle/>
          <a:p>
            <a:endParaRPr lang="bn-BD" dirty="0"/>
          </a:p>
          <a:p>
            <a:r>
              <a:rPr lang="bn-BD" sz="3600" dirty="0"/>
              <a:t>এ দ্বিধনাত্মক ধাতুগুলোর (Ca²+,Mg²+) কার্বনেট এবং অক্সাইড উভয়ের চার্জ একই (CO3 ²- ,O²-)।তবে CO3²- অপেক্ষা O²- আয়নের আকার ছোট। তাই অক্সাইড আয়নের চার্জ ঘনত্ব বেশি। এজন্য এসব ধাতুর কার্বনেট অপেক্ষা অক্সাইডের ল্যাটিস এনথালপি বেশি বলে অক্সাইড অধিকতর স্থিতিশীল। তাই গ্রুপ-২ এর ধাতু সমূহের কার্বনেট বুনসেন দীপের তাপে বিয়োজিত হয়ে অধিকতর স্থিতিশীল অক্সাইডে পরিণত হয়।</a:t>
            </a:r>
            <a:endParaRPr lang="en-GB" sz="3600" dirty="0"/>
          </a:p>
          <a:p>
            <a:endParaRPr lang="en-GB" sz="3600" dirty="0"/>
          </a:p>
          <a:p>
            <a:r>
              <a:rPr lang="bn-BD" sz="3600" dirty="0"/>
              <a:t> তবে </a:t>
            </a:r>
            <a:r>
              <a:rPr lang="bn-BD" sz="3600" dirty="0" smtClean="0"/>
              <a:t>CaC</a:t>
            </a:r>
            <a:r>
              <a:rPr lang="en-US" sz="3600" dirty="0" smtClean="0"/>
              <a:t>O</a:t>
            </a:r>
            <a:r>
              <a:rPr lang="en-US" sz="3600" baseline="-25000" dirty="0" smtClean="0"/>
              <a:t>3</a:t>
            </a:r>
            <a:r>
              <a:rPr lang="bn-BD" sz="3600" baseline="-25000" dirty="0" smtClean="0"/>
              <a:t> </a:t>
            </a:r>
            <a:r>
              <a:rPr lang="bn-BD" sz="3600" dirty="0"/>
              <a:t>অপেক্ষা MgCO</a:t>
            </a:r>
            <a:r>
              <a:rPr lang="bn-BD" sz="3600" baseline="-25000" dirty="0"/>
              <a:t>3</a:t>
            </a:r>
            <a:r>
              <a:rPr lang="bn-BD" sz="3600" dirty="0"/>
              <a:t> এর বিয়োজন প্রবণতা বেশি। কারণ Ca²+ আয়ন অপেক্ষা Mg²+ আয়নের আকার ক্ষুদ্রতর বলে Mg²+ এর চার্জ ঘনত্ব বেশি। এ কারণে MgO এর ল্যাটিস এনথালপি উচ্চ। তাই CaO এর তুলনায় MgO অধিক স্থিতিশীল। এজন্য MgCO3 বিয়োজিত হয়ে MgO এ পরিণত হওয়ার প্রবণতা বেশি। অর্থাৎ CaCO</a:t>
            </a:r>
            <a:r>
              <a:rPr lang="bn-BD" sz="3600" baseline="-25000" dirty="0"/>
              <a:t>3</a:t>
            </a:r>
            <a:r>
              <a:rPr lang="bn-BD" sz="3600" dirty="0"/>
              <a:t> এর তুলনায় MgCO</a:t>
            </a:r>
            <a:r>
              <a:rPr lang="bn-BD" sz="3600" baseline="-25000" dirty="0"/>
              <a:t>3</a:t>
            </a:r>
            <a:r>
              <a:rPr lang="bn-BD" sz="3600" dirty="0"/>
              <a:t> সহজেই নিয়োজিত হয়। অর্থাৎ CaCO</a:t>
            </a:r>
            <a:r>
              <a:rPr lang="bn-BD" sz="3600" baseline="-25000" dirty="0"/>
              <a:t>3</a:t>
            </a:r>
            <a:r>
              <a:rPr lang="bn-BD" sz="3600" dirty="0"/>
              <a:t> তাপে স্থায়িত্ব বেশি।</a:t>
            </a:r>
            <a:endParaRPr lang="en-US" sz="3600" dirty="0"/>
          </a:p>
        </p:txBody>
      </p:sp>
    </p:spTree>
    <p:extLst>
      <p:ext uri="{BB962C8B-B14F-4D97-AF65-F5344CB8AC3E}">
        <p14:creationId xmlns:p14="http://schemas.microsoft.com/office/powerpoint/2010/main" val="25724673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2ACFB3-9BA8-4C9E-8A2B-8431CA2339DB}"/>
              </a:ext>
            </a:extLst>
          </p:cNvPr>
          <p:cNvSpPr>
            <a:spLocks noGrp="1"/>
          </p:cNvSpPr>
          <p:nvPr>
            <p:ph type="title"/>
          </p:nvPr>
        </p:nvSpPr>
        <p:spPr>
          <a:xfrm>
            <a:off x="541336" y="328435"/>
            <a:ext cx="9404723" cy="1400530"/>
          </a:xfrm>
        </p:spPr>
        <p:txBody>
          <a:bodyPr/>
          <a:lstStyle/>
          <a:p>
            <a:r>
              <a:rPr lang="en-GB" sz="4400" dirty="0" err="1">
                <a:solidFill>
                  <a:srgbClr val="22F227"/>
                </a:solidFill>
                <a:latin typeface="Trebuchet MS" panose="020B0603020202020204"/>
              </a:rPr>
              <a:t>বাড়ির</a:t>
            </a:r>
            <a:r>
              <a:rPr lang="en-GB" sz="4400" dirty="0">
                <a:solidFill>
                  <a:srgbClr val="22F227"/>
                </a:solidFill>
                <a:latin typeface="Trebuchet MS" panose="020B0603020202020204"/>
              </a:rPr>
              <a:t> </a:t>
            </a:r>
            <a:r>
              <a:rPr lang="en-GB" sz="4400" dirty="0" err="1">
                <a:solidFill>
                  <a:srgbClr val="22F227"/>
                </a:solidFill>
                <a:latin typeface="Trebuchet MS" panose="020B0603020202020204"/>
              </a:rPr>
              <a:t>কাজ</a:t>
            </a:r>
            <a:r>
              <a:rPr lang="en-GB" sz="4400" dirty="0">
                <a:solidFill>
                  <a:srgbClr val="22F227"/>
                </a:solidFill>
                <a:latin typeface="Trebuchet MS" panose="020B0603020202020204"/>
              </a:rPr>
              <a:t> </a:t>
            </a:r>
            <a:r>
              <a:rPr lang="bn-BD" sz="4400" dirty="0">
                <a:solidFill>
                  <a:srgbClr val="22F227"/>
                </a:solidFill>
                <a:latin typeface="Trebuchet MS" panose="020B0603020202020204"/>
              </a:rPr>
              <a:t>ঃ</a:t>
            </a:r>
            <a:r>
              <a:rPr lang="en-GB" sz="4400" dirty="0">
                <a:solidFill>
                  <a:srgbClr val="22F227"/>
                </a:solidFill>
                <a:latin typeface="Trebuchet MS" panose="020B0603020202020204"/>
              </a:rPr>
              <a:t/>
            </a:r>
            <a:br>
              <a:rPr lang="en-GB" sz="4400" dirty="0">
                <a:solidFill>
                  <a:srgbClr val="22F227"/>
                </a:solidFill>
                <a:latin typeface="Trebuchet MS" panose="020B0603020202020204"/>
              </a:rPr>
            </a:br>
            <a:endParaRPr lang="en-GB" dirty="0"/>
          </a:p>
        </p:txBody>
      </p:sp>
      <p:sp>
        <p:nvSpPr>
          <p:cNvPr id="4" name="Text Placeholder 3">
            <a:extLst>
              <a:ext uri="{FF2B5EF4-FFF2-40B4-BE49-F238E27FC236}">
                <a16:creationId xmlns:a16="http://schemas.microsoft.com/office/drawing/2014/main" id="{AADA5777-4B84-45D3-A703-6FE0879AEC14}"/>
              </a:ext>
            </a:extLst>
          </p:cNvPr>
          <p:cNvSpPr>
            <a:spLocks noGrp="1"/>
          </p:cNvSpPr>
          <p:nvPr>
            <p:ph type="body" idx="1"/>
          </p:nvPr>
        </p:nvSpPr>
        <p:spPr>
          <a:xfrm>
            <a:off x="541336" y="1278821"/>
            <a:ext cx="2946866" cy="576262"/>
          </a:xfrm>
        </p:spPr>
        <p:txBody>
          <a:bodyPr/>
          <a:lstStyle/>
          <a:p>
            <a:r>
              <a:rPr lang="bn-BD" dirty="0"/>
              <a:t>মৌল </a:t>
            </a:r>
            <a:endParaRPr lang="en-GB" dirty="0"/>
          </a:p>
        </p:txBody>
      </p:sp>
      <p:sp>
        <p:nvSpPr>
          <p:cNvPr id="5" name="Text Placeholder 4">
            <a:extLst>
              <a:ext uri="{FF2B5EF4-FFF2-40B4-BE49-F238E27FC236}">
                <a16:creationId xmlns:a16="http://schemas.microsoft.com/office/drawing/2014/main" id="{8916F09F-C206-4913-A2E2-2C46844EF39C}"/>
              </a:ext>
            </a:extLst>
          </p:cNvPr>
          <p:cNvSpPr>
            <a:spLocks noGrp="1"/>
          </p:cNvSpPr>
          <p:nvPr>
            <p:ph type="body" sz="quarter" idx="3"/>
          </p:nvPr>
        </p:nvSpPr>
        <p:spPr>
          <a:xfrm>
            <a:off x="3979744" y="1215762"/>
            <a:ext cx="2936241" cy="576262"/>
          </a:xfrm>
        </p:spPr>
        <p:txBody>
          <a:bodyPr/>
          <a:lstStyle/>
          <a:p>
            <a:r>
              <a:rPr lang="bn-BD" dirty="0"/>
              <a:t>বহিঃস্থস্তরের ইলেকট্রন বিন্যাস</a:t>
            </a:r>
            <a:endParaRPr lang="en-GB" dirty="0"/>
          </a:p>
        </p:txBody>
      </p:sp>
      <p:sp>
        <p:nvSpPr>
          <p:cNvPr id="6" name="Text Placeholder 5">
            <a:extLst>
              <a:ext uri="{FF2B5EF4-FFF2-40B4-BE49-F238E27FC236}">
                <a16:creationId xmlns:a16="http://schemas.microsoft.com/office/drawing/2014/main" id="{5FD8A612-A880-4E3E-865D-4E88DB8149B3}"/>
              </a:ext>
            </a:extLst>
          </p:cNvPr>
          <p:cNvSpPr>
            <a:spLocks noGrp="1"/>
          </p:cNvSpPr>
          <p:nvPr>
            <p:ph type="body" sz="quarter" idx="13"/>
          </p:nvPr>
        </p:nvSpPr>
        <p:spPr>
          <a:xfrm>
            <a:off x="7013946" y="1333589"/>
            <a:ext cx="2932113" cy="576262"/>
          </a:xfrm>
        </p:spPr>
        <p:txBody>
          <a:bodyPr/>
          <a:lstStyle/>
          <a:p>
            <a:r>
              <a:rPr lang="en-GB" dirty="0"/>
              <a:t>             n=2</a:t>
            </a:r>
          </a:p>
        </p:txBody>
      </p:sp>
      <p:sp>
        <p:nvSpPr>
          <p:cNvPr id="7" name="Text Placeholder 6">
            <a:extLst>
              <a:ext uri="{FF2B5EF4-FFF2-40B4-BE49-F238E27FC236}">
                <a16:creationId xmlns:a16="http://schemas.microsoft.com/office/drawing/2014/main" id="{086E4934-5D6B-46AB-B62D-3EC931DB669C}"/>
              </a:ext>
            </a:extLst>
          </p:cNvPr>
          <p:cNvSpPr>
            <a:spLocks noGrp="1"/>
          </p:cNvSpPr>
          <p:nvPr>
            <p:ph type="body" sz="half" idx="15"/>
          </p:nvPr>
        </p:nvSpPr>
        <p:spPr>
          <a:xfrm>
            <a:off x="617144" y="1855083"/>
            <a:ext cx="2927350" cy="3589338"/>
          </a:xfrm>
        </p:spPr>
        <p:txBody>
          <a:bodyPr/>
          <a:lstStyle/>
          <a:p>
            <a:r>
              <a:rPr lang="en-GB" dirty="0"/>
              <a:t>D</a:t>
            </a:r>
          </a:p>
          <a:p>
            <a:r>
              <a:rPr lang="en-GB" dirty="0"/>
              <a:t>E</a:t>
            </a:r>
          </a:p>
          <a:p>
            <a:r>
              <a:rPr lang="en-GB" dirty="0"/>
              <a:t>F</a:t>
            </a:r>
          </a:p>
        </p:txBody>
      </p:sp>
      <p:sp>
        <p:nvSpPr>
          <p:cNvPr id="8" name="Text Placeholder 7">
            <a:extLst>
              <a:ext uri="{FF2B5EF4-FFF2-40B4-BE49-F238E27FC236}">
                <a16:creationId xmlns:a16="http://schemas.microsoft.com/office/drawing/2014/main" id="{4026BE74-4836-4211-98F7-D3C3D22E21D7}"/>
              </a:ext>
            </a:extLst>
          </p:cNvPr>
          <p:cNvSpPr>
            <a:spLocks noGrp="1"/>
          </p:cNvSpPr>
          <p:nvPr>
            <p:ph type="body" sz="half" idx="16"/>
          </p:nvPr>
        </p:nvSpPr>
        <p:spPr>
          <a:xfrm>
            <a:off x="3861200" y="1912588"/>
            <a:ext cx="2946794" cy="1533525"/>
          </a:xfrm>
        </p:spPr>
        <p:txBody>
          <a:bodyPr/>
          <a:lstStyle/>
          <a:p>
            <a:r>
              <a:rPr lang="en-GB" b="1" dirty="0"/>
              <a:t>ns</a:t>
            </a:r>
            <a:r>
              <a:rPr lang="en-GB" b="1" baseline="30000" dirty="0"/>
              <a:t>2</a:t>
            </a:r>
            <a:r>
              <a:rPr lang="en-GB" b="1" dirty="0"/>
              <a:t> </a:t>
            </a:r>
          </a:p>
          <a:p>
            <a:r>
              <a:rPr lang="en-GB" b="1" dirty="0"/>
              <a:t>(n+1)s</a:t>
            </a:r>
            <a:r>
              <a:rPr lang="en-GB" b="1" baseline="30000" dirty="0"/>
              <a:t>2</a:t>
            </a:r>
            <a:r>
              <a:rPr lang="en-GB" b="1" dirty="0"/>
              <a:t> </a:t>
            </a:r>
          </a:p>
          <a:p>
            <a:r>
              <a:rPr lang="en-GB" b="1" dirty="0"/>
              <a:t>(n+2)s</a:t>
            </a:r>
            <a:r>
              <a:rPr lang="en-GB" b="1" baseline="30000" dirty="0"/>
              <a:t>2</a:t>
            </a:r>
            <a:r>
              <a:rPr lang="en-GB" b="1" dirty="0"/>
              <a:t> </a:t>
            </a:r>
            <a:endParaRPr lang="en-GB" dirty="0"/>
          </a:p>
        </p:txBody>
      </p:sp>
      <p:sp>
        <p:nvSpPr>
          <p:cNvPr id="9" name="Text Placeholder 8">
            <a:extLst>
              <a:ext uri="{FF2B5EF4-FFF2-40B4-BE49-F238E27FC236}">
                <a16:creationId xmlns:a16="http://schemas.microsoft.com/office/drawing/2014/main" id="{0F9D3CEB-8592-420B-9972-6BCD9118553F}"/>
              </a:ext>
            </a:extLst>
          </p:cNvPr>
          <p:cNvSpPr>
            <a:spLocks noGrp="1"/>
          </p:cNvSpPr>
          <p:nvPr>
            <p:ph type="body" sz="half" idx="17"/>
          </p:nvPr>
        </p:nvSpPr>
        <p:spPr>
          <a:xfrm>
            <a:off x="7124700" y="2667000"/>
            <a:ext cx="2932113" cy="1885950"/>
          </a:xfrm>
        </p:spPr>
        <p:txBody>
          <a:bodyPr/>
          <a:lstStyle/>
          <a:p>
            <a:r>
              <a:rPr lang="en-GB" dirty="0"/>
              <a:t>.</a:t>
            </a:r>
          </a:p>
        </p:txBody>
      </p:sp>
      <p:sp>
        <p:nvSpPr>
          <p:cNvPr id="10" name="Rectangle 9">
            <a:extLst>
              <a:ext uri="{FF2B5EF4-FFF2-40B4-BE49-F238E27FC236}">
                <a16:creationId xmlns:a16="http://schemas.microsoft.com/office/drawing/2014/main" id="{76388F23-F50A-4F49-90B8-FF800E52E894}"/>
              </a:ext>
            </a:extLst>
          </p:cNvPr>
          <p:cNvSpPr/>
          <p:nvPr/>
        </p:nvSpPr>
        <p:spPr>
          <a:xfrm>
            <a:off x="428625" y="5310099"/>
            <a:ext cx="9763125" cy="830997"/>
          </a:xfrm>
          <a:prstGeom prst="rect">
            <a:avLst/>
          </a:prstGeom>
        </p:spPr>
        <p:txBody>
          <a:bodyPr wrap="square">
            <a:spAutoFit/>
          </a:bodyPr>
          <a:lstStyle/>
          <a:p>
            <a:r>
              <a:rPr lang="en-GB" sz="2400" dirty="0">
                <a:solidFill>
                  <a:srgbClr val="FFFF00"/>
                </a:solidFill>
                <a:latin typeface="Arial" panose="020B0604020202020204" pitchFamily="34" charset="0"/>
              </a:rPr>
              <a:t>DCO</a:t>
            </a:r>
            <a:r>
              <a:rPr lang="en-GB" sz="2400" baseline="-25000" dirty="0">
                <a:solidFill>
                  <a:srgbClr val="FFFF00"/>
                </a:solidFill>
                <a:latin typeface="Arial" panose="020B0604020202020204" pitchFamily="34" charset="0"/>
              </a:rPr>
              <a:t>3</a:t>
            </a:r>
            <a:r>
              <a:rPr lang="en-GB" sz="2400" dirty="0">
                <a:solidFill>
                  <a:srgbClr val="FFFF00"/>
                </a:solidFill>
                <a:latin typeface="Arial" panose="020B0604020202020204" pitchFamily="34" charset="0"/>
              </a:rPr>
              <a:t>,ECO</a:t>
            </a:r>
            <a:r>
              <a:rPr lang="en-GB" sz="2400" baseline="-25000" dirty="0">
                <a:solidFill>
                  <a:srgbClr val="FFFF00"/>
                </a:solidFill>
                <a:latin typeface="Arial" panose="020B0604020202020204" pitchFamily="34" charset="0"/>
              </a:rPr>
              <a:t>3</a:t>
            </a:r>
            <a:r>
              <a:rPr lang="en-GB" sz="2400" dirty="0">
                <a:solidFill>
                  <a:srgbClr val="FFFF00"/>
                </a:solidFill>
                <a:latin typeface="Arial" panose="020B0604020202020204" pitchFamily="34" charset="0"/>
              </a:rPr>
              <a:t>,FCO</a:t>
            </a:r>
            <a:r>
              <a:rPr lang="en-GB" sz="2400" baseline="-25000" dirty="0">
                <a:solidFill>
                  <a:srgbClr val="FFFF00"/>
                </a:solidFill>
                <a:latin typeface="Arial" panose="020B0604020202020204" pitchFamily="34" charset="0"/>
              </a:rPr>
              <a:t>3</a:t>
            </a:r>
            <a:r>
              <a:rPr lang="en-GB" sz="2400" dirty="0">
                <a:solidFill>
                  <a:srgbClr val="FFFF00"/>
                </a:solidFill>
                <a:latin typeface="Arial" panose="020B0604020202020204" pitchFamily="34" charset="0"/>
              </a:rPr>
              <a:t> </a:t>
            </a:r>
            <a:r>
              <a:rPr lang="bn-BD" sz="2400" dirty="0">
                <a:solidFill>
                  <a:srgbClr val="FFFF00"/>
                </a:solidFill>
                <a:latin typeface="Arial" panose="020B0604020202020204" pitchFamily="34" charset="0"/>
              </a:rPr>
              <a:t>যৌগগুলোকে বিয়োজন তাপমাত্রা ক্রম অনুযায়ী সাজাও এবং যুক্তি দিয়ে ব্যাখ্যা কর</a:t>
            </a:r>
            <a:r>
              <a:rPr lang="en-GB" sz="2400" dirty="0">
                <a:solidFill>
                  <a:srgbClr val="FFFF00"/>
                </a:solidFill>
                <a:latin typeface="Arial" panose="020B0604020202020204" pitchFamily="34" charset="0"/>
              </a:rPr>
              <a:t>।    [</a:t>
            </a:r>
            <a:r>
              <a:rPr lang="bn-BD" sz="2400" dirty="0">
                <a:solidFill>
                  <a:srgbClr val="FFFF00"/>
                </a:solidFill>
              </a:rPr>
              <a:t>ঢাকা বোর্ড</a:t>
            </a:r>
            <a:r>
              <a:rPr lang="en-GB" sz="2400" dirty="0">
                <a:solidFill>
                  <a:srgbClr val="FFFF00"/>
                </a:solidFill>
              </a:rPr>
              <a:t>-2022]</a:t>
            </a:r>
          </a:p>
        </p:txBody>
      </p:sp>
    </p:spTree>
    <p:extLst>
      <p:ext uri="{BB962C8B-B14F-4D97-AF65-F5344CB8AC3E}">
        <p14:creationId xmlns:p14="http://schemas.microsoft.com/office/powerpoint/2010/main" val="5782081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47578C-311F-4744-AAC7-42A224CD8C19}"/>
              </a:ext>
            </a:extLst>
          </p:cNvPr>
          <p:cNvSpPr/>
          <p:nvPr/>
        </p:nvSpPr>
        <p:spPr>
          <a:xfrm>
            <a:off x="1392194" y="279218"/>
            <a:ext cx="9144000" cy="2308324"/>
          </a:xfrm>
          <a:prstGeom prst="rect">
            <a:avLst/>
          </a:prstGeom>
        </p:spPr>
        <p:txBody>
          <a:bodyPr wrap="square">
            <a:spAutoFit/>
          </a:bodyPr>
          <a:lstStyle/>
          <a:p>
            <a:pPr marL="857250" lvl="0" indent="-857250">
              <a:buFont typeface="Wingdings" panose="05000000000000000000" pitchFamily="2" charset="2"/>
              <a:buChar char="v"/>
            </a:pPr>
            <a:r>
              <a:rPr lang="bn-BD" sz="7200" dirty="0">
                <a:solidFill>
                  <a:srgbClr val="FFFF00"/>
                </a:solidFill>
                <a:latin typeface="Trebuchet MS" panose="020B0603020202020204"/>
              </a:rPr>
              <a:t>ধন্যবাদ </a:t>
            </a:r>
            <a:br>
              <a:rPr lang="bn-BD" sz="7200" dirty="0">
                <a:solidFill>
                  <a:srgbClr val="FFFF00"/>
                </a:solidFill>
                <a:latin typeface="Trebuchet MS" panose="020B0603020202020204"/>
              </a:rPr>
            </a:br>
            <a:r>
              <a:rPr lang="bn-BD" sz="7200" dirty="0">
                <a:solidFill>
                  <a:srgbClr val="FFFF00"/>
                </a:solidFill>
                <a:latin typeface="Trebuchet MS" panose="020B0603020202020204"/>
              </a:rPr>
              <a:t>               সবাইকে।</a:t>
            </a:r>
            <a:endParaRPr lang="en-GB" sz="7200" dirty="0">
              <a:solidFill>
                <a:prstClr val="white"/>
              </a:solidFill>
              <a:latin typeface="Trebuchet MS" panose="020B0603020202020204"/>
            </a:endParaRPr>
          </a:p>
        </p:txBody>
      </p:sp>
      <p:pic>
        <p:nvPicPr>
          <p:cNvPr id="3" name="Picture 2">
            <a:extLst>
              <a:ext uri="{FF2B5EF4-FFF2-40B4-BE49-F238E27FC236}">
                <a16:creationId xmlns:a16="http://schemas.microsoft.com/office/drawing/2014/main" id="{537F0AEB-6871-C92A-8966-7F7601C267F4}"/>
              </a:ext>
            </a:extLst>
          </p:cNvPr>
          <p:cNvPicPr>
            <a:picLocks noChangeAspect="1"/>
          </p:cNvPicPr>
          <p:nvPr/>
        </p:nvPicPr>
        <p:blipFill>
          <a:blip r:embed="rId2"/>
          <a:stretch>
            <a:fillRect/>
          </a:stretch>
        </p:blipFill>
        <p:spPr>
          <a:xfrm>
            <a:off x="57665" y="3089189"/>
            <a:ext cx="12134335" cy="4090087"/>
          </a:xfrm>
          <a:prstGeom prst="rect">
            <a:avLst/>
          </a:prstGeom>
        </p:spPr>
      </p:pic>
    </p:spTree>
    <p:extLst>
      <p:ext uri="{BB962C8B-B14F-4D97-AF65-F5344CB8AC3E}">
        <p14:creationId xmlns:p14="http://schemas.microsoft.com/office/powerpoint/2010/main" val="1039969490"/>
      </p:ext>
    </p:extLst>
  </p:cSld>
  <p:clrMapOvr>
    <a:masterClrMapping/>
  </p:clrMapOvr>
  <p:transition spd="slow">
    <p:wheel spokes="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125</TotalTime>
  <Words>456</Words>
  <Application>Microsoft Office PowerPoint</Application>
  <PresentationFormat>Widescreen</PresentationFormat>
  <Paragraphs>48</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Century Gothic</vt:lpstr>
      <vt:lpstr>Trebuchet MS</vt:lpstr>
      <vt:lpstr>Vrinda</vt:lpstr>
      <vt:lpstr>Wingdings</vt:lpstr>
      <vt:lpstr>Wingdings 3</vt:lpstr>
      <vt:lpstr>Ion</vt:lpstr>
      <vt:lpstr>PowerPoint Presentation</vt:lpstr>
      <vt:lpstr>আজকের আলোচ্য বিষয়:           যৌগের তাপসহতা।</vt:lpstr>
      <vt:lpstr>ক্যালসিয়াম নাইট্রেট এর তাপে স্থায়িত্ব ব্যাখ্যা:</vt:lpstr>
      <vt:lpstr> তাপসহতার নির্ভরশীলতা: কোন একটি যৌগের তাপে স্থায়িত্ব নির্ভর করে যৌগটির কাঠামোর দৃঢ়তার উপর। আয়নিক যৌগের কাঠামোর দৃঢ়তা পরিমাপ করা হয় তার ল্যাটিস এনথালপির মান দ্বারা। উপাদান আয়নের চার্জ ঘনত্ব যত বেশি হয় মান তত উচ্চ হয়। হলে যৌগটি তাপে স্থায়িত্ব তত বেশি হয়।</vt:lpstr>
      <vt:lpstr>PowerPoint Presentation</vt:lpstr>
      <vt:lpstr>PowerPoint Presentation</vt:lpstr>
      <vt:lpstr>বাড়ির কাজ ঃ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আজকের আলোচ্য বিষয়: যৌগের তাপসহতা।</dc:title>
  <dc:creator>aminache77@gmail.com</dc:creator>
  <cp:lastModifiedBy>DELL</cp:lastModifiedBy>
  <cp:revision>11</cp:revision>
  <dcterms:created xsi:type="dcterms:W3CDTF">2024-11-24T16:02:06Z</dcterms:created>
  <dcterms:modified xsi:type="dcterms:W3CDTF">2026-09-12T15:48:04Z</dcterms:modified>
</cp:coreProperties>
</file>