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70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2" r:id="rId26"/>
    <p:sldId id="281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1584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1ABABE-06B1-48E0-9C85-4E78B50E1164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1B3D04-1087-4B1F-AB8B-987D4997AD9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1B3D04-1087-4B1F-AB8B-987D4997AD9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232E3-0007-4DC5-9BC0-721009435884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515B-BCB9-4843-983F-59AEEEFC0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232E3-0007-4DC5-9BC0-721009435884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515B-BCB9-4843-983F-59AEEEFC0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232E3-0007-4DC5-9BC0-721009435884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515B-BCB9-4843-983F-59AEEEFC0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232E3-0007-4DC5-9BC0-721009435884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515B-BCB9-4843-983F-59AEEEFC0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232E3-0007-4DC5-9BC0-721009435884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515B-BCB9-4843-983F-59AEEEFC0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232E3-0007-4DC5-9BC0-721009435884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515B-BCB9-4843-983F-59AEEEFC0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232E3-0007-4DC5-9BC0-721009435884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515B-BCB9-4843-983F-59AEEEFC0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232E3-0007-4DC5-9BC0-721009435884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515B-BCB9-4843-983F-59AEEEFC0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232E3-0007-4DC5-9BC0-721009435884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515B-BCB9-4843-983F-59AEEEFC0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232E3-0007-4DC5-9BC0-721009435884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515B-BCB9-4843-983F-59AEEEFC0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232E3-0007-4DC5-9BC0-721009435884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2D515B-BCB9-4843-983F-59AEEEFC0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5232E3-0007-4DC5-9BC0-721009435884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D515B-BCB9-4843-983F-59AEEEFC0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966.jpg"/>
          <p:cNvPicPr>
            <a:picLocks noChangeAspect="1"/>
          </p:cNvPicPr>
          <p:nvPr/>
        </p:nvPicPr>
        <p:blipFill>
          <a:blip r:embed="rId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2286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 descr="1000043965.jpg"/>
          <p:cNvPicPr>
            <a:picLocks noChangeAspect="1"/>
          </p:cNvPicPr>
          <p:nvPr/>
        </p:nvPicPr>
        <p:blipFill>
          <a:blip r:embed="rId4">
            <a:lum bright="-20000"/>
          </a:blip>
          <a:stretch>
            <a:fillRect/>
          </a:stretch>
        </p:blipFill>
        <p:spPr>
          <a:xfrm>
            <a:off x="1261872" y="946404"/>
            <a:ext cx="6620256" cy="49651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030A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966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2286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 descr="1000043963.jpg"/>
          <p:cNvPicPr>
            <a:picLocks noChangeAspect="1"/>
          </p:cNvPicPr>
          <p:nvPr/>
        </p:nvPicPr>
        <p:blipFill>
          <a:blip r:embed="rId3">
            <a:lum bright="-10000"/>
          </a:blip>
          <a:stretch>
            <a:fillRect/>
          </a:stretch>
        </p:blipFill>
        <p:spPr>
          <a:xfrm>
            <a:off x="1219200" y="1371600"/>
            <a:ext cx="6781800" cy="4419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966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2286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Rectangle 2"/>
          <p:cNvSpPr/>
          <p:nvPr/>
        </p:nvSpPr>
        <p:spPr>
          <a:xfrm>
            <a:off x="457200" y="228600"/>
            <a:ext cx="8305800" cy="1015663"/>
          </a:xfrm>
          <a:prstGeom prst="rect">
            <a:avLst/>
          </a:prstGeom>
          <a:solidFill>
            <a:srgbClr val="FFFF00"/>
          </a:solidFill>
          <a:ln w="76200">
            <a:solidFill>
              <a:srgbClr val="002060"/>
            </a:solidFill>
            <a:prstDash val="dashDot"/>
          </a:ln>
        </p:spPr>
        <p:txBody>
          <a:bodyPr wrap="square">
            <a:spAutoFit/>
          </a:bodyPr>
          <a:lstStyle/>
          <a:p>
            <a:pPr algn="ctr"/>
            <a:r>
              <a:rPr lang="en-US" sz="6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Introduction to the Lesson</a:t>
            </a:r>
            <a:endParaRPr lang="en-US" sz="6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2819400"/>
            <a:ext cx="3429000" cy="1569660"/>
          </a:xfrm>
          <a:prstGeom prst="rect">
            <a:avLst/>
          </a:prstGeom>
          <a:solidFill>
            <a:srgbClr val="FFC000"/>
          </a:solidFill>
          <a:ln w="7620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r>
              <a:rPr lang="en-US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Class-Five</a:t>
            </a:r>
          </a:p>
          <a:p>
            <a:r>
              <a:rPr lang="en-US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Sub-English</a:t>
            </a:r>
            <a:endParaRPr lang="en-US" sz="4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267200" y="2438400"/>
            <a:ext cx="4876800" cy="2800767"/>
          </a:xfrm>
          <a:prstGeom prst="rect">
            <a:avLst/>
          </a:prstGeom>
          <a:solidFill>
            <a:srgbClr val="002060"/>
          </a:solidFill>
          <a:ln w="7620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4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Unit-14</a:t>
            </a:r>
            <a:endParaRPr lang="en-US" sz="44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44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Activity-1.2,1.3</a:t>
            </a:r>
            <a:endParaRPr lang="en-US" sz="44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44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Lesson Title-The Champion Girl</a:t>
            </a:r>
          </a:p>
        </p:txBody>
      </p:sp>
      <p:pic>
        <p:nvPicPr>
          <p:cNvPr id="6" name="Picture 5" descr="images (8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1143000"/>
            <a:ext cx="457200" cy="5715000"/>
          </a:xfrm>
          <a:prstGeom prst="rect">
            <a:avLst/>
          </a:prstGeom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966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2286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Oval 2"/>
          <p:cNvSpPr/>
          <p:nvPr/>
        </p:nvSpPr>
        <p:spPr>
          <a:xfrm>
            <a:off x="304800" y="0"/>
            <a:ext cx="8382000" cy="1295400"/>
          </a:xfrm>
          <a:prstGeom prst="ellipse">
            <a:avLst/>
          </a:prstGeom>
          <a:solidFill>
            <a:srgbClr val="FFC000"/>
          </a:solidFill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Learning  Outcomes</a:t>
            </a:r>
            <a:endParaRPr lang="en-US" sz="5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ounded Rectangular Callout 3"/>
          <p:cNvSpPr/>
          <p:nvPr/>
        </p:nvSpPr>
        <p:spPr>
          <a:xfrm>
            <a:off x="1295400" y="1447800"/>
            <a:ext cx="6477000" cy="838200"/>
          </a:xfrm>
          <a:prstGeom prst="wedgeRoundRectCallout">
            <a:avLst>
              <a:gd name="adj1" fmla="val -20740"/>
              <a:gd name="adj2" fmla="val 79087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 w="76200">
            <a:solidFill>
              <a:srgbClr val="C0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Students will be able to-</a:t>
            </a:r>
            <a:endParaRPr lang="en-US" sz="4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Horizontal Scroll 4"/>
          <p:cNvSpPr/>
          <p:nvPr/>
        </p:nvSpPr>
        <p:spPr>
          <a:xfrm>
            <a:off x="228600" y="1905000"/>
            <a:ext cx="8610600" cy="5334000"/>
          </a:xfrm>
          <a:prstGeom prst="horizontalScroll">
            <a:avLst/>
          </a:prstGeom>
          <a:blipFill>
            <a:blip r:embed="rId3"/>
            <a:tile tx="0" ty="0" sx="100000" sy="100000" flip="none" algn="tl"/>
          </a:blip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3.4.1 Ask simple questions on familiar topics.</a:t>
            </a:r>
          </a:p>
          <a:p>
            <a:pPr algn="ctr"/>
            <a:r>
              <a:rPr lang="en-US" sz="400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3.4.2 Answer simple questions appropriately and confidently.</a:t>
            </a:r>
          </a:p>
          <a:p>
            <a:pPr algn="ctr"/>
            <a:r>
              <a:rPr lang="en-US" sz="400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4.2.1 Read aloud texts with proper stress,intonation.</a:t>
            </a: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966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2286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0" y="0"/>
            <a:ext cx="8915400" cy="1015663"/>
          </a:xfrm>
          <a:prstGeom prst="rect">
            <a:avLst/>
          </a:prstGeom>
          <a:solidFill>
            <a:srgbClr val="0070C0"/>
          </a:solidFill>
          <a:ln w="76200">
            <a:solidFill>
              <a:srgbClr val="C00000"/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Review of the prior knowled</a:t>
            </a:r>
            <a:r>
              <a:rPr lang="en-US" sz="6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ge</a:t>
            </a:r>
            <a:endParaRPr lang="en-US" sz="6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Horizontal Scroll 3"/>
          <p:cNvSpPr/>
          <p:nvPr/>
        </p:nvSpPr>
        <p:spPr>
          <a:xfrm>
            <a:off x="0" y="762000"/>
            <a:ext cx="9144000" cy="6400800"/>
          </a:xfrm>
          <a:prstGeom prst="horizontalScroll">
            <a:avLst/>
          </a:prstGeom>
          <a:solidFill>
            <a:srgbClr val="00B05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440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*Have you ever played a game with your eyes closed?</a:t>
            </a:r>
          </a:p>
          <a:p>
            <a:pPr algn="ctr"/>
            <a:r>
              <a:rPr lang="en-US" sz="440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*How do you feel when you close your eyes?</a:t>
            </a:r>
          </a:p>
          <a:p>
            <a:pPr algn="ctr"/>
            <a:r>
              <a:rPr lang="en-US" sz="440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*Can you do your daily activities with your eyes closed?</a:t>
            </a:r>
          </a:p>
          <a:p>
            <a:pPr algn="ctr"/>
            <a:endParaRPr lang="en-US" sz="40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966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2286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 descr="1000047464.jpg"/>
          <p:cNvPicPr>
            <a:picLocks noChangeAspect="1"/>
          </p:cNvPicPr>
          <p:nvPr/>
        </p:nvPicPr>
        <p:blipFill>
          <a:blip r:embed="rId3" cstate="print">
            <a:lum bright="-10000"/>
          </a:blip>
          <a:stretch>
            <a:fillRect/>
          </a:stretch>
        </p:blipFill>
        <p:spPr>
          <a:xfrm>
            <a:off x="1" y="990600"/>
            <a:ext cx="2133599" cy="2743200"/>
          </a:xfrm>
          <a:prstGeom prst="rect">
            <a:avLst/>
          </a:prstGeom>
          <a:ln w="88900" cap="sq" cmpd="thickThin">
            <a:solidFill>
              <a:srgbClr val="0070C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 descr="1000047465.jpg"/>
          <p:cNvPicPr>
            <a:picLocks noChangeAspect="1"/>
          </p:cNvPicPr>
          <p:nvPr/>
        </p:nvPicPr>
        <p:blipFill>
          <a:blip r:embed="rId4" cstate="print">
            <a:lum bright="-10000"/>
          </a:blip>
          <a:stretch>
            <a:fillRect/>
          </a:stretch>
        </p:blipFill>
        <p:spPr>
          <a:xfrm>
            <a:off x="2209800" y="1143000"/>
            <a:ext cx="2209800" cy="251460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 descr="1000047467.jpg"/>
          <p:cNvPicPr>
            <a:picLocks noChangeAspect="1"/>
          </p:cNvPicPr>
          <p:nvPr/>
        </p:nvPicPr>
        <p:blipFill>
          <a:blip r:embed="rId5" cstate="print">
            <a:lum bright="-10000"/>
          </a:blip>
          <a:stretch>
            <a:fillRect/>
          </a:stretch>
        </p:blipFill>
        <p:spPr>
          <a:xfrm>
            <a:off x="4495800" y="1143000"/>
            <a:ext cx="2130095" cy="251460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 descr="1000047468.jpg"/>
          <p:cNvPicPr>
            <a:picLocks noChangeAspect="1"/>
          </p:cNvPicPr>
          <p:nvPr/>
        </p:nvPicPr>
        <p:blipFill>
          <a:blip r:embed="rId6" cstate="print">
            <a:lum bright="-10000"/>
          </a:blip>
          <a:stretch>
            <a:fillRect/>
          </a:stretch>
        </p:blipFill>
        <p:spPr>
          <a:xfrm>
            <a:off x="6781800" y="1143000"/>
            <a:ext cx="2362200" cy="2514600"/>
          </a:xfrm>
          <a:prstGeom prst="rect">
            <a:avLst/>
          </a:prstGeom>
          <a:ln w="88900" cap="sq" cmpd="thickThin">
            <a:solidFill>
              <a:srgbClr val="0070C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0" y="3733800"/>
            <a:ext cx="9372600" cy="769441"/>
          </a:xfrm>
          <a:prstGeom prst="rect">
            <a:avLst/>
          </a:prstGeom>
          <a:solidFill>
            <a:srgbClr val="00206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a.Have you seen these things before?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4572000"/>
            <a:ext cx="9144000" cy="1446550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  <a:prstDash val="dashDot"/>
          </a:ln>
        </p:spPr>
        <p:txBody>
          <a:bodyPr wrap="square">
            <a:spAutoFit/>
          </a:bodyPr>
          <a:lstStyle/>
          <a:p>
            <a:pPr algn="ctr"/>
            <a:r>
              <a:rPr lang="en-US" sz="44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b.Do you know anyone who uses any of them?</a:t>
            </a:r>
            <a:endParaRPr lang="en-US" sz="4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096000"/>
            <a:ext cx="9372600" cy="769441"/>
          </a:xfrm>
          <a:prstGeom prst="rect">
            <a:avLst/>
          </a:prstGeom>
          <a:solidFill>
            <a:srgbClr val="00206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c.Why do people use these things?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95400" y="0"/>
            <a:ext cx="7239000" cy="1107996"/>
          </a:xfrm>
          <a:prstGeom prst="rect">
            <a:avLst/>
          </a:prstGeom>
          <a:solidFill>
            <a:srgbClr val="0070C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Look at the pictures</a:t>
            </a:r>
            <a:endParaRPr lang="en-US" sz="66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966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2286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Horizontal Scroll 2"/>
          <p:cNvSpPr/>
          <p:nvPr/>
        </p:nvSpPr>
        <p:spPr>
          <a:xfrm>
            <a:off x="0" y="533400"/>
            <a:ext cx="9144000" cy="5562600"/>
          </a:xfrm>
          <a:prstGeom prst="horizontalScroll">
            <a:avLst/>
          </a:prstGeom>
          <a:solidFill>
            <a:srgbClr val="0070C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Today we are going to read a text about a girl with special needs.</a:t>
            </a:r>
            <a:endParaRPr lang="en-US" sz="66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966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2286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/>
          <p:cNvSpPr txBox="1"/>
          <p:nvPr/>
        </p:nvSpPr>
        <p:spPr>
          <a:xfrm>
            <a:off x="609600" y="0"/>
            <a:ext cx="8153400" cy="1754326"/>
          </a:xfrm>
          <a:prstGeom prst="rect">
            <a:avLst/>
          </a:prstGeom>
          <a:solidFill>
            <a:srgbClr val="00B050"/>
          </a:solidFill>
          <a:ln w="76200">
            <a:solidFill>
              <a:srgbClr val="C00000"/>
            </a:solidFill>
            <a:prstDash val="dashDot"/>
          </a:ln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Can you guess what may be our today’s Lesson?</a:t>
            </a:r>
            <a:endParaRPr lang="en-US" sz="54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1000047461.jpg"/>
          <p:cNvPicPr>
            <a:picLocks noChangeAspect="1"/>
          </p:cNvPicPr>
          <p:nvPr/>
        </p:nvPicPr>
        <p:blipFill>
          <a:blip r:embed="rId3">
            <a:lum bright="-20000"/>
          </a:blip>
          <a:stretch>
            <a:fillRect/>
          </a:stretch>
        </p:blipFill>
        <p:spPr>
          <a:xfrm>
            <a:off x="-1" y="1905000"/>
            <a:ext cx="4724401" cy="4953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1000047462.jpg"/>
          <p:cNvPicPr>
            <a:picLocks noChangeAspect="1"/>
          </p:cNvPicPr>
          <p:nvPr/>
        </p:nvPicPr>
        <p:blipFill>
          <a:blip r:embed="rId4">
            <a:lum bright="-20000"/>
          </a:blip>
          <a:stretch>
            <a:fillRect/>
          </a:stretch>
        </p:blipFill>
        <p:spPr>
          <a:xfrm>
            <a:off x="4800600" y="1828800"/>
            <a:ext cx="4343400" cy="5029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966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2286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Horizontal Scroll 2"/>
          <p:cNvSpPr/>
          <p:nvPr/>
        </p:nvSpPr>
        <p:spPr>
          <a:xfrm>
            <a:off x="1143000" y="-228600"/>
            <a:ext cx="7010400" cy="2209800"/>
          </a:xfrm>
          <a:prstGeom prst="horizontalScroll">
            <a:avLst/>
          </a:prstGeom>
          <a:solidFill>
            <a:srgbClr val="FFFF00"/>
          </a:solidFill>
          <a:ln w="571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Our Today’s Lesson</a:t>
            </a:r>
            <a:endParaRPr lang="en-US" sz="6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0" y="2971800"/>
            <a:ext cx="9372600" cy="38862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loud Callout 4"/>
          <p:cNvSpPr/>
          <p:nvPr/>
        </p:nvSpPr>
        <p:spPr>
          <a:xfrm>
            <a:off x="4419600" y="3505200"/>
            <a:ext cx="4724400" cy="3048000"/>
          </a:xfrm>
          <a:prstGeom prst="cloudCallout">
            <a:avLst>
              <a:gd name="adj1" fmla="val -70333"/>
              <a:gd name="adj2" fmla="val -351"/>
            </a:avLst>
          </a:prstGeom>
          <a:solidFill>
            <a:srgbClr val="00206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The Champion Girl</a:t>
            </a:r>
          </a:p>
        </p:txBody>
      </p:sp>
      <p:pic>
        <p:nvPicPr>
          <p:cNvPr id="6" name="Picture 5" descr="1000047461.jpg"/>
          <p:cNvPicPr>
            <a:picLocks noChangeAspect="1"/>
          </p:cNvPicPr>
          <p:nvPr/>
        </p:nvPicPr>
        <p:blipFill>
          <a:blip r:embed="rId3" cstate="print">
            <a:lum bright="-20000"/>
          </a:blip>
          <a:stretch>
            <a:fillRect/>
          </a:stretch>
        </p:blipFill>
        <p:spPr>
          <a:xfrm>
            <a:off x="457200" y="3962401"/>
            <a:ext cx="1311813" cy="16038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 descr="1000047462.jpg"/>
          <p:cNvPicPr>
            <a:picLocks noChangeAspect="1"/>
          </p:cNvPicPr>
          <p:nvPr/>
        </p:nvPicPr>
        <p:blipFill>
          <a:blip r:embed="rId4" cstate="print">
            <a:lum bright="-20000"/>
          </a:blip>
          <a:stretch>
            <a:fillRect/>
          </a:stretch>
        </p:blipFill>
        <p:spPr>
          <a:xfrm>
            <a:off x="1981200" y="3962400"/>
            <a:ext cx="1239982" cy="16643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 descr="images (9).jpg"/>
          <p:cNvPicPr>
            <a:picLocks noChangeAspect="1"/>
          </p:cNvPicPr>
          <p:nvPr/>
        </p:nvPicPr>
        <p:blipFill>
          <a:blip r:embed="rId5">
            <a:lum bright="-10000"/>
          </a:blip>
          <a:stretch>
            <a:fillRect/>
          </a:stretch>
        </p:blipFill>
        <p:spPr>
          <a:xfrm>
            <a:off x="3448050" y="3124200"/>
            <a:ext cx="1366966" cy="1295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 descr="images (9).jpg"/>
          <p:cNvPicPr>
            <a:picLocks noChangeAspect="1"/>
          </p:cNvPicPr>
          <p:nvPr/>
        </p:nvPicPr>
        <p:blipFill>
          <a:blip r:embed="rId5">
            <a:lum bright="-10000"/>
          </a:blip>
          <a:stretch>
            <a:fillRect/>
          </a:stretch>
        </p:blipFill>
        <p:spPr>
          <a:xfrm>
            <a:off x="3200400" y="5334000"/>
            <a:ext cx="1366966" cy="1295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966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2286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Cloud Callout 2"/>
          <p:cNvSpPr/>
          <p:nvPr/>
        </p:nvSpPr>
        <p:spPr>
          <a:xfrm>
            <a:off x="609600" y="0"/>
            <a:ext cx="8153400" cy="1219200"/>
          </a:xfrm>
          <a:prstGeom prst="cloudCallout">
            <a:avLst>
              <a:gd name="adj1" fmla="val -13046"/>
              <a:gd name="adj2" fmla="val 88246"/>
            </a:avLst>
          </a:prstGeom>
          <a:solidFill>
            <a:srgbClr val="00B050"/>
          </a:solidFill>
          <a:ln w="571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New words</a:t>
            </a:r>
            <a:endParaRPr lang="en-US" sz="80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33600" y="1330404"/>
            <a:ext cx="4953000" cy="1107996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txBody>
          <a:bodyPr wrap="square" rtlCol="0">
            <a:noAutofit/>
          </a:bodyPr>
          <a:lstStyle/>
          <a:p>
            <a:pPr algn="ctr"/>
            <a:r>
              <a:rPr lang="en-US" sz="660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Champion</a:t>
            </a:r>
            <a:endParaRPr lang="en-US" sz="6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38400" y="5750004"/>
            <a:ext cx="4038600" cy="1107996"/>
          </a:xfrm>
          <a:prstGeom prst="rect">
            <a:avLst/>
          </a:prstGeom>
          <a:solidFill>
            <a:srgbClr val="002060"/>
          </a:solid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Winner</a:t>
            </a:r>
            <a:endParaRPr lang="en-US" sz="6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1000047456.jpg"/>
          <p:cNvPicPr>
            <a:picLocks noChangeAspect="1"/>
          </p:cNvPicPr>
          <p:nvPr/>
        </p:nvPicPr>
        <p:blipFill>
          <a:blip r:embed="rId3">
            <a:lum bright="-10000"/>
          </a:blip>
          <a:stretch>
            <a:fillRect/>
          </a:stretch>
        </p:blipFill>
        <p:spPr>
          <a:xfrm>
            <a:off x="1447800" y="2590800"/>
            <a:ext cx="6096000" cy="304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966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2286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1828800" y="381000"/>
            <a:ext cx="5715000" cy="1107996"/>
          </a:xfrm>
          <a:prstGeom prst="rect">
            <a:avLst/>
          </a:prstGeom>
          <a:solidFill>
            <a:srgbClr val="00206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Neighbourhood</a:t>
            </a:r>
            <a:endParaRPr lang="en-US" sz="6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57400" y="5562600"/>
            <a:ext cx="4953000" cy="1200329"/>
          </a:xfrm>
          <a:prstGeom prst="rect">
            <a:avLst/>
          </a:prstGeom>
          <a:solidFill>
            <a:srgbClr val="00B05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20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Vicinity</a:t>
            </a:r>
            <a:endParaRPr lang="en-US" sz="72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Screenshot (462).png"/>
          <p:cNvPicPr>
            <a:picLocks noChangeAspect="1"/>
          </p:cNvPicPr>
          <p:nvPr/>
        </p:nvPicPr>
        <p:blipFill>
          <a:blip r:embed="rId3">
            <a:lum bright="-10000"/>
          </a:blip>
          <a:stretch>
            <a:fillRect/>
          </a:stretch>
        </p:blipFill>
        <p:spPr>
          <a:xfrm>
            <a:off x="304800" y="1752600"/>
            <a:ext cx="8305800" cy="351022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966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2286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2438400" y="0"/>
            <a:ext cx="3962400" cy="1107996"/>
          </a:xfrm>
          <a:prstGeom prst="rect">
            <a:avLst/>
          </a:prstGeom>
          <a:solidFill>
            <a:srgbClr val="00B05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Opponent</a:t>
            </a:r>
            <a:endParaRPr lang="en-US" sz="6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67000" y="5505271"/>
            <a:ext cx="4495800" cy="1200329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20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Rival</a:t>
            </a:r>
            <a:endParaRPr lang="en-US" sz="72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1000047462.jpg"/>
          <p:cNvPicPr>
            <a:picLocks noChangeAspect="1"/>
          </p:cNvPicPr>
          <p:nvPr/>
        </p:nvPicPr>
        <p:blipFill>
          <a:blip r:embed="rId3">
            <a:lum bright="-20000"/>
          </a:blip>
          <a:stretch>
            <a:fillRect/>
          </a:stretch>
        </p:blipFill>
        <p:spPr>
          <a:xfrm>
            <a:off x="1295400" y="1524000"/>
            <a:ext cx="6477000" cy="3429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966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2286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2438400" y="381000"/>
            <a:ext cx="4343400" cy="1200329"/>
          </a:xfrm>
          <a:prstGeom prst="rect">
            <a:avLst/>
          </a:prstGeom>
          <a:solidFill>
            <a:srgbClr val="00B05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20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Inspiration</a:t>
            </a:r>
            <a:endParaRPr lang="en-US" sz="72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62200" y="5562600"/>
            <a:ext cx="4648200" cy="1200329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20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Motivation</a:t>
            </a:r>
            <a:endParaRPr lang="en-US" sz="72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1000047459.jpg"/>
          <p:cNvPicPr>
            <a:picLocks noChangeAspect="1"/>
          </p:cNvPicPr>
          <p:nvPr/>
        </p:nvPicPr>
        <p:blipFill>
          <a:blip r:embed="rId3">
            <a:lum bright="-10000"/>
          </a:blip>
          <a:stretch>
            <a:fillRect/>
          </a:stretch>
        </p:blipFill>
        <p:spPr>
          <a:xfrm>
            <a:off x="914400" y="2057400"/>
            <a:ext cx="7391400" cy="3048000"/>
          </a:xfrm>
          <a:prstGeom prst="ellipse">
            <a:avLst/>
          </a:prstGeom>
          <a:ln w="63500" cap="rnd">
            <a:solidFill>
              <a:srgbClr val="0070C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966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2286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1905000" y="381000"/>
            <a:ext cx="5715000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2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Congratulate</a:t>
            </a:r>
            <a:endParaRPr lang="en-US" sz="7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62200" y="5715000"/>
            <a:ext cx="4114800" cy="1200329"/>
          </a:xfrm>
          <a:prstGeom prst="rect">
            <a:avLst/>
          </a:prstGeom>
          <a:solidFill>
            <a:srgbClr val="FFC0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2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Felicitate</a:t>
            </a:r>
            <a:endParaRPr lang="en-US" sz="7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100004745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1981200"/>
            <a:ext cx="6635819" cy="358140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966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2286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762000" y="0"/>
            <a:ext cx="7696200" cy="923330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Teacher’s Model Reading</a:t>
            </a:r>
            <a:endParaRPr lang="en-US" sz="5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Gallery_178092578353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95400"/>
            <a:ext cx="4343400" cy="533400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 descr="1000047460.jpg"/>
          <p:cNvPicPr>
            <a:picLocks noChangeAspect="1"/>
          </p:cNvPicPr>
          <p:nvPr/>
        </p:nvPicPr>
        <p:blipFill>
          <a:blip r:embed="rId4">
            <a:lum bright="-20000"/>
          </a:blip>
          <a:stretch>
            <a:fillRect/>
          </a:stretch>
        </p:blipFill>
        <p:spPr>
          <a:xfrm>
            <a:off x="4572000" y="1295400"/>
            <a:ext cx="4380065" cy="5334000"/>
          </a:xfrm>
          <a:prstGeom prst="rect">
            <a:avLst/>
          </a:prstGeom>
          <a:ln w="889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966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2286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1600200" y="304800"/>
            <a:ext cx="5867400" cy="1107996"/>
          </a:xfrm>
          <a:prstGeom prst="rect">
            <a:avLst/>
          </a:prstGeom>
          <a:solidFill>
            <a:srgbClr val="00B0F0"/>
          </a:solid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Choral Reading</a:t>
            </a:r>
            <a:endParaRPr lang="en-US" sz="66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100004072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905000"/>
            <a:ext cx="8305800" cy="42672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C000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966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2286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1295400" y="304800"/>
            <a:ext cx="6629400" cy="1015663"/>
          </a:xfrm>
          <a:prstGeom prst="rect">
            <a:avLst/>
          </a:prstGeom>
          <a:solidFill>
            <a:srgbClr val="7030A0"/>
          </a:solidFill>
          <a:ln w="76200">
            <a:solidFill>
              <a:srgbClr val="FFFF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Student’s Reading</a:t>
            </a:r>
            <a:endParaRPr lang="en-US" sz="6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100004076 (1).jpeg"/>
          <p:cNvPicPr>
            <a:picLocks noChangeAspect="1"/>
          </p:cNvPicPr>
          <p:nvPr/>
        </p:nvPicPr>
        <p:blipFill>
          <a:blip r:embed="rId3">
            <a:lum bright="-10000"/>
          </a:blip>
          <a:stretch>
            <a:fillRect/>
          </a:stretch>
        </p:blipFill>
        <p:spPr>
          <a:xfrm>
            <a:off x="533400" y="1905000"/>
            <a:ext cx="8305800" cy="43357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966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2286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Oval 2"/>
          <p:cNvSpPr/>
          <p:nvPr/>
        </p:nvSpPr>
        <p:spPr>
          <a:xfrm>
            <a:off x="2133600" y="152400"/>
            <a:ext cx="6248400" cy="1066800"/>
          </a:xfrm>
          <a:prstGeom prst="ellipse">
            <a:avLst/>
          </a:prstGeom>
          <a:solidFill>
            <a:srgbClr val="0070C0"/>
          </a:solidFill>
          <a:ln w="76200">
            <a:solidFill>
              <a:srgbClr val="C0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Group Work</a:t>
            </a:r>
            <a:endParaRPr lang="en-US" sz="6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download (1).jpg"/>
          <p:cNvPicPr>
            <a:picLocks noChangeAspect="1"/>
          </p:cNvPicPr>
          <p:nvPr/>
        </p:nvPicPr>
        <p:blipFill>
          <a:blip r:embed="rId3">
            <a:lum bright="40000"/>
          </a:blip>
          <a:stretch>
            <a:fillRect/>
          </a:stretch>
        </p:blipFill>
        <p:spPr>
          <a:xfrm>
            <a:off x="1295400" y="0"/>
            <a:ext cx="1992923" cy="1295400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Right Arrow 4"/>
          <p:cNvSpPr/>
          <p:nvPr/>
        </p:nvSpPr>
        <p:spPr>
          <a:xfrm>
            <a:off x="304800" y="1219200"/>
            <a:ext cx="6096000" cy="2286000"/>
          </a:xfrm>
          <a:prstGeom prst="rightArrow">
            <a:avLst/>
          </a:prstGeom>
          <a:solidFill>
            <a:srgbClr val="92D05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304800" y="3048000"/>
            <a:ext cx="5943600" cy="2514600"/>
          </a:xfrm>
          <a:prstGeom prst="rightArrow">
            <a:avLst/>
          </a:prstGeom>
          <a:solidFill>
            <a:srgbClr val="00B0F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228600" y="4800600"/>
            <a:ext cx="5943600" cy="2286000"/>
          </a:xfrm>
          <a:prstGeom prst="rightArrow">
            <a:avLst/>
          </a:prstGeom>
          <a:solidFill>
            <a:srgbClr val="C00000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95400" y="1905000"/>
            <a:ext cx="3657600" cy="914400"/>
          </a:xfrm>
          <a:prstGeom prst="rect">
            <a:avLst/>
          </a:prstGeom>
          <a:solidFill>
            <a:srgbClr val="00206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Group-1</a:t>
            </a:r>
            <a:endParaRPr lang="en-US" sz="6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66800" y="3810000"/>
            <a:ext cx="3581400" cy="990600"/>
          </a:xfrm>
          <a:prstGeom prst="rect">
            <a:avLst/>
          </a:prstGeom>
          <a:solidFill>
            <a:srgbClr val="FFFF00"/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Group-2</a:t>
            </a:r>
            <a:endParaRPr lang="en-US" sz="6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62000" y="5486400"/>
            <a:ext cx="3886200" cy="914400"/>
          </a:xfrm>
          <a:prstGeom prst="rect">
            <a:avLst/>
          </a:prstGeom>
          <a:solidFill>
            <a:srgbClr val="0070C0"/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Group-3</a:t>
            </a:r>
            <a:endParaRPr lang="en-US" sz="60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966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2286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/>
          <p:cNvSpPr txBox="1"/>
          <p:nvPr/>
        </p:nvSpPr>
        <p:spPr>
          <a:xfrm>
            <a:off x="0" y="228600"/>
            <a:ext cx="9144000" cy="1754326"/>
          </a:xfrm>
          <a:prstGeom prst="rect">
            <a:avLst/>
          </a:prstGeom>
          <a:solidFill>
            <a:srgbClr val="002060"/>
          </a:solidFill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Read the text in </a:t>
            </a:r>
            <a:r>
              <a:rPr lang="en-US" sz="540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groups and answer the following questions.</a:t>
            </a:r>
            <a:endParaRPr lang="en-US" sz="54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2209800"/>
            <a:ext cx="8534400" cy="3785652"/>
          </a:xfrm>
          <a:prstGeom prst="rect">
            <a:avLst/>
          </a:prstGeom>
          <a:solidFill>
            <a:srgbClr val="FFC000"/>
          </a:solidFill>
          <a:ln w="76200">
            <a:solidFill>
              <a:srgbClr val="C00000"/>
            </a:solidFill>
            <a:prstDash val="lgDashDot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1.Where does Lipi live?</a:t>
            </a:r>
            <a:endParaRPr lang="en-US" sz="4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48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2.How does Lipi get ready for school every morning?</a:t>
            </a:r>
          </a:p>
          <a:p>
            <a:pPr algn="ctr"/>
            <a:r>
              <a:rPr lang="en-US" sz="48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3.What competition has Lipi won at school?</a:t>
            </a:r>
            <a:endParaRPr lang="en-US" sz="4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966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2286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3657600" y="152400"/>
            <a:ext cx="4419600" cy="1015663"/>
          </a:xfrm>
          <a:prstGeom prst="rect">
            <a:avLst/>
          </a:prstGeom>
          <a:solidFill>
            <a:srgbClr val="00B050"/>
          </a:solidFill>
          <a:ln w="76200">
            <a:solidFill>
              <a:srgbClr val="FFC000"/>
            </a:solidFill>
            <a:prstDash val="lg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Pair Work</a:t>
            </a:r>
            <a:endParaRPr lang="en-US" sz="6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schoolgirls-learning-in-classroom-2H3F5D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76400" y="0"/>
            <a:ext cx="2209800" cy="1371599"/>
          </a:xfrm>
          <a:prstGeom prst="ellipse">
            <a:avLst/>
          </a:prstGeom>
          <a:ln w="635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0" y="2055674"/>
            <a:ext cx="8915400" cy="4247317"/>
          </a:xfrm>
          <a:prstGeom prst="rect">
            <a:avLst/>
          </a:prstGeom>
          <a:solidFill>
            <a:srgbClr val="00206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Read the text </a:t>
            </a:r>
            <a:r>
              <a:rPr lang="en-US" sz="540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in pairs.One will read the text aloud first,and the other partner will check the reading.Change your roles in turns.</a:t>
            </a:r>
            <a:endParaRPr lang="en-US" sz="54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966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2286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990600" y="533400"/>
            <a:ext cx="7239000" cy="1107996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One day one word</a:t>
            </a:r>
            <a:endParaRPr lang="en-US" sz="6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2413337"/>
            <a:ext cx="2895600" cy="1015663"/>
          </a:xfrm>
          <a:prstGeom prst="rect">
            <a:avLst/>
          </a:prstGeom>
          <a:solidFill>
            <a:srgbClr val="0070C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Dream</a:t>
            </a:r>
            <a:endParaRPr lang="en-US" sz="60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3429000" y="2514600"/>
            <a:ext cx="1295400" cy="762000"/>
          </a:xfrm>
          <a:prstGeom prst="rightArrow">
            <a:avLst/>
          </a:prstGeom>
          <a:solidFill>
            <a:srgbClr val="00206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105400" y="2381071"/>
            <a:ext cx="2362200" cy="1200329"/>
          </a:xfrm>
          <a:prstGeom prst="rect">
            <a:avLst/>
          </a:prstGeom>
          <a:solidFill>
            <a:srgbClr val="FFC0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20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স্বপ্ন</a:t>
            </a:r>
            <a:endParaRPr lang="en-US" sz="7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4546937"/>
            <a:ext cx="9144000" cy="1015663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My dream is to be a doctor.</a:t>
            </a:r>
            <a:endParaRPr lang="en-US" sz="6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966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2286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2438400" y="0"/>
            <a:ext cx="4953000" cy="1015663"/>
          </a:xfrm>
          <a:prstGeom prst="rect">
            <a:avLst/>
          </a:prstGeom>
          <a:solidFill>
            <a:srgbClr val="FFC0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Assessment</a:t>
            </a:r>
            <a:endParaRPr lang="en-US" sz="6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download (3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0"/>
            <a:ext cx="2312276" cy="1219200"/>
          </a:xfrm>
          <a:prstGeom prst="ellipse">
            <a:avLst/>
          </a:prstGeom>
          <a:ln w="762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228600" y="1219200"/>
            <a:ext cx="8382000" cy="1569660"/>
          </a:xfrm>
          <a:prstGeom prst="rect">
            <a:avLst/>
          </a:prstGeom>
          <a:solidFill>
            <a:srgbClr val="00206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Read the text with proper stress and intonation individually</a:t>
            </a:r>
            <a:r>
              <a:rPr lang="en-US" dirty="0" smtClean="0">
                <a:solidFill>
                  <a:srgbClr val="FFC000"/>
                </a:solidFill>
              </a:rPr>
              <a:t>.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2819400"/>
            <a:ext cx="8077200" cy="769441"/>
          </a:xfrm>
          <a:prstGeom prst="rect">
            <a:avLst/>
          </a:prstGeom>
          <a:solidFill>
            <a:srgbClr val="FFFF00"/>
          </a:solidFill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Answer the following questions.</a:t>
            </a:r>
            <a:endParaRPr lang="en-US" sz="4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3733800"/>
            <a:ext cx="8229600" cy="769441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1)Which is Lipi’s favourite place</a:t>
            </a:r>
            <a:r>
              <a:rPr lang="en-US" sz="40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en-US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6095999"/>
            <a:ext cx="9372600" cy="707886"/>
          </a:xfrm>
          <a:prstGeom prst="rect">
            <a:avLst/>
          </a:prstGeom>
          <a:solidFill>
            <a:srgbClr val="FFC000"/>
          </a:solidFill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3)Why does Lipi want to set up a school?</a:t>
            </a:r>
            <a:endParaRPr lang="en-US" sz="4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4724400"/>
            <a:ext cx="9372600" cy="1323439"/>
          </a:xfrm>
          <a:prstGeom prst="rect">
            <a:avLst/>
          </a:prstGeom>
          <a:solidFill>
            <a:srgbClr val="0070C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2)How does Lipi’s teacher help her in the class?</a:t>
            </a:r>
            <a:endParaRPr lang="en-US" sz="4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966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2286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1752600" y="457200"/>
            <a:ext cx="5562600" cy="1015663"/>
          </a:xfrm>
          <a:prstGeom prst="rect">
            <a:avLst/>
          </a:prstGeom>
          <a:solidFill>
            <a:srgbClr val="FFC000"/>
          </a:solidFill>
          <a:ln w="76200">
            <a:solidFill>
              <a:srgbClr val="C00000"/>
            </a:solidFill>
            <a:prstDash val="lg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Feedback</a:t>
            </a:r>
            <a:endParaRPr lang="en-US" sz="6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100004249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752600"/>
            <a:ext cx="7848600" cy="2590800"/>
          </a:xfrm>
          <a:prstGeom prst="ellipse">
            <a:avLst/>
          </a:prstGeom>
          <a:ln w="76200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0" y="4495800"/>
            <a:ext cx="9144000" cy="2123658"/>
          </a:xfrm>
          <a:prstGeom prst="rect">
            <a:avLst/>
          </a:prstGeom>
          <a:solidFill>
            <a:srgbClr val="00206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Support the students during the class</a:t>
            </a:r>
          </a:p>
          <a:p>
            <a:pPr algn="ctr"/>
            <a:r>
              <a:rPr lang="en-US" sz="4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who cannot read aloud </a:t>
            </a:r>
            <a:r>
              <a:rPr lang="en-US" sz="44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the text </a:t>
            </a:r>
            <a:r>
              <a:rPr lang="en-US" sz="4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properly.</a:t>
            </a:r>
            <a:endParaRPr lang="en-US" sz="4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966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2286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228600" y="381000"/>
            <a:ext cx="8305800" cy="1107996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Summary of the session</a:t>
            </a:r>
            <a:endParaRPr lang="en-US" sz="6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133600"/>
            <a:ext cx="9144000" cy="923330"/>
          </a:xfrm>
          <a:prstGeom prst="rect">
            <a:avLst/>
          </a:prstGeom>
          <a:solidFill>
            <a:srgbClr val="0070C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“What have you learnt today?”</a:t>
            </a:r>
            <a:endParaRPr lang="en-US" sz="5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Horizontal Scroll 5"/>
          <p:cNvSpPr/>
          <p:nvPr/>
        </p:nvSpPr>
        <p:spPr>
          <a:xfrm>
            <a:off x="0" y="2819400"/>
            <a:ext cx="9144000" cy="4343400"/>
          </a:xfrm>
          <a:prstGeom prst="horizontalScroll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“We  have learnt some new words and read the text aloud properly.”</a:t>
            </a:r>
            <a:endParaRPr lang="en-US" sz="6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966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2286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2209800" y="0"/>
            <a:ext cx="4876800" cy="1200329"/>
          </a:xfrm>
          <a:prstGeom prst="rect">
            <a:avLst/>
          </a:prstGeom>
          <a:solidFill>
            <a:srgbClr val="92D05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Home Work</a:t>
            </a:r>
            <a:endParaRPr lang="en-US" sz="72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download (2).jpg"/>
          <p:cNvPicPr>
            <a:picLocks noChangeAspect="1"/>
          </p:cNvPicPr>
          <p:nvPr/>
        </p:nvPicPr>
        <p:blipFill>
          <a:blip r:embed="rId3">
            <a:lum bright="-20000"/>
          </a:blip>
          <a:stretch>
            <a:fillRect/>
          </a:stretch>
        </p:blipFill>
        <p:spPr>
          <a:xfrm>
            <a:off x="1905000" y="1447800"/>
            <a:ext cx="5262691" cy="2971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0" y="4495800"/>
            <a:ext cx="9144000" cy="2308324"/>
          </a:xfrm>
          <a:prstGeom prst="rect">
            <a:avLst/>
          </a:prstGeom>
          <a:solidFill>
            <a:srgbClr val="00B050"/>
          </a:solidFill>
          <a:ln w="571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Suppose you have a friend with special needs.Write five sentences about your friend.</a:t>
            </a:r>
            <a:endParaRPr lang="en-US" sz="48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0043966.jpg"/>
          <p:cNvPicPr>
            <a:picLocks noChangeAspect="1"/>
          </p:cNvPicPr>
          <p:nvPr/>
        </p:nvPicPr>
        <p:blipFill>
          <a:blip r:embed="rId2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228600" cap="sq" cmpd="thickThin">
            <a:solidFill>
              <a:srgbClr val="7030A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 descr="1000046026.jpg"/>
          <p:cNvPicPr>
            <a:picLocks noChangeAspect="1"/>
          </p:cNvPicPr>
          <p:nvPr/>
        </p:nvPicPr>
        <p:blipFill>
          <a:blip r:embed="rId3">
            <a:lum bright="-10000"/>
          </a:blip>
          <a:stretch>
            <a:fillRect/>
          </a:stretch>
        </p:blipFill>
        <p:spPr>
          <a:xfrm>
            <a:off x="1524000" y="1143000"/>
            <a:ext cx="6781800" cy="40376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338</Words>
  <Application>Microsoft Office PowerPoint</Application>
  <PresentationFormat>On-screen Show (4:3)</PresentationFormat>
  <Paragraphs>67</Paragraphs>
  <Slides>26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MAKSUDA</dc:creator>
  <cp:lastModifiedBy>MAKSUDA</cp:lastModifiedBy>
  <cp:revision>189</cp:revision>
  <dcterms:created xsi:type="dcterms:W3CDTF">2026-09-08T16:23:25Z</dcterms:created>
  <dcterms:modified xsi:type="dcterms:W3CDTF">2026-09-12T06:25:14Z</dcterms:modified>
</cp:coreProperties>
</file>