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Default Extension="svg" ContentType="image/sv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51" r:id="rId1"/>
  </p:sldMasterIdLst>
  <p:notesMasterIdLst>
    <p:notesMasterId r:id="rId24"/>
  </p:notesMasterIdLst>
  <p:sldIdLst>
    <p:sldId id="256" r:id="rId2"/>
    <p:sldId id="257" r:id="rId3"/>
    <p:sldId id="274" r:id="rId4"/>
    <p:sldId id="258" r:id="rId5"/>
    <p:sldId id="272" r:id="rId6"/>
    <p:sldId id="259" r:id="rId7"/>
    <p:sldId id="273" r:id="rId8"/>
    <p:sldId id="270" r:id="rId9"/>
    <p:sldId id="260" r:id="rId10"/>
    <p:sldId id="265" r:id="rId11"/>
    <p:sldId id="267" r:id="rId12"/>
    <p:sldId id="268" r:id="rId13"/>
    <p:sldId id="275" r:id="rId14"/>
    <p:sldId id="276" r:id="rId15"/>
    <p:sldId id="277" r:id="rId16"/>
    <p:sldId id="262" r:id="rId17"/>
    <p:sldId id="278" r:id="rId18"/>
    <p:sldId id="280" r:id="rId19"/>
    <p:sldId id="279" r:id="rId20"/>
    <p:sldId id="269" r:id="rId21"/>
    <p:sldId id="263" r:id="rId22"/>
    <p:sldId id="264" r:id="rId23"/>
  </p:sldIdLst>
  <p:sldSz cx="12192000" cy="6858000"/>
  <p:notesSz cx="6858000" cy="12192000"/>
  <p:embeddedFontLst>
    <p:embeddedFont>
      <p:font typeface="Hubot Sans Bold" charset="0"/>
      <p:regular r:id="rId25"/>
    </p:embeddedFont>
    <p:embeddedFont>
      <p:font typeface="Perpetua" pitchFamily="18" charset="0"/>
      <p:regular r:id="rId26"/>
      <p:bold r:id="rId27"/>
      <p:italic r:id="rId28"/>
      <p:boldItalic r:id="rId29"/>
    </p:embeddedFont>
    <p:embeddedFont>
      <p:font typeface="Roboto Condensed" charset="0"/>
      <p:regular r:id="rId30"/>
    </p:embeddedFont>
    <p:embeddedFont>
      <p:font typeface="Roboto Condensed Bold" charset="0"/>
      <p:regular r:id="rId31"/>
    </p:embeddedFont>
    <p:embeddedFont>
      <p:font typeface="Calibri" pitchFamily="34" charset="0"/>
      <p:regular r:id="rId32"/>
      <p:bold r:id="rId33"/>
      <p:italic r:id="rId34"/>
      <p:boldItalic r:id="rId35"/>
    </p:embeddedFont>
    <p:embeddedFont>
      <p:font typeface="Wingdings 2" pitchFamily="18" charset="2"/>
      <p:regular r:id="rId36"/>
    </p:embeddedFont>
    <p:embeddedFont>
      <p:font typeface="Franklin Gothic Book" pitchFamily="34" charset="0"/>
      <p:regular r:id="rId37"/>
      <p:italic r:id="rId3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11"/>
    <p:restoredTop sz="94610"/>
  </p:normalViewPr>
  <p:slideViewPr>
    <p:cSldViewPr snapToGrid="0" snapToObjects="1">
      <p:cViewPr varScale="1">
        <p:scale>
          <a:sx n="71" d="100"/>
          <a:sy n="71" d="100"/>
        </p:scale>
        <p:origin x="-120" y="-17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0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font" Target="fonts/font1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37" Type="http://schemas.openxmlformats.org/officeDocument/2006/relationships/font" Target="fonts/font13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36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635000" y="914400"/>
            <a:ext cx="8128000" cy="4572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11580813"/>
            <a:ext cx="2971800" cy="609600"/>
          </a:xfrm>
          <a:prstGeom prst="rect">
            <a:avLst/>
          </a:prstGeom>
        </p:spPr>
        <p:txBody>
          <a:bodyPr/>
          <a:lstStyle/>
          <a:p>
            <a:fld id="{F7021451-1387-4CA6-816F-3879F97B5CBC}" type="slidenum">
              <a:rPr lang="en-US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635000" y="914400"/>
            <a:ext cx="8128000" cy="4572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11580813"/>
            <a:ext cx="2971800" cy="609600"/>
          </a:xfrm>
          <a:prstGeom prst="rect">
            <a:avLst/>
          </a:prstGeom>
        </p:spPr>
        <p:txBody>
          <a:bodyPr/>
          <a:lstStyle/>
          <a:p>
            <a:fld id="{F7021451-1387-4CA6-816F-3879F97B5CBC}" type="slidenum">
              <a:rPr lang="en-US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635000" y="914400"/>
            <a:ext cx="8128000" cy="4572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11580813"/>
            <a:ext cx="2971800" cy="609600"/>
          </a:xfrm>
          <a:prstGeom prst="rect">
            <a:avLst/>
          </a:prstGeom>
        </p:spPr>
        <p:txBody>
          <a:bodyPr/>
          <a:lstStyle/>
          <a:p>
            <a:fld id="{F7021451-1387-4CA6-816F-3879F97B5CBC}" type="slidenum">
              <a:rPr lang="en-US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635000" y="914400"/>
            <a:ext cx="8128000" cy="4572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11580813"/>
            <a:ext cx="2971800" cy="609600"/>
          </a:xfrm>
          <a:prstGeom prst="rect">
            <a:avLst/>
          </a:prstGeom>
        </p:spPr>
        <p:txBody>
          <a:bodyPr/>
          <a:lstStyle/>
          <a:p>
            <a:fld id="{F7021451-1387-4CA6-816F-3879F97B5CBC}" type="slidenum">
              <a:rPr lang="en-US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635000" y="914400"/>
            <a:ext cx="8128000" cy="4572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11580813"/>
            <a:ext cx="2971800" cy="609600"/>
          </a:xfrm>
          <a:prstGeom prst="rect">
            <a:avLst/>
          </a:prstGeom>
        </p:spPr>
        <p:txBody>
          <a:bodyPr/>
          <a:lstStyle/>
          <a:p>
            <a:fld id="{F7021451-1387-4CA6-816F-3879F97B5CBC}" type="slidenum">
              <a:rPr lang="en-US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635000" y="914400"/>
            <a:ext cx="8128000" cy="4572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11580813"/>
            <a:ext cx="2971800" cy="609600"/>
          </a:xfrm>
          <a:prstGeom prst="rect">
            <a:avLst/>
          </a:prstGeom>
        </p:spPr>
        <p:txBody>
          <a:bodyPr/>
          <a:lstStyle/>
          <a:p>
            <a:fld id="{F7021451-1387-4CA6-816F-3879F97B5CBC}" type="slidenum">
              <a:rPr lang="en-US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635000" y="914400"/>
            <a:ext cx="8128000" cy="4572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11580813"/>
            <a:ext cx="2971800" cy="609600"/>
          </a:xfrm>
          <a:prstGeom prst="rect">
            <a:avLst/>
          </a:prstGeom>
        </p:spPr>
        <p:txBody>
          <a:bodyPr/>
          <a:lstStyle/>
          <a:p>
            <a:fld id="{F7021451-1387-4CA6-816F-3879F97B5CBC}" type="slidenum">
              <a:rPr lang="en-US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635000" y="914400"/>
            <a:ext cx="8128000" cy="4572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11580813"/>
            <a:ext cx="2971800" cy="609600"/>
          </a:xfrm>
          <a:prstGeom prst="rect">
            <a:avLst/>
          </a:prstGeom>
        </p:spPr>
        <p:txBody>
          <a:bodyPr/>
          <a:lstStyle/>
          <a:p>
            <a:fld id="{F7021451-1387-4CA6-816F-3879F97B5CBC}" type="slidenum">
              <a:rPr lang="en-US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87084" y="69756"/>
            <a:ext cx="12017829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727200" y="3200400"/>
            <a:ext cx="85344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 sz="1400" dirty="0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3909" y="1449304"/>
            <a:ext cx="12028716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83909" y="1396720"/>
            <a:ext cx="12028716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83909" y="2976649"/>
            <a:ext cx="12028716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09600" y="1505931"/>
            <a:ext cx="109728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1219200" y="1447800"/>
            <a:ext cx="103632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87084" y="69756"/>
            <a:ext cx="12017829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952501"/>
            <a:ext cx="103632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547938"/>
            <a:ext cx="103632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6800" y="6172200"/>
            <a:ext cx="5334000" cy="457200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7" name="Rectangle 6"/>
          <p:cNvSpPr/>
          <p:nvPr/>
        </p:nvSpPr>
        <p:spPr>
          <a:xfrm flipV="1">
            <a:off x="92550" y="2376830"/>
            <a:ext cx="1201802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2195" y="2341476"/>
            <a:ext cx="12018375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91075" y="2468880"/>
            <a:ext cx="12019495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95072" y="6208776"/>
            <a:ext cx="609600" cy="457200"/>
          </a:xfrm>
        </p:spPr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1219200" y="1447800"/>
            <a:ext cx="499872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578600" y="1447800"/>
            <a:ext cx="499872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73050"/>
            <a:ext cx="103632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1447800"/>
            <a:ext cx="49784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604000" y="1447800"/>
            <a:ext cx="49784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1219200" y="2247900"/>
            <a:ext cx="49784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6604000" y="2247900"/>
            <a:ext cx="49784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85344" y="69755"/>
            <a:ext cx="12017829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73050"/>
            <a:ext cx="103632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219200" y="1600200"/>
            <a:ext cx="2540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3962400" y="1600200"/>
            <a:ext cx="7620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4900550"/>
            <a:ext cx="97536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445825"/>
            <a:ext cx="97536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219200" y="6172200"/>
            <a:ext cx="5181600" cy="457200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95072" y="6208776"/>
            <a:ext cx="609600" cy="457200"/>
          </a:xfrm>
        </p:spPr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 dirty="0"/>
          </a:p>
        </p:txBody>
      </p:sp>
      <p:sp>
        <p:nvSpPr>
          <p:cNvPr id="11" name="Rectangle 10"/>
          <p:cNvSpPr/>
          <p:nvPr/>
        </p:nvSpPr>
        <p:spPr>
          <a:xfrm flipV="1">
            <a:off x="91076" y="4683555"/>
            <a:ext cx="1200912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91345" y="4650475"/>
            <a:ext cx="12008852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91348" y="4773225"/>
            <a:ext cx="12008849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1078" y="66676"/>
            <a:ext cx="12002497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2"/>
            <a:ext cx="268224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9200" y="274641"/>
            <a:ext cx="7416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master 1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85344" y="69755"/>
            <a:ext cx="12017829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1219200" y="274638"/>
            <a:ext cx="103632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1219200" y="1447800"/>
            <a:ext cx="103632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8229600" y="6191250"/>
            <a:ext cx="33020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564CF2E0-CCC4-4E1E-9902-C3C36AB3FDA4}" type="datetimeFigureOut">
              <a:rPr lang="en-US" smtClean="0"/>
              <a:pPr algn="r" eaLnBrk="1" latinLnBrk="0" hangingPunct="1"/>
              <a:t>9/13/2026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19200" y="6172200"/>
            <a:ext cx="52832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95072" y="6210300"/>
            <a:ext cx="6096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eaLnBrk="1" latinLnBrk="0" hangingPunct="1"/>
            <a:fld id="{6F42FDE4-A7DD-41A7-A0A6-9B649FB43336}" type="slidenum">
              <a:rPr kumimoji="0" lang="en-US" smtClean="0"/>
              <a:pPr algn="ctr" eaLnBrk="1" latinLnBrk="0" hangingPunct="1"/>
              <a:t>‹#›</a:t>
            </a:fld>
            <a:endParaRPr kumimoji="0" lang="en-US" sz="14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-3-3.sv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322298" y="3825280"/>
            <a:ext cx="4684623" cy="11303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76200">
            <a:solidFill>
              <a:schemeClr val="tx1"/>
            </a:solidFill>
          </a:ln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6000" b="1" dirty="0">
                <a:solidFill>
                  <a:srgbClr val="0C0D0F"/>
                </a:solidFill>
                <a:latin typeface="Hubot Sans Bold" pitchFamily="34" charset="0"/>
                <a:ea typeface="Hubot Sans Bold" pitchFamily="34" charset="-122"/>
                <a:cs typeface="Hubot Sans Bold" pitchFamily="34" charset="-120"/>
              </a:rPr>
              <a:t>বৈশ্বিক উষ্ণতা</a:t>
            </a:r>
            <a:endParaRPr lang="en-US" sz="6000" dirty="0"/>
          </a:p>
        </p:txBody>
      </p:sp>
      <p:sp>
        <p:nvSpPr>
          <p:cNvPr id="4" name="Text 1"/>
          <p:cNvSpPr/>
          <p:nvPr/>
        </p:nvSpPr>
        <p:spPr>
          <a:xfrm>
            <a:off x="661475" y="3056235"/>
            <a:ext cx="690644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endParaRPr lang="en-US" sz="1450" dirty="0"/>
          </a:p>
        </p:txBody>
      </p:sp>
      <p:sp>
        <p:nvSpPr>
          <p:cNvPr id="6" name="Text 3"/>
          <p:cNvSpPr/>
          <p:nvPr/>
        </p:nvSpPr>
        <p:spPr>
          <a:xfrm>
            <a:off x="1117600" y="5486400"/>
            <a:ext cx="4889321" cy="47625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2800" dirty="0">
                <a:solidFill>
                  <a:srgbClr val="55575A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নবম–দশম শ্রেণি • বিজ্ঞান • অধ্যায় ২</a:t>
            </a:r>
            <a:endParaRPr lang="en-US" sz="2800" dirty="0"/>
          </a:p>
        </p:txBody>
      </p:sp>
      <p:sp>
        <p:nvSpPr>
          <p:cNvPr id="7" name="Text 4"/>
          <p:cNvSpPr/>
          <p:nvPr/>
        </p:nvSpPr>
        <p:spPr>
          <a:xfrm>
            <a:off x="661475" y="571500"/>
            <a:ext cx="6298125" cy="2075755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8100000" scaled="1"/>
            <a:tileRect/>
          </a:gradFill>
          <a:ln w="76200">
            <a:solidFill>
              <a:schemeClr val="tx1"/>
            </a:solidFill>
          </a:ln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3200" dirty="0">
                <a:solidFill>
                  <a:srgbClr val="55575A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মোছাঃ নাসরিন </a:t>
            </a:r>
            <a:r>
              <a:rPr lang="en-US" sz="3200" dirty="0" err="1">
                <a:solidFill>
                  <a:srgbClr val="55575A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নাহার</a:t>
            </a:r>
            <a:r>
              <a:rPr lang="en-US" sz="3200" dirty="0">
                <a:solidFill>
                  <a:srgbClr val="55575A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 </a:t>
            </a:r>
            <a:r>
              <a:rPr lang="en-US" sz="3200" dirty="0" smtClean="0">
                <a:solidFill>
                  <a:srgbClr val="55575A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 (</a:t>
            </a:r>
            <a:r>
              <a:rPr lang="en-US" sz="3200" dirty="0" err="1" smtClean="0">
                <a:solidFill>
                  <a:srgbClr val="55575A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সহকারী</a:t>
            </a:r>
            <a:r>
              <a:rPr lang="en-US" sz="3200" dirty="0" smtClean="0">
                <a:solidFill>
                  <a:srgbClr val="55575A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 </a:t>
            </a:r>
            <a:r>
              <a:rPr lang="en-US" sz="3200" dirty="0" err="1" smtClean="0">
                <a:solidFill>
                  <a:srgbClr val="55575A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শিক্ষক</a:t>
            </a:r>
            <a:r>
              <a:rPr lang="en-US" sz="3200" dirty="0" smtClean="0">
                <a:solidFill>
                  <a:srgbClr val="55575A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) </a:t>
            </a:r>
            <a:r>
              <a:rPr lang="en-US" sz="3200" dirty="0" err="1" smtClean="0">
                <a:solidFill>
                  <a:srgbClr val="55575A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মকিমপুর</a:t>
            </a:r>
            <a:r>
              <a:rPr lang="en-US" sz="3200" dirty="0" smtClean="0">
                <a:solidFill>
                  <a:srgbClr val="55575A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 </a:t>
            </a:r>
            <a:r>
              <a:rPr lang="en-US" sz="3200" dirty="0">
                <a:solidFill>
                  <a:srgbClr val="55575A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মাধ্যমিক বিদ্যালয়, হরিণাকুণ্ডু, ঝিনাইদহ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410390" y="405606"/>
            <a:ext cx="3057210" cy="86439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6000" b="1" dirty="0">
                <a:solidFill>
                  <a:srgbClr val="0C0D0F"/>
                </a:solidFill>
                <a:latin typeface="Hubot Sans Bold" pitchFamily="34" charset="0"/>
                <a:ea typeface="Hubot Sans Bold" pitchFamily="34" charset="-122"/>
                <a:cs typeface="Hubot Sans Bold" pitchFamily="34" charset="-120"/>
              </a:rPr>
              <a:t>শিখনফল</a:t>
            </a:r>
            <a:endParaRPr lang="en-US" sz="6000" dirty="0"/>
          </a:p>
        </p:txBody>
      </p:sp>
      <p:sp>
        <p:nvSpPr>
          <p:cNvPr id="3" name="Text 1"/>
          <p:cNvSpPr/>
          <p:nvPr/>
        </p:nvSpPr>
        <p:spPr>
          <a:xfrm>
            <a:off x="829150" y="1270000"/>
            <a:ext cx="4174650" cy="533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2800" dirty="0">
                <a:solidFill>
                  <a:srgbClr val="55575A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পাঠ শেষে শিক্ষার্থীরা যা শিখবে—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61475" y="2479973"/>
            <a:ext cx="378014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3200" dirty="0">
                <a:solidFill>
                  <a:srgbClr val="55575A"/>
                </a:solidFill>
                <a:latin typeface="Hubot Sans Light" pitchFamily="34" charset="0"/>
                <a:ea typeface="Hubot Sans Light" pitchFamily="34" charset="-122"/>
                <a:cs typeface="Hubot Sans Light" pitchFamily="34" charset="-120"/>
              </a:rPr>
              <a:t>01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661475" y="2775843"/>
            <a:ext cx="3496877" cy="25400"/>
          </a:xfrm>
          <a:prstGeom prst="rect">
            <a:avLst/>
          </a:prstGeom>
          <a:solidFill>
            <a:srgbClr val="C8CAC1"/>
          </a:solidFill>
          <a:ln/>
        </p:spPr>
      </p:sp>
      <p:sp>
        <p:nvSpPr>
          <p:cNvPr id="6" name="Text 4"/>
          <p:cNvSpPr/>
          <p:nvPr/>
        </p:nvSpPr>
        <p:spPr>
          <a:xfrm>
            <a:off x="661475" y="2921099"/>
            <a:ext cx="349687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800" b="1" dirty="0">
                <a:solidFill>
                  <a:srgbClr val="55575A"/>
                </a:solidFill>
                <a:latin typeface="Hubot Sans Bold" pitchFamily="34" charset="0"/>
                <a:ea typeface="Hubot Sans Bold" pitchFamily="34" charset="-122"/>
                <a:cs typeface="Hubot Sans Bold" pitchFamily="34" charset="-120"/>
              </a:rPr>
              <a:t>বৈশ্বিক উষ্ণতা ব্যাখ্যা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661475" y="3329781"/>
            <a:ext cx="3496877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2000" dirty="0">
                <a:solidFill>
                  <a:srgbClr val="55575A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নিজের ভাষায় বৈশ্বিক উষ্ণতা কী তা ব্যাখ্যা করতে পারবে।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4347359" y="2479973"/>
            <a:ext cx="378014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3200" dirty="0">
                <a:solidFill>
                  <a:srgbClr val="55575A"/>
                </a:solidFill>
                <a:latin typeface="Hubot Sans Light" pitchFamily="34" charset="0"/>
                <a:ea typeface="Hubot Sans Light" pitchFamily="34" charset="-122"/>
                <a:cs typeface="Hubot Sans Light" pitchFamily="34" charset="-120"/>
              </a:rPr>
              <a:t>02</a:t>
            </a:r>
            <a:endParaRPr lang="en-US" sz="3200" dirty="0"/>
          </a:p>
        </p:txBody>
      </p:sp>
      <p:sp>
        <p:nvSpPr>
          <p:cNvPr id="9" name="Shape 7"/>
          <p:cNvSpPr/>
          <p:nvPr/>
        </p:nvSpPr>
        <p:spPr>
          <a:xfrm>
            <a:off x="4347359" y="2775843"/>
            <a:ext cx="3496877" cy="25400"/>
          </a:xfrm>
          <a:prstGeom prst="rect">
            <a:avLst/>
          </a:prstGeom>
          <a:solidFill>
            <a:srgbClr val="C8CAC1"/>
          </a:solidFill>
          <a:ln/>
        </p:spPr>
      </p:sp>
      <p:sp>
        <p:nvSpPr>
          <p:cNvPr id="10" name="Text 8"/>
          <p:cNvSpPr/>
          <p:nvPr/>
        </p:nvSpPr>
        <p:spPr>
          <a:xfrm>
            <a:off x="4347359" y="2921099"/>
            <a:ext cx="349687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800" b="1" dirty="0">
                <a:solidFill>
                  <a:srgbClr val="55575A"/>
                </a:solidFill>
                <a:latin typeface="Hubot Sans Bold" pitchFamily="34" charset="0"/>
                <a:ea typeface="Hubot Sans Bold" pitchFamily="34" charset="-122"/>
                <a:cs typeface="Hubot Sans Bold" pitchFamily="34" charset="-120"/>
              </a:rPr>
              <a:t>গ্রিনহাউস গ্যাস চিহ্নিত</a:t>
            </a:r>
            <a:endParaRPr lang="en-US" sz="2800" dirty="0"/>
          </a:p>
        </p:txBody>
      </p:sp>
      <p:sp>
        <p:nvSpPr>
          <p:cNvPr id="11" name="Text 9"/>
          <p:cNvSpPr/>
          <p:nvPr/>
        </p:nvSpPr>
        <p:spPr>
          <a:xfrm>
            <a:off x="4347359" y="3329781"/>
            <a:ext cx="3496877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2000" dirty="0">
                <a:solidFill>
                  <a:srgbClr val="55575A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প্রধান গ্রিনহাউস গ্যাস ও উষ্ণতা বৃদ্ধির কারণ বলতে পারবে।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8033244" y="2479973"/>
            <a:ext cx="378014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3200" dirty="0">
                <a:solidFill>
                  <a:srgbClr val="55575A"/>
                </a:solidFill>
                <a:latin typeface="Hubot Sans Light" pitchFamily="34" charset="0"/>
                <a:ea typeface="Hubot Sans Light" pitchFamily="34" charset="-122"/>
                <a:cs typeface="Hubot Sans Light" pitchFamily="34" charset="-120"/>
              </a:rPr>
              <a:t>03</a:t>
            </a:r>
            <a:endParaRPr lang="en-US" sz="3200" dirty="0"/>
          </a:p>
        </p:txBody>
      </p:sp>
      <p:sp>
        <p:nvSpPr>
          <p:cNvPr id="13" name="Shape 11"/>
          <p:cNvSpPr/>
          <p:nvPr/>
        </p:nvSpPr>
        <p:spPr>
          <a:xfrm>
            <a:off x="8033244" y="2775843"/>
            <a:ext cx="3496877" cy="25400"/>
          </a:xfrm>
          <a:prstGeom prst="rect">
            <a:avLst/>
          </a:prstGeom>
          <a:solidFill>
            <a:srgbClr val="C8CAC1"/>
          </a:solidFill>
          <a:ln/>
        </p:spPr>
      </p:sp>
      <p:sp>
        <p:nvSpPr>
          <p:cNvPr id="14" name="Text 12"/>
          <p:cNvSpPr/>
          <p:nvPr/>
        </p:nvSpPr>
        <p:spPr>
          <a:xfrm>
            <a:off x="8033244" y="2921099"/>
            <a:ext cx="349687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800" b="1" dirty="0">
                <a:solidFill>
                  <a:srgbClr val="55575A"/>
                </a:solidFill>
                <a:latin typeface="Hubot Sans Bold" pitchFamily="34" charset="0"/>
                <a:ea typeface="Hubot Sans Bold" pitchFamily="34" charset="-122"/>
                <a:cs typeface="Hubot Sans Bold" pitchFamily="34" charset="-120"/>
              </a:rPr>
              <a:t>মিঠাপানির প্রভাব শনাক্ত</a:t>
            </a:r>
            <a:endParaRPr lang="en-US" sz="2800" dirty="0"/>
          </a:p>
        </p:txBody>
      </p:sp>
      <p:sp>
        <p:nvSpPr>
          <p:cNvPr id="15" name="Text 13"/>
          <p:cNvSpPr/>
          <p:nvPr/>
        </p:nvSpPr>
        <p:spPr>
          <a:xfrm>
            <a:off x="8033244" y="3329781"/>
            <a:ext cx="3496877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2000" dirty="0">
                <a:solidFill>
                  <a:srgbClr val="55575A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মিঠাপানির উৎস ও জলজ জীববৈচিত্র্যের ওপর প্রভাব চিহ্নিত করতে পারবে।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661475" y="4265315"/>
            <a:ext cx="378014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3200" dirty="0">
                <a:solidFill>
                  <a:srgbClr val="55575A"/>
                </a:solidFill>
                <a:latin typeface="Hubot Sans Light" pitchFamily="34" charset="0"/>
                <a:ea typeface="Hubot Sans Light" pitchFamily="34" charset="-122"/>
                <a:cs typeface="Hubot Sans Light" pitchFamily="34" charset="-120"/>
              </a:rPr>
              <a:t>04</a:t>
            </a:r>
            <a:endParaRPr lang="en-US" sz="3200" dirty="0"/>
          </a:p>
        </p:txBody>
      </p:sp>
      <p:sp>
        <p:nvSpPr>
          <p:cNvPr id="17" name="Shape 15"/>
          <p:cNvSpPr/>
          <p:nvPr/>
        </p:nvSpPr>
        <p:spPr>
          <a:xfrm>
            <a:off x="661475" y="4561185"/>
            <a:ext cx="5339820" cy="25400"/>
          </a:xfrm>
          <a:prstGeom prst="rect">
            <a:avLst/>
          </a:prstGeom>
          <a:solidFill>
            <a:srgbClr val="C8CAC1"/>
          </a:solidFill>
          <a:ln/>
        </p:spPr>
      </p:sp>
      <p:sp>
        <p:nvSpPr>
          <p:cNvPr id="18" name="Text 16"/>
          <p:cNvSpPr/>
          <p:nvPr/>
        </p:nvSpPr>
        <p:spPr>
          <a:xfrm>
            <a:off x="661475" y="4706441"/>
            <a:ext cx="5339820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800" b="1" dirty="0">
                <a:solidFill>
                  <a:srgbClr val="55575A"/>
                </a:solidFill>
                <a:latin typeface="Hubot Sans Bold" pitchFamily="34" charset="0"/>
                <a:ea typeface="Hubot Sans Bold" pitchFamily="34" charset="-122"/>
                <a:cs typeface="Hubot Sans Bold" pitchFamily="34" charset="-120"/>
              </a:rPr>
              <a:t>বাংলাদেশের প্রভাব বুঝবে</a:t>
            </a:r>
            <a:endParaRPr lang="en-US" sz="2800" dirty="0"/>
          </a:p>
        </p:txBody>
      </p:sp>
      <p:sp>
        <p:nvSpPr>
          <p:cNvPr id="19" name="Text 17"/>
          <p:cNvSpPr/>
          <p:nvPr/>
        </p:nvSpPr>
        <p:spPr>
          <a:xfrm>
            <a:off x="661475" y="5115123"/>
            <a:ext cx="5339820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2000" dirty="0">
                <a:solidFill>
                  <a:srgbClr val="55575A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বন্যা, খরা, লবণাক্ততা ও তাপপ্রবাহের সাথে বৈশ্বিক উষ্ণতার সম্পর্ক ব্যাখ্যা করতে পারবে।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6190301" y="4265315"/>
            <a:ext cx="378014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3200" dirty="0">
                <a:solidFill>
                  <a:srgbClr val="55575A"/>
                </a:solidFill>
                <a:latin typeface="Hubot Sans Light" pitchFamily="34" charset="0"/>
                <a:ea typeface="Hubot Sans Light" pitchFamily="34" charset="-122"/>
                <a:cs typeface="Hubot Sans Light" pitchFamily="34" charset="-120"/>
              </a:rPr>
              <a:t>05</a:t>
            </a:r>
            <a:endParaRPr lang="en-US" sz="3200" dirty="0"/>
          </a:p>
        </p:txBody>
      </p:sp>
      <p:sp>
        <p:nvSpPr>
          <p:cNvPr id="21" name="Shape 19"/>
          <p:cNvSpPr/>
          <p:nvPr/>
        </p:nvSpPr>
        <p:spPr>
          <a:xfrm>
            <a:off x="6190301" y="4561185"/>
            <a:ext cx="5339820" cy="25400"/>
          </a:xfrm>
          <a:prstGeom prst="rect">
            <a:avLst/>
          </a:prstGeom>
          <a:solidFill>
            <a:srgbClr val="C8CAC1"/>
          </a:solidFill>
          <a:ln/>
        </p:spPr>
      </p:sp>
      <p:sp>
        <p:nvSpPr>
          <p:cNvPr id="22" name="Text 20"/>
          <p:cNvSpPr/>
          <p:nvPr/>
        </p:nvSpPr>
        <p:spPr>
          <a:xfrm>
            <a:off x="6190301" y="4706441"/>
            <a:ext cx="5339820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800" b="1" dirty="0">
                <a:solidFill>
                  <a:srgbClr val="55575A"/>
                </a:solidFill>
                <a:latin typeface="Hubot Sans Bold" pitchFamily="34" charset="0"/>
                <a:ea typeface="Hubot Sans Bold" pitchFamily="34" charset="-122"/>
                <a:cs typeface="Hubot Sans Bold" pitchFamily="34" charset="-120"/>
              </a:rPr>
              <a:t>করণীয় জানবে</a:t>
            </a:r>
            <a:endParaRPr lang="en-US" sz="2800" dirty="0"/>
          </a:p>
        </p:txBody>
      </p:sp>
      <p:sp>
        <p:nvSpPr>
          <p:cNvPr id="23" name="Text 21"/>
          <p:cNvSpPr/>
          <p:nvPr/>
        </p:nvSpPr>
        <p:spPr>
          <a:xfrm>
            <a:off x="6190301" y="5115123"/>
            <a:ext cx="5339820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2000" dirty="0">
                <a:solidFill>
                  <a:srgbClr val="55575A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জলবায়ু পরিবর্তনের ক্ষতি কমাতে ব্যক্তি ও সমাজের করণীয় বলতে পারবে।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30300" y="5581202"/>
            <a:ext cx="9126216" cy="706668"/>
          </a:xfrm>
          <a:prstGeom prst="rect">
            <a:avLst/>
          </a:prstGeom>
          <a:ln w="76200"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pPr>
              <a:lnSpc>
                <a:spcPct val="133000"/>
              </a:lnSpc>
            </a:pPr>
            <a:r>
              <a:rPr lang="en-US" sz="3200" dirty="0" err="1" smtClean="0">
                <a:solidFill>
                  <a:srgbClr val="FF0000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মিঠাপানিততে</a:t>
            </a:r>
            <a:r>
              <a:rPr lang="en-US" sz="3200" dirty="0" smtClean="0">
                <a:solidFill>
                  <a:srgbClr val="FF0000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বৈশ্বিক</a:t>
            </a:r>
            <a:r>
              <a:rPr lang="en-US" sz="3200" dirty="0" smtClean="0">
                <a:solidFill>
                  <a:srgbClr val="FF0000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উষ্ণতার</a:t>
            </a:r>
            <a:r>
              <a:rPr lang="en-US" sz="3200" dirty="0" smtClean="0">
                <a:solidFill>
                  <a:srgbClr val="FF0000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প্রভাব</a:t>
            </a:r>
            <a:r>
              <a:rPr lang="en-US" sz="3200" dirty="0" smtClean="0">
                <a:solidFill>
                  <a:srgbClr val="FF0000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 ও </a:t>
            </a:r>
            <a:r>
              <a:rPr lang="en-US" sz="3200" dirty="0" err="1" smtClean="0">
                <a:solidFill>
                  <a:srgbClr val="FF0000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বাংলাদেশে</a:t>
            </a:r>
            <a:r>
              <a:rPr lang="en-US" sz="3200" dirty="0" smtClean="0">
                <a:solidFill>
                  <a:srgbClr val="FF0000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এর</a:t>
            </a:r>
            <a:r>
              <a:rPr lang="en-US" sz="3200" dirty="0" smtClean="0">
                <a:solidFill>
                  <a:srgbClr val="FF0000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প্রভাব</a:t>
            </a:r>
            <a:endParaRPr lang="en-US" sz="3200" dirty="0">
              <a:solidFill>
                <a:srgbClr val="FF0000"/>
              </a:solidFill>
            </a:endParaRPr>
          </a:p>
        </p:txBody>
      </p:sp>
      <p:pic>
        <p:nvPicPr>
          <p:cNvPr id="3" name="Picture 2" descr="hjhj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8600" y="457200"/>
            <a:ext cx="8115300" cy="44173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864" y="339676"/>
            <a:ext cx="6903269" cy="391189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191500" y="501402"/>
            <a:ext cx="3504219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b="1" dirty="0">
                <a:solidFill>
                  <a:srgbClr val="0C0D0F"/>
                </a:solidFill>
                <a:latin typeface="Hubot Sans Bold" pitchFamily="34" charset="0"/>
                <a:ea typeface="Hubot Sans Bold" pitchFamily="34" charset="-122"/>
                <a:cs typeface="Hubot Sans Bold" pitchFamily="34" charset="-120"/>
              </a:rPr>
              <a:t>বৈশ্বিক উষ্ণতা কী?</a:t>
            </a:r>
            <a:endParaRPr lang="en-US" sz="3700" dirty="0"/>
          </a:p>
        </p:txBody>
      </p:sp>
      <p:sp>
        <p:nvSpPr>
          <p:cNvPr id="6" name="Text 3"/>
          <p:cNvSpPr/>
          <p:nvPr/>
        </p:nvSpPr>
        <p:spPr>
          <a:xfrm>
            <a:off x="8026001" y="1530648"/>
            <a:ext cx="3504219" cy="34223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2800" dirty="0">
                <a:solidFill>
                  <a:srgbClr val="55575A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পৃথিবীর গড় তাপমাত্রা দীর্ঘমেয়াদে বৃদ্ধি পাওয়াকে </a:t>
            </a:r>
            <a:r>
              <a:rPr lang="en-US" sz="2800" b="1" dirty="0">
                <a:solidFill>
                  <a:srgbClr val="55575A"/>
                </a:solidFill>
                <a:latin typeface="Roboto Condensed Bold" pitchFamily="34" charset="0"/>
                <a:ea typeface="Roboto Condensed Bold" pitchFamily="34" charset="-122"/>
                <a:cs typeface="Roboto Condensed Bold" pitchFamily="34" charset="-120"/>
              </a:rPr>
              <a:t>বৈশ্বিক উষ্ণতা</a:t>
            </a:r>
            <a:r>
              <a:rPr lang="en-US" sz="2800" dirty="0">
                <a:solidFill>
                  <a:srgbClr val="55575A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 বলে। গ্রিনহাউস গ্যাস বায়ুমণ্ডলে তাপ ধরে রাখে, ফলে তাপমাত্রা বাড়তে থাকে।</a:t>
            </a:r>
            <a:endParaRPr lang="en-US" sz="28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61475" y="5133875"/>
            <a:ext cx="9447725" cy="1325045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977479" y="5348288"/>
            <a:ext cx="480940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00" b="1" dirty="0">
                <a:solidFill>
                  <a:srgbClr val="55575A"/>
                </a:solidFill>
                <a:latin typeface="Hubot Sans Bold" pitchFamily="34" charset="0"/>
                <a:ea typeface="Hubot Sans Bold" pitchFamily="34" charset="-122"/>
                <a:cs typeface="Hubot Sans Bold" pitchFamily="34" charset="-120"/>
              </a:rPr>
              <a:t>প্রধান গ্রিনহাউস গ্যাস</a:t>
            </a:r>
            <a:endParaRPr lang="en-US" sz="3200" dirty="0"/>
          </a:p>
        </p:txBody>
      </p:sp>
      <p:sp>
        <p:nvSpPr>
          <p:cNvPr id="9" name="Text 5"/>
          <p:cNvSpPr/>
          <p:nvPr/>
        </p:nvSpPr>
        <p:spPr>
          <a:xfrm>
            <a:off x="977479" y="5756970"/>
            <a:ext cx="4809409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endParaRPr lang="en-US" sz="1450" dirty="0"/>
          </a:p>
        </p:txBody>
      </p:sp>
      <p:sp>
        <p:nvSpPr>
          <p:cNvPr id="13" name="Rectangle 12"/>
          <p:cNvSpPr/>
          <p:nvPr/>
        </p:nvSpPr>
        <p:spPr>
          <a:xfrm>
            <a:off x="816927" y="5829005"/>
            <a:ext cx="8743099" cy="629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3000"/>
              </a:lnSpc>
            </a:pPr>
            <a:r>
              <a:rPr lang="en-US" sz="2800" dirty="0" err="1" smtClean="0">
                <a:solidFill>
                  <a:srgbClr val="55575A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কার্বন</a:t>
            </a:r>
            <a:r>
              <a:rPr lang="en-US" sz="2800" dirty="0" smtClean="0">
                <a:solidFill>
                  <a:srgbClr val="55575A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 </a:t>
            </a:r>
            <a:r>
              <a:rPr lang="en-US" sz="2800" dirty="0" err="1" smtClean="0">
                <a:solidFill>
                  <a:srgbClr val="55575A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ডাই-অক্সাইড</a:t>
            </a:r>
            <a:r>
              <a:rPr lang="en-US" sz="2800" dirty="0" smtClean="0">
                <a:solidFill>
                  <a:srgbClr val="55575A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 (CO₂), </a:t>
            </a:r>
            <a:r>
              <a:rPr lang="en-US" sz="2800" dirty="0" err="1" smtClean="0">
                <a:solidFill>
                  <a:srgbClr val="55575A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মিথেন</a:t>
            </a:r>
            <a:r>
              <a:rPr lang="en-US" sz="2800" dirty="0" smtClean="0">
                <a:solidFill>
                  <a:srgbClr val="55575A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 (CH₄) ও </a:t>
            </a:r>
            <a:r>
              <a:rPr lang="en-US" sz="2800" dirty="0" err="1" smtClean="0">
                <a:solidFill>
                  <a:srgbClr val="55575A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নাইট্রাস</a:t>
            </a:r>
            <a:r>
              <a:rPr lang="en-US" sz="2800" dirty="0" smtClean="0">
                <a:solidFill>
                  <a:srgbClr val="55575A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 </a:t>
            </a:r>
            <a:r>
              <a:rPr lang="en-US" sz="2800" dirty="0" err="1" smtClean="0">
                <a:solidFill>
                  <a:srgbClr val="55575A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অক্সাইড</a:t>
            </a:r>
            <a:r>
              <a:rPr lang="en-US" sz="2800" dirty="0" smtClean="0">
                <a:solidFill>
                  <a:srgbClr val="55575A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 (N₂O)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9" grpId="0" animBg="1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61474" y="376634"/>
            <a:ext cx="8872491" cy="67223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4800" b="1" dirty="0">
                <a:solidFill>
                  <a:srgbClr val="0C0D0F"/>
                </a:solidFill>
                <a:latin typeface="Hubot Sans Bold" pitchFamily="34" charset="0"/>
                <a:ea typeface="Hubot Sans Bold" pitchFamily="34" charset="-122"/>
                <a:cs typeface="Hubot Sans Bold" pitchFamily="34" charset="-120"/>
              </a:rPr>
              <a:t>মিঠাপানিতে বৈশ্বিক উষ্ণতার প্রভাব</a:t>
            </a:r>
            <a:endParaRPr lang="en-US" sz="4800" dirty="0"/>
          </a:p>
        </p:txBody>
      </p:sp>
      <p:sp>
        <p:nvSpPr>
          <p:cNvPr id="4" name="Text 1"/>
          <p:cNvSpPr/>
          <p:nvPr/>
        </p:nvSpPr>
        <p:spPr>
          <a:xfrm>
            <a:off x="822106" y="1228924"/>
            <a:ext cx="10455494" cy="5109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3200" dirty="0">
                <a:solidFill>
                  <a:srgbClr val="55575A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নদী, হ্রদ, পুকুর, জলাভূমি ও ভূগর্ভস্থ পানিতে এর প্রভাব গভীর ও বহুমুখী।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500842" y="1976834"/>
            <a:ext cx="10510058" cy="1820466"/>
          </a:xfrm>
          <a:prstGeom prst="roundRect">
            <a:avLst>
              <a:gd name="adj" fmla="val 2683"/>
            </a:avLst>
          </a:prstGeom>
          <a:solidFill>
            <a:srgbClr val="C8CAC1">
              <a:alpha val="50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822106" y="2394843"/>
            <a:ext cx="5975597" cy="2573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🌡</a:t>
            </a:r>
            <a:r>
              <a:rPr lang="en-US" sz="3600" b="1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️</a:t>
            </a:r>
            <a:r>
              <a:rPr lang="en-US" sz="3600" b="1" dirty="0">
                <a:solidFill>
                  <a:srgbClr val="000000"/>
                </a:solidFill>
                <a:latin typeface="Hubot Sans Bold" pitchFamily="34" charset="0"/>
                <a:ea typeface="Hubot Sans Bold" pitchFamily="34" charset="-122"/>
                <a:cs typeface="Hubot Sans Bold" pitchFamily="34" charset="-120"/>
              </a:rPr>
              <a:t> তাপমাত্রা বৃদ্ধি</a:t>
            </a:r>
            <a:endParaRPr lang="en-US" sz="3600" dirty="0"/>
          </a:p>
        </p:txBody>
      </p:sp>
      <p:sp>
        <p:nvSpPr>
          <p:cNvPr id="7" name="Text 4"/>
          <p:cNvSpPr/>
          <p:nvPr/>
        </p:nvSpPr>
        <p:spPr>
          <a:xfrm>
            <a:off x="822106" y="2949972"/>
            <a:ext cx="5975597" cy="2377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পানির তাপমাত্রা বাড়লে জলজ জীবের স্বাভাবিক জীবনচক্র ব্যাহত হয়।</a:t>
            </a:r>
            <a:endParaRPr lang="en-US" sz="3200" dirty="0"/>
          </a:p>
        </p:txBody>
      </p:sp>
      <p:sp>
        <p:nvSpPr>
          <p:cNvPr id="8" name="Shape 5"/>
          <p:cNvSpPr/>
          <p:nvPr/>
        </p:nvSpPr>
        <p:spPr>
          <a:xfrm>
            <a:off x="500842" y="4368800"/>
            <a:ext cx="10510057" cy="2120900"/>
          </a:xfrm>
          <a:prstGeom prst="roundRect">
            <a:avLst>
              <a:gd name="adj" fmla="val 2683"/>
            </a:avLst>
          </a:prstGeom>
          <a:solidFill>
            <a:srgbClr val="C8CAC1">
              <a:alpha val="50000"/>
            </a:srgbClr>
          </a:solidFill>
          <a:ln/>
        </p:spPr>
      </p:sp>
      <p:sp>
        <p:nvSpPr>
          <p:cNvPr id="9" name="Text 6"/>
          <p:cNvSpPr/>
          <p:nvPr/>
        </p:nvSpPr>
        <p:spPr>
          <a:xfrm>
            <a:off x="661474" y="4898827"/>
            <a:ext cx="5975597" cy="2573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🌧</a:t>
            </a:r>
            <a:r>
              <a:rPr lang="en-US" sz="3600" b="1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️</a:t>
            </a:r>
            <a:r>
              <a:rPr lang="en-US" sz="3600" b="1" dirty="0">
                <a:solidFill>
                  <a:srgbClr val="000000"/>
                </a:solidFill>
                <a:latin typeface="Hubot Sans Bold" pitchFamily="34" charset="0"/>
                <a:ea typeface="Hubot Sans Bold" pitchFamily="34" charset="-122"/>
                <a:cs typeface="Hubot Sans Bold" pitchFamily="34" charset="-120"/>
              </a:rPr>
              <a:t> বৃষ্টিপাতের অনিয়ম</a:t>
            </a:r>
            <a:endParaRPr lang="en-US" sz="3600" dirty="0"/>
          </a:p>
        </p:txBody>
      </p:sp>
      <p:sp>
        <p:nvSpPr>
          <p:cNvPr id="10" name="Text 7"/>
          <p:cNvSpPr/>
          <p:nvPr/>
        </p:nvSpPr>
        <p:spPr>
          <a:xfrm>
            <a:off x="822106" y="5727700"/>
            <a:ext cx="5975597" cy="2377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কোথাও অতিবৃষ্টি ও বন্যা, আবার কোথাও দীর্ঘ খরা হতে পারে।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  <p:bldP spid="7" grpId="0" animBg="1"/>
      <p:bldP spid="9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001" y="482600"/>
            <a:ext cx="11214100" cy="6019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8"/>
          <p:cNvSpPr/>
          <p:nvPr/>
        </p:nvSpPr>
        <p:spPr>
          <a:xfrm>
            <a:off x="822106" y="1510308"/>
            <a:ext cx="9718894" cy="1601192"/>
          </a:xfrm>
          <a:prstGeom prst="roundRect">
            <a:avLst>
              <a:gd name="adj" fmla="val 2683"/>
            </a:avLst>
          </a:prstGeom>
          <a:solidFill>
            <a:srgbClr val="C8CAC1">
              <a:alpha val="50000"/>
            </a:srgbClr>
          </a:solidFill>
          <a:ln/>
        </p:spPr>
      </p:sp>
      <p:sp>
        <p:nvSpPr>
          <p:cNvPr id="12" name="Text 9"/>
          <p:cNvSpPr/>
          <p:nvPr/>
        </p:nvSpPr>
        <p:spPr>
          <a:xfrm>
            <a:off x="982738" y="1778000"/>
            <a:ext cx="5975597" cy="2573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💧</a:t>
            </a:r>
            <a:r>
              <a:rPr lang="en-US" sz="3600" b="1" dirty="0">
                <a:solidFill>
                  <a:srgbClr val="000000"/>
                </a:solidFill>
                <a:latin typeface="Hubot Sans Bold" pitchFamily="34" charset="0"/>
                <a:ea typeface="Hubot Sans Bold" pitchFamily="34" charset="-122"/>
                <a:cs typeface="Hubot Sans Bold" pitchFamily="34" charset="-120"/>
              </a:rPr>
              <a:t> পানির প্রাপ্যতা</a:t>
            </a:r>
            <a:endParaRPr lang="en-US" sz="3600" dirty="0"/>
          </a:p>
        </p:txBody>
      </p:sp>
      <p:sp>
        <p:nvSpPr>
          <p:cNvPr id="13" name="Text 10"/>
          <p:cNvSpPr/>
          <p:nvPr/>
        </p:nvSpPr>
        <p:spPr>
          <a:xfrm>
            <a:off x="982738" y="2501900"/>
            <a:ext cx="5975597" cy="2377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খরার সময়ে নদী, পুকুর ও ভূগর্ভস্থ পানির প্রাপ্যতা কমতে পারে।</a:t>
            </a:r>
            <a:endParaRPr lang="en-US" sz="3200" dirty="0"/>
          </a:p>
        </p:txBody>
      </p:sp>
      <p:sp>
        <p:nvSpPr>
          <p:cNvPr id="14" name="Shape 11"/>
          <p:cNvSpPr/>
          <p:nvPr/>
        </p:nvSpPr>
        <p:spPr>
          <a:xfrm>
            <a:off x="661474" y="4343500"/>
            <a:ext cx="11149526" cy="1816000"/>
          </a:xfrm>
          <a:prstGeom prst="roundRect">
            <a:avLst>
              <a:gd name="adj" fmla="val 2683"/>
            </a:avLst>
          </a:prstGeom>
          <a:solidFill>
            <a:srgbClr val="C8CAC1">
              <a:alpha val="50000"/>
            </a:srgbClr>
          </a:solidFill>
          <a:ln/>
        </p:spPr>
      </p:sp>
      <p:sp>
        <p:nvSpPr>
          <p:cNvPr id="15" name="Text 12"/>
          <p:cNvSpPr/>
          <p:nvPr/>
        </p:nvSpPr>
        <p:spPr>
          <a:xfrm>
            <a:off x="822106" y="4708327"/>
            <a:ext cx="5975597" cy="2573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🐟</a:t>
            </a:r>
            <a:r>
              <a:rPr lang="en-US" sz="3600" b="1" dirty="0">
                <a:solidFill>
                  <a:srgbClr val="000000"/>
                </a:solidFill>
                <a:latin typeface="Hubot Sans Bold" pitchFamily="34" charset="0"/>
                <a:ea typeface="Hubot Sans Bold" pitchFamily="34" charset="-122"/>
                <a:cs typeface="Hubot Sans Bold" pitchFamily="34" charset="-120"/>
              </a:rPr>
              <a:t> জীববৈচিত্র্য ক্ষতি</a:t>
            </a:r>
            <a:endParaRPr lang="en-US" sz="3600" dirty="0"/>
          </a:p>
        </p:txBody>
      </p:sp>
      <p:sp>
        <p:nvSpPr>
          <p:cNvPr id="16" name="Text 13"/>
          <p:cNvSpPr/>
          <p:nvPr/>
        </p:nvSpPr>
        <p:spPr>
          <a:xfrm>
            <a:off x="982738" y="5343227"/>
            <a:ext cx="5975597" cy="2377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পানির তাপমাত্রা ও প্রবাহের পরিবর্তনে মিঠাপানির জীববৈচিত্র্য ক্ষতিগ্রস্ত হয়।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5" grpId="0" animBg="1"/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22387"/>
            <a:ext cx="9423819" cy="58648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4400" b="1" dirty="0">
                <a:solidFill>
                  <a:srgbClr val="0C0D0F"/>
                </a:solidFill>
                <a:latin typeface="Hubot Sans Bold" pitchFamily="34" charset="0"/>
                <a:ea typeface="Hubot Sans Bold" pitchFamily="34" charset="-122"/>
                <a:cs typeface="Hubot Sans Bold" pitchFamily="34" charset="-120"/>
              </a:rPr>
              <a:t>বাংলাদেশে বৈশ্বিক উষ্ণতার প্রধান প্রভাব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661475" y="1108869"/>
            <a:ext cx="11478330" cy="1760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3200" dirty="0">
                <a:solidFill>
                  <a:srgbClr val="55575A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দেশের ভৌগোলিক অবস্থানের কারণে জলবায়ু ঝুঁকি বিশেষভাবে বেশি।</a:t>
            </a:r>
            <a:endParaRPr lang="en-US" sz="32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1739900"/>
            <a:ext cx="10868745" cy="44948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2"/>
          <p:cNvSpPr/>
          <p:nvPr/>
        </p:nvSpPr>
        <p:spPr>
          <a:xfrm>
            <a:off x="2565400" y="939800"/>
            <a:ext cx="5435600" cy="622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4000" b="1" dirty="0">
                <a:solidFill>
                  <a:srgbClr val="0C0D0F"/>
                </a:solidFill>
                <a:latin typeface="Hubot Sans Bold" pitchFamily="34" charset="0"/>
                <a:ea typeface="Hubot Sans Bold" pitchFamily="34" charset="-122"/>
                <a:cs typeface="Hubot Sans Bold" pitchFamily="34" charset="-120"/>
              </a:rPr>
              <a:t>কেন বাংলাদেশ বেশি ঝুঁকিতে?</a:t>
            </a:r>
            <a:endParaRPr lang="en-US" sz="4000" dirty="0"/>
          </a:p>
        </p:txBody>
      </p:sp>
      <p:sp>
        <p:nvSpPr>
          <p:cNvPr id="6" name="Text 3"/>
          <p:cNvSpPr/>
          <p:nvPr/>
        </p:nvSpPr>
        <p:spPr>
          <a:xfrm>
            <a:off x="927100" y="1993900"/>
            <a:ext cx="10096500" cy="2590800"/>
          </a:xfrm>
          <a:prstGeom prst="rect">
            <a:avLst/>
          </a:prstGeom>
          <a:noFill/>
          <a:ln/>
        </p:spPr>
        <p:txBody>
          <a:bodyPr wrap="square" lIns="0" tIns="52098" rIns="0" bIns="0" rtlCol="0" anchor="t">
            <a:noAutofit/>
          </a:bodyPr>
          <a:lstStyle/>
          <a:p>
            <a:pPr marL="203200" indent="-203200" algn="l">
              <a:lnSpc>
                <a:spcPct val="113000"/>
              </a:lnSpc>
              <a:buSzPct val="100000"/>
              <a:buChar char="•"/>
            </a:pPr>
            <a:r>
              <a:rPr lang="en-US" sz="3200" dirty="0">
                <a:solidFill>
                  <a:srgbClr val="55575A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নিচু সমভূমি ও ঘন জনবসতি</a:t>
            </a:r>
            <a:endParaRPr lang="en-US" sz="3200" dirty="0"/>
          </a:p>
          <a:p>
            <a:pPr marL="203200" indent="-203200" algn="l">
              <a:lnSpc>
                <a:spcPct val="113000"/>
              </a:lnSpc>
              <a:buSzPct val="100000"/>
              <a:buChar char="•"/>
            </a:pPr>
            <a:r>
              <a:rPr lang="en-US" sz="3200" dirty="0">
                <a:solidFill>
                  <a:srgbClr val="55575A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বঙ্গোপসাগর উপকূলে অবস্থান</a:t>
            </a:r>
            <a:endParaRPr lang="en-US" sz="3200" dirty="0"/>
          </a:p>
          <a:p>
            <a:pPr marL="203200" indent="-203200" algn="l">
              <a:lnSpc>
                <a:spcPct val="113000"/>
              </a:lnSpc>
              <a:buSzPct val="100000"/>
              <a:buChar char="•"/>
            </a:pPr>
            <a:r>
              <a:rPr lang="en-US" sz="3200" dirty="0">
                <a:solidFill>
                  <a:srgbClr val="55575A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নদী-নির্ভর অর্থনীতি</a:t>
            </a:r>
            <a:endParaRPr lang="en-US" sz="3200" dirty="0"/>
          </a:p>
          <a:p>
            <a:pPr marL="203200" indent="-203200" algn="l">
              <a:lnSpc>
                <a:spcPct val="113000"/>
              </a:lnSpc>
              <a:buSzPct val="100000"/>
              <a:buChar char="•"/>
            </a:pPr>
            <a:r>
              <a:rPr lang="en-US" sz="3200" dirty="0">
                <a:solidFill>
                  <a:srgbClr val="55575A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উপকূলীয় এলাকায় লবণাক্ততা বৃদ্ধি</a:t>
            </a:r>
            <a:endParaRPr lang="en-US" sz="3200" dirty="0"/>
          </a:p>
          <a:p>
            <a:pPr marL="203200" indent="-203200" algn="l">
              <a:lnSpc>
                <a:spcPct val="113000"/>
              </a:lnSpc>
              <a:buSzPct val="100000"/>
              <a:buChar char="•"/>
            </a:pPr>
            <a:r>
              <a:rPr lang="en-US" sz="3200" dirty="0">
                <a:solidFill>
                  <a:srgbClr val="55575A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ঘূর্ণিঝড় ও জলোচ্ছ্বাসের প্রবণতা</a:t>
            </a:r>
            <a:endParaRPr lang="en-US" sz="3200" dirty="0"/>
          </a:p>
        </p:txBody>
      </p:sp>
      <p:sp>
        <p:nvSpPr>
          <p:cNvPr id="7" name="Shape 4"/>
          <p:cNvSpPr/>
          <p:nvPr/>
        </p:nvSpPr>
        <p:spPr>
          <a:xfrm>
            <a:off x="1697842" y="5168503"/>
            <a:ext cx="9708556" cy="1029096"/>
          </a:xfrm>
          <a:prstGeom prst="roundRect">
            <a:avLst>
              <a:gd name="adj" fmla="val 3376"/>
            </a:avLst>
          </a:prstGeom>
          <a:solidFill>
            <a:srgbClr val="FCF2B5"/>
          </a:solidFill>
          <a:ln/>
        </p:spPr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3814" y="5329869"/>
            <a:ext cx="521586" cy="417278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2877330" y="5281810"/>
            <a:ext cx="8146270" cy="9157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উপকূলীয় এলাকায় লবণাক্ত পানি প্রবেশ করলে পানীয় জল, সেচ ও মৎস্য চাষে মারাত্মক সংকট তৈরি হয়।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301" y="622300"/>
            <a:ext cx="11049000" cy="5791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622113" y="1345505"/>
            <a:ext cx="1141925" cy="956865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61475" y="2572544"/>
            <a:ext cx="3776054" cy="5740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4000" b="1" dirty="0">
                <a:solidFill>
                  <a:srgbClr val="55575A"/>
                </a:solidFill>
                <a:latin typeface="Hubot Sans Bold" pitchFamily="34" charset="0"/>
                <a:ea typeface="Hubot Sans Bold" pitchFamily="34" charset="-122"/>
                <a:cs typeface="Hubot Sans Bold" pitchFamily="34" charset="-120"/>
              </a:rPr>
              <a:t>লবণাক্ততা বৃদ্ধি</a:t>
            </a:r>
            <a:endParaRPr lang="en-US" sz="4000" dirty="0"/>
          </a:p>
        </p:txBody>
      </p:sp>
      <p:sp>
        <p:nvSpPr>
          <p:cNvPr id="6" name="Text 2"/>
          <p:cNvSpPr/>
          <p:nvPr/>
        </p:nvSpPr>
        <p:spPr>
          <a:xfrm>
            <a:off x="661475" y="3395662"/>
            <a:ext cx="6296860" cy="198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2800" dirty="0">
                <a:solidFill>
                  <a:srgbClr val="55575A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উপকূলে লবণাক্ত পানি প্রবেশ করলে মিঠাপানির উৎসের ব্যবহারযোগ্যতা কমে যায়।</a:t>
            </a:r>
            <a:endParaRPr lang="en-US" sz="28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838675" y="3937000"/>
            <a:ext cx="1104425" cy="952500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661475" y="5152628"/>
            <a:ext cx="6296860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4000" b="1" dirty="0">
                <a:solidFill>
                  <a:srgbClr val="55575A"/>
                </a:solidFill>
                <a:latin typeface="Hubot Sans Bold" pitchFamily="34" charset="0"/>
                <a:ea typeface="Hubot Sans Bold" pitchFamily="34" charset="-122"/>
                <a:cs typeface="Hubot Sans Bold" pitchFamily="34" charset="-120"/>
              </a:rPr>
              <a:t>মাছের প্রজনন ক্ষতি</a:t>
            </a:r>
            <a:endParaRPr lang="en-US" sz="4000" dirty="0"/>
          </a:p>
        </p:txBody>
      </p:sp>
      <p:sp>
        <p:nvSpPr>
          <p:cNvPr id="9" name="Text 4"/>
          <p:cNvSpPr/>
          <p:nvPr/>
        </p:nvSpPr>
        <p:spPr>
          <a:xfrm>
            <a:off x="661475" y="5905500"/>
            <a:ext cx="6296860" cy="198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2800" dirty="0">
                <a:solidFill>
                  <a:srgbClr val="55575A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পানির তাপমাত্রা ও প্রবাহের পরিবর্তনে মাছের প্রজনন, খাদ্য ও বিচরণক্ষেত্র বদলে যায়।</a:t>
            </a:r>
            <a:endParaRPr lang="en-US" sz="2800" dirty="0"/>
          </a:p>
        </p:txBody>
      </p:sp>
      <p:sp>
        <p:nvSpPr>
          <p:cNvPr id="10" name="Rectangle 9"/>
          <p:cNvSpPr/>
          <p:nvPr/>
        </p:nvSpPr>
        <p:spPr>
          <a:xfrm>
            <a:off x="2232212" y="676989"/>
            <a:ext cx="7651376" cy="66851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>
              <a:lnSpc>
                <a:spcPct val="104000"/>
              </a:lnSpc>
            </a:pPr>
            <a:r>
              <a:rPr lang="en-US" sz="3600" b="1" dirty="0" err="1" smtClean="0">
                <a:solidFill>
                  <a:srgbClr val="0C0D0F"/>
                </a:solidFill>
                <a:latin typeface="Hubot Sans Bold" pitchFamily="34" charset="0"/>
                <a:ea typeface="Hubot Sans Bold" pitchFamily="34" charset="-122"/>
                <a:cs typeface="Hubot Sans Bold" pitchFamily="34" charset="-120"/>
              </a:rPr>
              <a:t>মিঠাপানি</a:t>
            </a:r>
            <a:r>
              <a:rPr lang="en-US" sz="3600" b="1" dirty="0" smtClean="0">
                <a:solidFill>
                  <a:srgbClr val="0C0D0F"/>
                </a:solidFill>
                <a:latin typeface="Hubot Sans Bold" pitchFamily="34" charset="0"/>
                <a:ea typeface="Hubot Sans Bold" pitchFamily="34" charset="-122"/>
                <a:cs typeface="Hubot Sans Bold" pitchFamily="34" charset="-120"/>
              </a:rPr>
              <a:t> ও </a:t>
            </a:r>
            <a:r>
              <a:rPr lang="en-US" sz="3600" b="1" dirty="0" err="1" smtClean="0">
                <a:solidFill>
                  <a:srgbClr val="0C0D0F"/>
                </a:solidFill>
                <a:latin typeface="Hubot Sans Bold" pitchFamily="34" charset="0"/>
                <a:ea typeface="Hubot Sans Bold" pitchFamily="34" charset="-122"/>
                <a:cs typeface="Hubot Sans Bold" pitchFamily="34" charset="-120"/>
              </a:rPr>
              <a:t>জীববৈচিত্র্যের</a:t>
            </a:r>
            <a:r>
              <a:rPr lang="en-US" sz="3600" b="1" dirty="0" smtClean="0">
                <a:solidFill>
                  <a:srgbClr val="0C0D0F"/>
                </a:solidFill>
                <a:latin typeface="Hubot Sans Bold" pitchFamily="34" charset="0"/>
                <a:ea typeface="Hubot Sans Bold" pitchFamily="34" charset="-122"/>
                <a:cs typeface="Hubot Sans Bold" pitchFamily="34" charset="-120"/>
              </a:rPr>
              <a:t> </a:t>
            </a:r>
            <a:r>
              <a:rPr lang="en-US" sz="3600" b="1" dirty="0" err="1" smtClean="0">
                <a:solidFill>
                  <a:srgbClr val="0C0D0F"/>
                </a:solidFill>
                <a:latin typeface="Hubot Sans Bold" pitchFamily="34" charset="0"/>
                <a:ea typeface="Hubot Sans Bold" pitchFamily="34" charset="-122"/>
                <a:cs typeface="Hubot Sans Bold" pitchFamily="34" charset="-120"/>
              </a:rPr>
              <a:t>ওপর</a:t>
            </a:r>
            <a:r>
              <a:rPr lang="en-US" sz="3600" b="1" dirty="0" smtClean="0">
                <a:solidFill>
                  <a:srgbClr val="0C0D0F"/>
                </a:solidFill>
                <a:latin typeface="Hubot Sans Bold" pitchFamily="34" charset="0"/>
                <a:ea typeface="Hubot Sans Bold" pitchFamily="34" charset="-122"/>
                <a:cs typeface="Hubot Sans Bold" pitchFamily="34" charset="-120"/>
              </a:rPr>
              <a:t> </a:t>
            </a:r>
            <a:r>
              <a:rPr lang="en-US" sz="3600" b="1" dirty="0" err="1" smtClean="0">
                <a:solidFill>
                  <a:srgbClr val="0C0D0F"/>
                </a:solidFill>
                <a:latin typeface="Hubot Sans Bold" pitchFamily="34" charset="0"/>
                <a:ea typeface="Hubot Sans Bold" pitchFamily="34" charset="-122"/>
                <a:cs typeface="Hubot Sans Bold" pitchFamily="34" charset="-120"/>
              </a:rPr>
              <a:t>প্রভাব</a:t>
            </a:r>
            <a:endParaRPr lang="en-US" sz="3600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9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1"/>
          <p:cNvSpPr/>
          <p:nvPr/>
        </p:nvSpPr>
        <p:spPr>
          <a:xfrm>
            <a:off x="1981200" y="2067520"/>
            <a:ext cx="6296860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1350" dirty="0"/>
          </a:p>
        </p:txBody>
      </p:sp>
      <p:sp>
        <p:nvSpPr>
          <p:cNvPr id="9" name="Text 4"/>
          <p:cNvSpPr/>
          <p:nvPr/>
        </p:nvSpPr>
        <p:spPr>
          <a:xfrm>
            <a:off x="661475" y="3425428"/>
            <a:ext cx="6296860" cy="198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endParaRPr lang="en-US" sz="11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838675" y="762001"/>
            <a:ext cx="1142525" cy="786804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838675" y="2288976"/>
            <a:ext cx="6296860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4000" b="1" dirty="0">
                <a:solidFill>
                  <a:srgbClr val="55575A"/>
                </a:solidFill>
                <a:latin typeface="Hubot Sans Bold" pitchFamily="34" charset="0"/>
                <a:ea typeface="Hubot Sans Bold" pitchFamily="34" charset="-122"/>
                <a:cs typeface="Hubot Sans Bold" pitchFamily="34" charset="-120"/>
              </a:rPr>
              <a:t>কৃষি ও মৎস্য সংকট</a:t>
            </a:r>
            <a:endParaRPr lang="en-US" sz="4000" dirty="0"/>
          </a:p>
        </p:txBody>
      </p:sp>
      <p:sp>
        <p:nvSpPr>
          <p:cNvPr id="12" name="Text 6"/>
          <p:cNvSpPr/>
          <p:nvPr/>
        </p:nvSpPr>
        <p:spPr>
          <a:xfrm>
            <a:off x="838675" y="3028552"/>
            <a:ext cx="6296860" cy="198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2800" dirty="0">
                <a:solidFill>
                  <a:srgbClr val="55575A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পানির সংকট কৃষি, মৎস্য ও মানুষের দৈনন্দিন জীবনে সরাসরি প্রভাব ফেলে।</a:t>
            </a:r>
            <a:endParaRPr lang="en-US" sz="280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"/>
              </a:ext>
            </a:extLst>
          </a:blip>
          <a:stretch>
            <a:fillRect/>
          </a:stretch>
        </p:blipFill>
        <p:spPr>
          <a:xfrm>
            <a:off x="838675" y="3623866"/>
            <a:ext cx="1142525" cy="886916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661475" y="4978400"/>
            <a:ext cx="6296860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4000" b="1" dirty="0">
                <a:solidFill>
                  <a:srgbClr val="55575A"/>
                </a:solidFill>
                <a:latin typeface="Hubot Sans Bold" pitchFamily="34" charset="0"/>
                <a:ea typeface="Hubot Sans Bold" pitchFamily="34" charset="-122"/>
                <a:cs typeface="Hubot Sans Bold" pitchFamily="34" charset="-120"/>
              </a:rPr>
              <a:t>দৈনন্দিন জীবন</a:t>
            </a:r>
            <a:endParaRPr lang="en-US" sz="4000" dirty="0"/>
          </a:p>
        </p:txBody>
      </p:sp>
      <p:sp>
        <p:nvSpPr>
          <p:cNvPr id="15" name="Text 8"/>
          <p:cNvSpPr/>
          <p:nvPr/>
        </p:nvSpPr>
        <p:spPr>
          <a:xfrm>
            <a:off x="661475" y="5792391"/>
            <a:ext cx="6296860" cy="198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2800" dirty="0">
                <a:solidFill>
                  <a:srgbClr val="55575A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শুষ্ক মৌসুমে পানির প্রাপ্যতা কমলে পানীয় জল, সেচ ও গৃহস্থালির কাজে চাপ পড়ে।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V49nMy3F5H0N9Oj7uX9wBOvJcNqBH3ElkTJrW7G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1000" y="927100"/>
            <a:ext cx="8890000" cy="5003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emystifying-Renewablethumbnai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960" y="596900"/>
            <a:ext cx="10292080" cy="5829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ut7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600" y="736600"/>
            <a:ext cx="10109200" cy="5397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2730499" y="287139"/>
            <a:ext cx="4571253" cy="58142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4000" b="1" dirty="0">
                <a:solidFill>
                  <a:srgbClr val="0C0D0F"/>
                </a:solidFill>
                <a:latin typeface="Hubot Sans Bold" pitchFamily="34" charset="0"/>
                <a:ea typeface="Hubot Sans Bold" pitchFamily="34" charset="-122"/>
                <a:cs typeface="Hubot Sans Bold" pitchFamily="34" charset="-120"/>
              </a:rPr>
              <a:t>করণীয় ও অভিযোজন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661475" y="1159272"/>
            <a:ext cx="9041325" cy="4790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3200" dirty="0">
                <a:solidFill>
                  <a:srgbClr val="55575A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ক্ষতি কমাতে ব্যক্তি, সমাজ ও রাষ্ট্রের সম্মিলিত প্রচেষ্টা প্রয়োজন।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61475" y="2232819"/>
            <a:ext cx="418593" cy="418604"/>
          </a:xfrm>
          <a:prstGeom prst="roundRect">
            <a:avLst>
              <a:gd name="adj" fmla="val 6668"/>
            </a:avLst>
          </a:prstGeom>
          <a:solidFill>
            <a:srgbClr val="C8CAC1">
              <a:alpha val="50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1263222" y="2148185"/>
            <a:ext cx="4605718" cy="5032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🌳</a:t>
            </a:r>
            <a:r>
              <a:rPr lang="en-US" sz="3200" b="1" dirty="0">
                <a:solidFill>
                  <a:srgbClr val="55575A"/>
                </a:solidFill>
                <a:latin typeface="Hubot Sans Bold" pitchFamily="34" charset="0"/>
                <a:ea typeface="Hubot Sans Bold" pitchFamily="34" charset="-122"/>
                <a:cs typeface="Hubot Sans Bold" pitchFamily="34" charset="-120"/>
              </a:rPr>
              <a:t> বনায়ন ও সংরক্ষণ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1263222" y="2776934"/>
            <a:ext cx="4605718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2800" dirty="0">
                <a:solidFill>
                  <a:srgbClr val="55575A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বন সংরক্ষণ করা এবং অপ্রয়োজনীয় গাছ কাটা বন্ধ করা।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661475" y="3438525"/>
            <a:ext cx="418593" cy="418604"/>
          </a:xfrm>
          <a:prstGeom prst="roundRect">
            <a:avLst>
              <a:gd name="adj" fmla="val 6668"/>
            </a:avLst>
          </a:prstGeom>
          <a:solidFill>
            <a:srgbClr val="C8CAC1">
              <a:alpha val="50000"/>
            </a:srgbClr>
          </a:solidFill>
          <a:ln/>
        </p:spPr>
      </p:sp>
      <p:sp>
        <p:nvSpPr>
          <p:cNvPr id="8" name="Text 6"/>
          <p:cNvSpPr/>
          <p:nvPr/>
        </p:nvSpPr>
        <p:spPr>
          <a:xfrm>
            <a:off x="1263222" y="3502422"/>
            <a:ext cx="4605718" cy="2970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☀️</a:t>
            </a:r>
            <a:r>
              <a:rPr lang="en-US" sz="3200" b="1" dirty="0">
                <a:solidFill>
                  <a:srgbClr val="55575A"/>
                </a:solidFill>
                <a:latin typeface="Hubot Sans Bold" pitchFamily="34" charset="0"/>
                <a:ea typeface="Hubot Sans Bold" pitchFamily="34" charset="-122"/>
                <a:cs typeface="Hubot Sans Bold" pitchFamily="34" charset="-120"/>
              </a:rPr>
              <a:t> নবায়নযোগ্য শক্তি</a:t>
            </a:r>
            <a:endParaRPr lang="en-US" sz="3200" dirty="0"/>
          </a:p>
        </p:txBody>
      </p:sp>
      <p:sp>
        <p:nvSpPr>
          <p:cNvPr id="9" name="Text 7"/>
          <p:cNvSpPr/>
          <p:nvPr/>
        </p:nvSpPr>
        <p:spPr>
          <a:xfrm>
            <a:off x="1263222" y="3982641"/>
            <a:ext cx="10319178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2800" dirty="0">
                <a:solidFill>
                  <a:srgbClr val="55575A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জীবাশ্ম জ্বালানির ব্যবহার কমিয়ে সৌর ও বায়ু শক্তির ব্যবহার বাড়ানো।</a:t>
            </a:r>
            <a:endParaRPr lang="en-US" sz="2800" dirty="0"/>
          </a:p>
        </p:txBody>
      </p:sp>
      <p:sp>
        <p:nvSpPr>
          <p:cNvPr id="10" name="Shape 8"/>
          <p:cNvSpPr/>
          <p:nvPr/>
        </p:nvSpPr>
        <p:spPr>
          <a:xfrm>
            <a:off x="661475" y="4939506"/>
            <a:ext cx="418593" cy="418604"/>
          </a:xfrm>
          <a:prstGeom prst="roundRect">
            <a:avLst>
              <a:gd name="adj" fmla="val 6668"/>
            </a:avLst>
          </a:prstGeom>
          <a:solidFill>
            <a:srgbClr val="C8CAC1">
              <a:alpha val="50000"/>
            </a:srgbClr>
          </a:solidFill>
          <a:ln/>
        </p:spPr>
      </p:sp>
      <p:sp>
        <p:nvSpPr>
          <p:cNvPr id="11" name="Text 9"/>
          <p:cNvSpPr/>
          <p:nvPr/>
        </p:nvSpPr>
        <p:spPr>
          <a:xfrm>
            <a:off x="1263222" y="5003403"/>
            <a:ext cx="3169078" cy="4802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💧</a:t>
            </a:r>
            <a:r>
              <a:rPr lang="en-US" sz="3200" b="1" dirty="0">
                <a:solidFill>
                  <a:srgbClr val="55575A"/>
                </a:solidFill>
                <a:latin typeface="Hubot Sans Bold" pitchFamily="34" charset="0"/>
                <a:ea typeface="Hubot Sans Bold" pitchFamily="34" charset="-122"/>
                <a:cs typeface="Hubot Sans Bold" pitchFamily="34" charset="-120"/>
              </a:rPr>
              <a:t> পানি সংরক্ষণ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1263222" y="5483622"/>
            <a:ext cx="9849278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2800" dirty="0">
                <a:solidFill>
                  <a:srgbClr val="55575A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পানি অপচয় রোধ, বৃষ্টির পানি সংরক্ষণ ও নিরাপদ পানি ব্যবস্থাপনা।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6" grpId="0" animBg="1"/>
      <p:bldP spid="8" grpId="0" animBg="1"/>
      <p:bldP spid="9" grpId="0" animBg="1"/>
      <p:bldP spid="11" grpId="0" animBg="1"/>
      <p:bldP spid="1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yui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900" y="749300"/>
            <a:ext cx="10033000" cy="5422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yiu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5200" y="546100"/>
            <a:ext cx="10160000" cy="5626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ater-awareness-the-key-to-survival-in-coastal-area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500" y="596900"/>
            <a:ext cx="10198100" cy="5549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1"/>
          <p:cNvSpPr/>
          <p:nvPr/>
        </p:nvSpPr>
        <p:spPr>
          <a:xfrm>
            <a:off x="1191701" y="1066899"/>
            <a:ext cx="418593" cy="418604"/>
          </a:xfrm>
          <a:prstGeom prst="roundRect">
            <a:avLst>
              <a:gd name="adj" fmla="val 6668"/>
            </a:avLst>
          </a:prstGeom>
          <a:solidFill>
            <a:srgbClr val="C8CAC1">
              <a:alpha val="50000"/>
            </a:srgbClr>
          </a:solidFill>
          <a:ln/>
        </p:spPr>
      </p:sp>
      <p:sp>
        <p:nvSpPr>
          <p:cNvPr id="14" name="Text 12"/>
          <p:cNvSpPr/>
          <p:nvPr/>
        </p:nvSpPr>
        <p:spPr>
          <a:xfrm>
            <a:off x="2325134" y="1039911"/>
            <a:ext cx="4605718" cy="2970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🚨</a:t>
            </a:r>
            <a:r>
              <a:rPr lang="en-US" sz="3200" b="1" dirty="0">
                <a:solidFill>
                  <a:srgbClr val="55575A"/>
                </a:solidFill>
                <a:latin typeface="Hubot Sans Bold" pitchFamily="34" charset="0"/>
                <a:ea typeface="Hubot Sans Bold" pitchFamily="34" charset="-122"/>
                <a:cs typeface="Hubot Sans Bold" pitchFamily="34" charset="-120"/>
              </a:rPr>
              <a:t> আগাম সতর্কতা</a:t>
            </a:r>
            <a:endParaRPr lang="en-US" sz="3200" dirty="0"/>
          </a:p>
        </p:txBody>
      </p:sp>
      <p:sp>
        <p:nvSpPr>
          <p:cNvPr id="15" name="Text 13"/>
          <p:cNvSpPr/>
          <p:nvPr/>
        </p:nvSpPr>
        <p:spPr>
          <a:xfrm>
            <a:off x="1892300" y="1897062"/>
            <a:ext cx="8229600" cy="6175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2800" dirty="0">
                <a:solidFill>
                  <a:srgbClr val="55575A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বন্যা, ঘূর্ণিঝড় ও তাপপ্রবাহের জন্য স্থানীয় প্রস্তুতি জোরদার করা।</a:t>
            </a:r>
            <a:endParaRPr lang="en-US" sz="2800" dirty="0"/>
          </a:p>
        </p:txBody>
      </p:sp>
      <p:sp>
        <p:nvSpPr>
          <p:cNvPr id="16" name="Shape 14"/>
          <p:cNvSpPr/>
          <p:nvPr/>
        </p:nvSpPr>
        <p:spPr>
          <a:xfrm>
            <a:off x="1191701" y="3019921"/>
            <a:ext cx="418593" cy="418604"/>
          </a:xfrm>
          <a:prstGeom prst="roundRect">
            <a:avLst>
              <a:gd name="adj" fmla="val 6668"/>
            </a:avLst>
          </a:prstGeom>
          <a:solidFill>
            <a:srgbClr val="C8CAC1">
              <a:alpha val="50000"/>
            </a:srgbClr>
          </a:solidFill>
          <a:ln/>
        </p:spPr>
      </p:sp>
      <p:sp>
        <p:nvSpPr>
          <p:cNvPr id="17" name="Text 15"/>
          <p:cNvSpPr/>
          <p:nvPr/>
        </p:nvSpPr>
        <p:spPr>
          <a:xfrm>
            <a:off x="2141980" y="3141464"/>
            <a:ext cx="4605718" cy="2970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🏫</a:t>
            </a:r>
            <a:r>
              <a:rPr lang="en-US" sz="2800" b="1" dirty="0">
                <a:solidFill>
                  <a:srgbClr val="55575A"/>
                </a:solidFill>
                <a:latin typeface="Hubot Sans Bold" pitchFamily="34" charset="0"/>
                <a:ea typeface="Hubot Sans Bold" pitchFamily="34" charset="-122"/>
                <a:cs typeface="Hubot Sans Bold" pitchFamily="34" charset="-120"/>
              </a:rPr>
              <a:t> শিক্ষার্থীর ভূমিকা</a:t>
            </a:r>
            <a:endParaRPr lang="en-US" sz="2800" dirty="0"/>
          </a:p>
        </p:txBody>
      </p:sp>
      <p:sp>
        <p:nvSpPr>
          <p:cNvPr id="18" name="Text 16"/>
          <p:cNvSpPr/>
          <p:nvPr/>
        </p:nvSpPr>
        <p:spPr>
          <a:xfrm>
            <a:off x="2141980" y="3687366"/>
            <a:ext cx="8995920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2800" dirty="0">
                <a:solidFill>
                  <a:srgbClr val="55575A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পানি-বিদ্যুৎ সাশ্রয়, বৃক্ষরোপণ ও পরিবেশ সচেতনতা ছড়িয়ে দেওয়া।</a:t>
            </a:r>
            <a:endParaRPr lang="en-US" sz="2800" dirty="0"/>
          </a:p>
        </p:txBody>
      </p:sp>
      <p:sp>
        <p:nvSpPr>
          <p:cNvPr id="19" name="Shape 17"/>
          <p:cNvSpPr/>
          <p:nvPr/>
        </p:nvSpPr>
        <p:spPr>
          <a:xfrm>
            <a:off x="1304794" y="4794101"/>
            <a:ext cx="418593" cy="418604"/>
          </a:xfrm>
          <a:prstGeom prst="roundRect">
            <a:avLst>
              <a:gd name="adj" fmla="val 6668"/>
            </a:avLst>
          </a:prstGeom>
          <a:solidFill>
            <a:srgbClr val="C8CAC1">
              <a:alpha val="50000"/>
            </a:srgbClr>
          </a:solidFill>
          <a:ln/>
        </p:spPr>
      </p:sp>
      <p:sp>
        <p:nvSpPr>
          <p:cNvPr id="20" name="Text 18"/>
          <p:cNvSpPr/>
          <p:nvPr/>
        </p:nvSpPr>
        <p:spPr>
          <a:xfrm>
            <a:off x="2141980" y="4794101"/>
            <a:ext cx="9394590" cy="5063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🌊</a:t>
            </a:r>
            <a:r>
              <a:rPr lang="en-US" sz="3200" b="1" dirty="0">
                <a:solidFill>
                  <a:srgbClr val="55575A"/>
                </a:solidFill>
                <a:latin typeface="Hubot Sans Bold" pitchFamily="34" charset="0"/>
                <a:ea typeface="Hubot Sans Bold" pitchFamily="34" charset="-122"/>
                <a:cs typeface="Hubot Sans Bold" pitchFamily="34" charset="-120"/>
              </a:rPr>
              <a:t> উপকূলীয় ব্যবস্থাপনা</a:t>
            </a:r>
            <a:endParaRPr lang="en-US" sz="3200" dirty="0"/>
          </a:p>
        </p:txBody>
      </p:sp>
      <p:sp>
        <p:nvSpPr>
          <p:cNvPr id="21" name="Text 19"/>
          <p:cNvSpPr/>
          <p:nvPr/>
        </p:nvSpPr>
        <p:spPr>
          <a:xfrm>
            <a:off x="2141980" y="5778897"/>
            <a:ext cx="4605718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2800" dirty="0">
                <a:solidFill>
                  <a:srgbClr val="55575A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উপকূলে নিরাপদ পানির উৎস ও সংরক্ষণ ব্যবস্থা উন্নত করা।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7" grpId="0" animBg="1"/>
      <p:bldP spid="18" grpId="0" animBg="1"/>
      <p:bldP spid="20" grpId="0" animBg="1"/>
      <p:bldP spid="2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43356" y="568027"/>
            <a:ext cx="364382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4400" b="1" dirty="0" err="1" smtClean="0">
                <a:solidFill>
                  <a:srgbClr val="0C0D0F"/>
                </a:solidFill>
                <a:latin typeface="Hubot Sans Bold" pitchFamily="34" charset="0"/>
                <a:ea typeface="Hubot Sans Bold" pitchFamily="34" charset="-122"/>
                <a:cs typeface="Hubot Sans Bold" pitchFamily="34" charset="-120"/>
              </a:rPr>
              <a:t>শ্রেণিকক্ষ</a:t>
            </a:r>
            <a:r>
              <a:rPr lang="en-US" sz="4400" b="1" dirty="0" smtClean="0">
                <a:solidFill>
                  <a:srgbClr val="0C0D0F"/>
                </a:solidFill>
                <a:latin typeface="Hubot Sans Bold" pitchFamily="34" charset="0"/>
                <a:ea typeface="Hubot Sans Bold" pitchFamily="34" charset="-122"/>
                <a:cs typeface="Hubot Sans Bold" pitchFamily="34" charset="-120"/>
              </a:rPr>
              <a:t> </a:t>
            </a:r>
            <a:r>
              <a:rPr lang="en-US" sz="4400" b="1" dirty="0">
                <a:solidFill>
                  <a:srgbClr val="0C0D0F"/>
                </a:solidFill>
                <a:latin typeface="Hubot Sans Bold" pitchFamily="34" charset="0"/>
                <a:ea typeface="Hubot Sans Bold" pitchFamily="34" charset="-122"/>
                <a:cs typeface="Hubot Sans Bold" pitchFamily="34" charset="-120"/>
              </a:rPr>
              <a:t>কার্যক্রম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661475" y="2507456"/>
            <a:ext cx="5203794" cy="3016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1850" dirty="0"/>
          </a:p>
        </p:txBody>
      </p:sp>
      <p:sp>
        <p:nvSpPr>
          <p:cNvPr id="5" name="Text 3"/>
          <p:cNvSpPr/>
          <p:nvPr/>
        </p:nvSpPr>
        <p:spPr>
          <a:xfrm>
            <a:off x="8636000" y="1079500"/>
            <a:ext cx="2289420" cy="533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600" b="1" dirty="0" err="1" smtClean="0">
                <a:solidFill>
                  <a:srgbClr val="0C0D0F"/>
                </a:solidFill>
                <a:latin typeface="Hubot Sans Bold" pitchFamily="34" charset="0"/>
                <a:ea typeface="Hubot Sans Bold" pitchFamily="34" charset="-122"/>
                <a:cs typeface="Hubot Sans Bold" pitchFamily="34" charset="-120"/>
              </a:rPr>
              <a:t>দলগত</a:t>
            </a:r>
            <a:r>
              <a:rPr lang="en-US" sz="3600" b="1" dirty="0" smtClean="0">
                <a:solidFill>
                  <a:srgbClr val="0C0D0F"/>
                </a:solidFill>
                <a:latin typeface="Hubot Sans Bold" pitchFamily="34" charset="0"/>
                <a:ea typeface="Hubot Sans Bold" pitchFamily="34" charset="-122"/>
                <a:cs typeface="Hubot Sans Bold" pitchFamily="34" charset="-120"/>
              </a:rPr>
              <a:t> </a:t>
            </a:r>
            <a:r>
              <a:rPr lang="en-US" sz="3600" b="1" dirty="0">
                <a:solidFill>
                  <a:srgbClr val="0C0D0F"/>
                </a:solidFill>
                <a:latin typeface="Hubot Sans Bold" pitchFamily="34" charset="0"/>
                <a:ea typeface="Hubot Sans Bold" pitchFamily="34" charset="-122"/>
                <a:cs typeface="Hubot Sans Bold" pitchFamily="34" charset="-120"/>
              </a:rPr>
              <a:t>কাজ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1612900" y="2205037"/>
            <a:ext cx="10356841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3200" b="1" dirty="0">
                <a:solidFill>
                  <a:srgbClr val="55575A"/>
                </a:solidFill>
                <a:latin typeface="Roboto Condensed Bold" pitchFamily="34" charset="0"/>
                <a:ea typeface="Roboto Condensed Bold" pitchFamily="34" charset="-122"/>
                <a:cs typeface="Roboto Condensed Bold" pitchFamily="34" charset="-120"/>
              </a:rPr>
              <a:t>'বিদ্যালয়ে পানি ও বিদ্যুৎ সাশ্রয়'</a:t>
            </a:r>
            <a:r>
              <a:rPr lang="en-US" sz="3200" dirty="0">
                <a:solidFill>
                  <a:srgbClr val="55575A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 বিষয়ে ৫টি করণীয় লিখে পোস্টার তৈরি করো।</a:t>
            </a:r>
            <a:endParaRPr lang="en-US" sz="3200" dirty="0"/>
          </a:p>
        </p:txBody>
      </p:sp>
      <p:sp>
        <p:nvSpPr>
          <p:cNvPr id="7" name="Shape 5"/>
          <p:cNvSpPr/>
          <p:nvPr/>
        </p:nvSpPr>
        <p:spPr>
          <a:xfrm>
            <a:off x="1441458" y="3413918"/>
            <a:ext cx="10572741" cy="45719"/>
          </a:xfrm>
          <a:prstGeom prst="roundRect">
            <a:avLst>
              <a:gd name="adj" fmla="val 49999"/>
            </a:avLst>
          </a:prstGeom>
          <a:solidFill>
            <a:srgbClr val="55575A">
              <a:alpha val="50000"/>
            </a:srgbClr>
          </a:solidFill>
          <a:ln/>
        </p:spPr>
      </p:sp>
      <p:sp>
        <p:nvSpPr>
          <p:cNvPr id="8" name="Text 6"/>
          <p:cNvSpPr/>
          <p:nvPr/>
        </p:nvSpPr>
        <p:spPr>
          <a:xfrm>
            <a:off x="1612900" y="3846413"/>
            <a:ext cx="5203794" cy="3016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dirty="0" smtClean="0">
                <a:solidFill>
                  <a:srgbClr val="0C0D0F"/>
                </a:solidFill>
                <a:latin typeface="Hubot Sans Bold" pitchFamily="34" charset="0"/>
                <a:ea typeface="Hubot Sans Bold" pitchFamily="34" charset="-122"/>
                <a:cs typeface="Hubot Sans Bold" pitchFamily="34" charset="-120"/>
              </a:rPr>
              <a:t> </a:t>
            </a:r>
            <a:r>
              <a:rPr lang="en-US" sz="3200" b="1" dirty="0">
                <a:solidFill>
                  <a:srgbClr val="0C0D0F"/>
                </a:solidFill>
                <a:latin typeface="Hubot Sans Bold" pitchFamily="34" charset="0"/>
                <a:ea typeface="Hubot Sans Bold" pitchFamily="34" charset="-122"/>
                <a:cs typeface="Hubot Sans Bold" pitchFamily="34" charset="-120"/>
              </a:rPr>
              <a:t>পুনরালোচনা সারসংক্ষেপ</a:t>
            </a:r>
            <a:endParaRPr lang="en-US" sz="3200" dirty="0"/>
          </a:p>
        </p:txBody>
      </p:sp>
      <p:sp>
        <p:nvSpPr>
          <p:cNvPr id="9" name="Text 7"/>
          <p:cNvSpPr/>
          <p:nvPr/>
        </p:nvSpPr>
        <p:spPr>
          <a:xfrm>
            <a:off x="1441458" y="4638674"/>
            <a:ext cx="10166341" cy="13049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3200" dirty="0">
                <a:solidFill>
                  <a:srgbClr val="55575A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উষ্ণতা বৃদ্ধি → বৃষ্টি/পানির পরিবর্তন → মিঠাপানি ও জীববৈচিত্র্যে প্রভাব → মানুষের জীবন ও জীবিকায় প্রভাব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8" grpId="0" animBg="1"/>
      <p:bldP spid="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356100" y="596900"/>
            <a:ext cx="172612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4800" b="1" dirty="0" err="1" smtClean="0">
                <a:solidFill>
                  <a:srgbClr val="0C0D0F"/>
                </a:solidFill>
                <a:latin typeface="Hubot Sans Bold" pitchFamily="34" charset="0"/>
                <a:ea typeface="Hubot Sans Bold" pitchFamily="34" charset="-122"/>
                <a:cs typeface="Hubot Sans Bold" pitchFamily="34" charset="-120"/>
              </a:rPr>
              <a:t>মূল্যায়ন</a:t>
            </a:r>
            <a:endParaRPr lang="en-US" sz="4800" dirty="0"/>
          </a:p>
        </p:txBody>
      </p:sp>
      <p:sp>
        <p:nvSpPr>
          <p:cNvPr id="3" name="Text 1"/>
          <p:cNvSpPr/>
          <p:nvPr/>
        </p:nvSpPr>
        <p:spPr>
          <a:xfrm>
            <a:off x="7137400" y="596900"/>
            <a:ext cx="3073928" cy="660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200" b="1" dirty="0" err="1" smtClean="0">
                <a:solidFill>
                  <a:srgbClr val="0C0D0F"/>
                </a:solidFill>
                <a:latin typeface="Hubot Sans Bold" pitchFamily="34" charset="0"/>
                <a:ea typeface="Hubot Sans Bold" pitchFamily="34" charset="-122"/>
                <a:cs typeface="Hubot Sans Bold" pitchFamily="34" charset="-120"/>
              </a:rPr>
              <a:t>লিখিত</a:t>
            </a:r>
            <a:r>
              <a:rPr lang="en-US" sz="3200" b="1" dirty="0" smtClean="0">
                <a:solidFill>
                  <a:srgbClr val="0C0D0F"/>
                </a:solidFill>
                <a:latin typeface="Hubot Sans Bold" pitchFamily="34" charset="0"/>
                <a:ea typeface="Hubot Sans Bold" pitchFamily="34" charset="-122"/>
                <a:cs typeface="Hubot Sans Bold" pitchFamily="34" charset="-120"/>
              </a:rPr>
              <a:t> </a:t>
            </a:r>
            <a:r>
              <a:rPr lang="en-US" sz="3200" b="1" dirty="0">
                <a:solidFill>
                  <a:srgbClr val="0C0D0F"/>
                </a:solidFill>
                <a:latin typeface="Hubot Sans Bold" pitchFamily="34" charset="0"/>
                <a:ea typeface="Hubot Sans Bold" pitchFamily="34" charset="-122"/>
                <a:cs typeface="Hubot Sans Bold" pitchFamily="34" charset="-120"/>
              </a:rPr>
              <a:t>মূল্যায়ন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717012" y="2120900"/>
            <a:ext cx="10730425" cy="34281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294640" indent="-294640" algn="l">
              <a:lnSpc>
                <a:spcPct val="133000"/>
              </a:lnSpc>
              <a:buSzPct val="100000"/>
              <a:buFont typeface="+mj-lt"/>
              <a:buAutoNum type="arabicPeriod"/>
            </a:pPr>
            <a:r>
              <a:rPr lang="en-US" sz="3200" dirty="0">
                <a:solidFill>
                  <a:srgbClr val="55575A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বৈশ্বিক উষ্ণতা বলতে কী বোঝায়?</a:t>
            </a:r>
            <a:endParaRPr lang="en-US" sz="3200" dirty="0"/>
          </a:p>
          <a:p>
            <a:pPr marL="294640" indent="-294640" algn="l">
              <a:lnSpc>
                <a:spcPct val="133000"/>
              </a:lnSpc>
              <a:buSzPct val="100000"/>
              <a:buFont typeface="+mj-lt"/>
              <a:buAutoNum type="arabicPeriod" startAt="2"/>
            </a:pPr>
            <a:r>
              <a:rPr lang="en-US" sz="3200" dirty="0">
                <a:solidFill>
                  <a:srgbClr val="55575A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দুটি গ্রিনহাউস গ্যাসের নাম লেখো।</a:t>
            </a:r>
            <a:endParaRPr lang="en-US" sz="3200" dirty="0"/>
          </a:p>
          <a:p>
            <a:pPr marL="294640" indent="-294640" algn="l">
              <a:lnSpc>
                <a:spcPct val="133000"/>
              </a:lnSpc>
              <a:buSzPct val="100000"/>
              <a:buFont typeface="+mj-lt"/>
              <a:buAutoNum type="arabicPeriod" startAt="3"/>
            </a:pPr>
            <a:r>
              <a:rPr lang="en-US" sz="3200" dirty="0">
                <a:solidFill>
                  <a:srgbClr val="55575A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মিঠাপানির ওপর বৈশ্বিক উষ্ণতার তিনটি প্রভাব লেখো।</a:t>
            </a:r>
            <a:endParaRPr lang="en-US" sz="3200" dirty="0"/>
          </a:p>
          <a:p>
            <a:pPr marL="294640" indent="-294640" algn="l">
              <a:lnSpc>
                <a:spcPct val="133000"/>
              </a:lnSpc>
              <a:buSzPct val="100000"/>
              <a:buFont typeface="+mj-lt"/>
              <a:buAutoNum type="arabicPeriod" startAt="4"/>
            </a:pPr>
            <a:r>
              <a:rPr lang="en-US" sz="3200" dirty="0">
                <a:solidFill>
                  <a:srgbClr val="55575A"/>
                </a:solidFill>
                <a:latin typeface="Roboto Condensed" pitchFamily="34" charset="0"/>
                <a:ea typeface="Roboto Condensed" pitchFamily="34" charset="-122"/>
                <a:cs typeface="Roboto Condensed" pitchFamily="34" charset="-120"/>
              </a:rPr>
              <a:t>বাংলাদেশের উপকূলীয় এলাকায় মিঠাপানির সংকটের একটি কারণ ব্যাখ্যা করো।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88</TotalTime>
  <Words>546</Words>
  <Application>Microsoft Office PowerPoint</Application>
  <PresentationFormat>Custom</PresentationFormat>
  <Paragraphs>93</Paragraphs>
  <Slides>22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3" baseType="lpstr">
      <vt:lpstr>Arial</vt:lpstr>
      <vt:lpstr>Hubot Sans Bold</vt:lpstr>
      <vt:lpstr>Perpetua</vt:lpstr>
      <vt:lpstr>Roboto Condensed</vt:lpstr>
      <vt:lpstr>Hubot Sans Light</vt:lpstr>
      <vt:lpstr>Roboto Condensed Bold</vt:lpstr>
      <vt:lpstr>Twemoji Mozilla</vt:lpstr>
      <vt:lpstr>Calibri</vt:lpstr>
      <vt:lpstr>Wingdings 2</vt:lpstr>
      <vt:lpstr>Franklin Gothic Book</vt:lpstr>
      <vt:lpstr>Equity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SERVER-001</dc:creator>
  <cp:lastModifiedBy>SERVER-001</cp:lastModifiedBy>
  <cp:revision>42</cp:revision>
  <dcterms:created xsi:type="dcterms:W3CDTF">2026-08-27T07:35:04Z</dcterms:created>
  <dcterms:modified xsi:type="dcterms:W3CDTF">2026-09-13T08:10:17Z</dcterms:modified>
</cp:coreProperties>
</file>