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3" r:id="rId6"/>
    <p:sldId id="278" r:id="rId7"/>
    <p:sldId id="266" r:id="rId8"/>
    <p:sldId id="280" r:id="rId9"/>
    <p:sldId id="287" r:id="rId10"/>
    <p:sldId id="288" r:id="rId11"/>
    <p:sldId id="289" r:id="rId12"/>
    <p:sldId id="282" r:id="rId13"/>
    <p:sldId id="283" r:id="rId14"/>
    <p:sldId id="284" r:id="rId15"/>
    <p:sldId id="293" r:id="rId16"/>
    <p:sldId id="271" r:id="rId17"/>
    <p:sldId id="273" r:id="rId18"/>
    <p:sldId id="274" r:id="rId19"/>
    <p:sldId id="291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2E13D4-F6EF-4A19-B09A-C80C7BC5D97B}" type="doc">
      <dgm:prSet loTypeId="urn:microsoft.com/office/officeart/2005/8/layout/cycle2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15F0E3A4-AC82-429F-B222-1DA175998F44}">
      <dgm:prSet phldrT="[Text]" custT="1"/>
      <dgm:spPr/>
      <dgm:t>
        <a:bodyPr/>
        <a:lstStyle/>
        <a:p>
          <a:r>
            <a:rPr lang="bn-IN" sz="28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গরম তেলে ভাজলে মচমচে ও খেতে উপাদেয় হয়</a:t>
          </a:r>
          <a:endParaRPr lang="en-US" sz="2800" b="1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9D4ED1D2-C83C-47CF-8ABB-32AC7C91DA48}" type="parTrans" cxnId="{5DB4A2CB-EA68-4E42-B2DC-65AA7F2E5EA2}">
      <dgm:prSet/>
      <dgm:spPr/>
      <dgm:t>
        <a:bodyPr/>
        <a:lstStyle/>
        <a:p>
          <a:endParaRPr lang="en-US"/>
        </a:p>
      </dgm:t>
    </dgm:pt>
    <dgm:pt modelId="{D989F0F9-9848-43C8-AE13-0996619BEC20}" type="sibTrans" cxnId="{5DB4A2CB-EA68-4E42-B2DC-65AA7F2E5EA2}">
      <dgm:prSet/>
      <dgm:spPr/>
      <dgm:t>
        <a:bodyPr/>
        <a:lstStyle/>
        <a:p>
          <a:endParaRPr lang="en-US"/>
        </a:p>
      </dgm:t>
    </dgm:pt>
    <dgm:pt modelId="{C138E0C3-2A67-42E4-84C4-0CA8EB3E5E4C}">
      <dgm:prSet phldrT="[Text]" custT="1"/>
      <dgm:spPr/>
      <dgm:t>
        <a:bodyPr/>
        <a:lstStyle/>
        <a:p>
          <a:r>
            <a:rPr lang="bn-IN" sz="36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চুলকানি ভালো হয়</a:t>
          </a:r>
          <a:endParaRPr lang="en-US" sz="3600" b="1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gm:t>
    </dgm:pt>
    <dgm:pt modelId="{C8FBD640-7B66-462E-822E-76E8060D05F6}" type="parTrans" cxnId="{38F74250-F194-4716-88FF-9FB12DC7641D}">
      <dgm:prSet/>
      <dgm:spPr/>
      <dgm:t>
        <a:bodyPr/>
        <a:lstStyle/>
        <a:p>
          <a:endParaRPr lang="en-US"/>
        </a:p>
      </dgm:t>
    </dgm:pt>
    <dgm:pt modelId="{0976C1B8-1288-40AE-95FB-65AF8AC5F4DC}" type="sibTrans" cxnId="{38F74250-F194-4716-88FF-9FB12DC7641D}">
      <dgm:prSet/>
      <dgm:spPr/>
      <dgm:t>
        <a:bodyPr/>
        <a:lstStyle/>
        <a:p>
          <a:endParaRPr lang="en-US"/>
        </a:p>
      </dgm:t>
    </dgm:pt>
    <dgm:pt modelId="{89DFE134-FFE7-40C4-8A62-92FEFB01B381}">
      <dgm:prSet custT="1"/>
      <dgm:spPr/>
      <dgm:t>
        <a:bodyPr/>
        <a:lstStyle/>
        <a:p>
          <a:r>
            <a:rPr lang="bn-IN" sz="36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যকৃতের উপকার হয়</a:t>
          </a:r>
          <a:endParaRPr lang="en-US" sz="3600" b="1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C9B0A7A0-A5B9-4A97-BB22-1844A258AF34}" type="parTrans" cxnId="{AD617047-FC7C-4D0F-BF42-8FEF40CB2FF8}">
      <dgm:prSet/>
      <dgm:spPr/>
      <dgm:t>
        <a:bodyPr/>
        <a:lstStyle/>
        <a:p>
          <a:endParaRPr lang="en-US"/>
        </a:p>
      </dgm:t>
    </dgm:pt>
    <dgm:pt modelId="{178EE5EF-1F92-4497-A120-A8E8401B31DF}" type="sibTrans" cxnId="{AD617047-FC7C-4D0F-BF42-8FEF40CB2FF8}">
      <dgm:prSet/>
      <dgm:spPr/>
      <dgm:t>
        <a:bodyPr/>
        <a:lstStyle/>
        <a:p>
          <a:endParaRPr lang="en-US"/>
        </a:p>
      </dgm:t>
    </dgm:pt>
    <dgm:pt modelId="{51EFC1D3-5D3D-425B-A444-E7B8E65ABCFB}">
      <dgm:prSet custT="1"/>
      <dgm:spPr/>
      <dgm:t>
        <a:bodyPr/>
        <a:lstStyle/>
        <a:p>
          <a:r>
            <a:rPr lang="bn-IN" sz="32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চর্ম,দাউদ,ফোসকা ভালো </a:t>
          </a:r>
          <a:r>
            <a:rPr lang="bn-IN" sz="36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হয়</a:t>
          </a:r>
          <a:endParaRPr lang="en-US" sz="2000" b="1" dirty="0">
            <a:solidFill>
              <a:srgbClr val="FF0000"/>
            </a:solidFill>
            <a:latin typeface="NikoshBAN" pitchFamily="2" charset="0"/>
            <a:cs typeface="NikoshBAN" pitchFamily="2" charset="0"/>
          </a:endParaRPr>
        </a:p>
      </dgm:t>
    </dgm:pt>
    <dgm:pt modelId="{6C1162AD-7C31-49DD-B018-3E8E6E279B2C}" type="parTrans" cxnId="{6A50F972-FCA2-4DDD-866A-1F9700498AAA}">
      <dgm:prSet/>
      <dgm:spPr/>
      <dgm:t>
        <a:bodyPr/>
        <a:lstStyle/>
        <a:p>
          <a:endParaRPr lang="en-US"/>
        </a:p>
      </dgm:t>
    </dgm:pt>
    <dgm:pt modelId="{7B215786-84F4-411C-B723-0C0EC23D4009}" type="sibTrans" cxnId="{6A50F972-FCA2-4DDD-866A-1F9700498AAA}">
      <dgm:prSet/>
      <dgm:spPr/>
      <dgm:t>
        <a:bodyPr/>
        <a:lstStyle/>
        <a:p>
          <a:endParaRPr lang="en-US"/>
        </a:p>
      </dgm:t>
    </dgm:pt>
    <dgm:pt modelId="{34DA39D1-3714-499B-8FD8-1AC992C71621}" type="pres">
      <dgm:prSet presAssocID="{272E13D4-F6EF-4A19-B09A-C80C7BC5D97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60C262-C861-46F6-B850-A2EBB5BF430E}" type="pres">
      <dgm:prSet presAssocID="{15F0E3A4-AC82-429F-B222-1DA175998F44}" presName="node" presStyleLbl="node1" presStyleIdx="0" presStyleCnt="4" custScaleX="164766" custScaleY="119276" custRadScaleRad="87677" custRadScaleInc="29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099C8C-6D18-4178-A8CA-E26DAAC687FB}" type="pres">
      <dgm:prSet presAssocID="{D989F0F9-9848-43C8-AE13-0996619BEC2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D11D2857-1AC2-4814-96C0-389138C69966}" type="pres">
      <dgm:prSet presAssocID="{D989F0F9-9848-43C8-AE13-0996619BEC20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B95B4AF9-0156-443D-8F23-A73A2B58936C}" type="pres">
      <dgm:prSet presAssocID="{51EFC1D3-5D3D-425B-A444-E7B8E65ABCFB}" presName="node" presStyleLbl="node1" presStyleIdx="1" presStyleCnt="4" custScaleX="136618" custScaleY="130223" custRadScaleRad="151372" custRadScaleInc="95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7CF8BD-70E6-44C2-AADD-5D176F22DA1B}" type="pres">
      <dgm:prSet presAssocID="{7B215786-84F4-411C-B723-0C0EC23D4009}" presName="sibTrans" presStyleLbl="sibTrans2D1" presStyleIdx="1" presStyleCnt="4"/>
      <dgm:spPr/>
      <dgm:t>
        <a:bodyPr/>
        <a:lstStyle/>
        <a:p>
          <a:endParaRPr lang="en-US"/>
        </a:p>
      </dgm:t>
    </dgm:pt>
    <dgm:pt modelId="{5E5486FD-3D22-4455-B480-24D74D8A9258}" type="pres">
      <dgm:prSet presAssocID="{7B215786-84F4-411C-B723-0C0EC23D4009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53CD80B8-BD5A-43D2-AE02-E5DB64E64625}" type="pres">
      <dgm:prSet presAssocID="{C138E0C3-2A67-42E4-84C4-0CA8EB3E5E4C}" presName="node" presStyleLbl="node1" presStyleIdx="2" presStyleCnt="4" custScaleX="124321" custScaleY="117855" custRadScaleRad="102314" custRadScaleInc="-15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826569-DCDD-4470-8281-1BE460C0ED0F}" type="pres">
      <dgm:prSet presAssocID="{0976C1B8-1288-40AE-95FB-65AF8AC5F4DC}" presName="sibTrans" presStyleLbl="sibTrans2D1" presStyleIdx="2" presStyleCnt="4"/>
      <dgm:spPr/>
      <dgm:t>
        <a:bodyPr/>
        <a:lstStyle/>
        <a:p>
          <a:endParaRPr lang="en-US"/>
        </a:p>
      </dgm:t>
    </dgm:pt>
    <dgm:pt modelId="{171B2C05-E60E-4632-A289-ADC1C731FC8C}" type="pres">
      <dgm:prSet presAssocID="{0976C1B8-1288-40AE-95FB-65AF8AC5F4DC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A1D7AC19-2BAA-4F7D-A001-B8FF3D725CFE}" type="pres">
      <dgm:prSet presAssocID="{89DFE134-FFE7-40C4-8A62-92FEFB01B381}" presName="node" presStyleLbl="node1" presStyleIdx="3" presStyleCnt="4" custScaleX="149813" custScaleY="116052" custRadScaleRad="149521" custRadScaleInc="-86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EBCFF9-0BC9-48AF-8AB8-5AED193144A7}" type="pres">
      <dgm:prSet presAssocID="{178EE5EF-1F92-4497-A120-A8E8401B31DF}" presName="sibTrans" presStyleLbl="sibTrans2D1" presStyleIdx="3" presStyleCnt="4"/>
      <dgm:spPr/>
      <dgm:t>
        <a:bodyPr/>
        <a:lstStyle/>
        <a:p>
          <a:endParaRPr lang="en-US"/>
        </a:p>
      </dgm:t>
    </dgm:pt>
    <dgm:pt modelId="{6B3A95CD-DA65-43A7-993F-B9E2D54D6964}" type="pres">
      <dgm:prSet presAssocID="{178EE5EF-1F92-4497-A120-A8E8401B31DF}" presName="connectorText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AD617047-FC7C-4D0F-BF42-8FEF40CB2FF8}" srcId="{272E13D4-F6EF-4A19-B09A-C80C7BC5D97B}" destId="{89DFE134-FFE7-40C4-8A62-92FEFB01B381}" srcOrd="3" destOrd="0" parTransId="{C9B0A7A0-A5B9-4A97-BB22-1844A258AF34}" sibTransId="{178EE5EF-1F92-4497-A120-A8E8401B31DF}"/>
    <dgm:cxn modelId="{6A50F972-FCA2-4DDD-866A-1F9700498AAA}" srcId="{272E13D4-F6EF-4A19-B09A-C80C7BC5D97B}" destId="{51EFC1D3-5D3D-425B-A444-E7B8E65ABCFB}" srcOrd="1" destOrd="0" parTransId="{6C1162AD-7C31-49DD-B018-3E8E6E279B2C}" sibTransId="{7B215786-84F4-411C-B723-0C0EC23D4009}"/>
    <dgm:cxn modelId="{5DB4A2CB-EA68-4E42-B2DC-65AA7F2E5EA2}" srcId="{272E13D4-F6EF-4A19-B09A-C80C7BC5D97B}" destId="{15F0E3A4-AC82-429F-B222-1DA175998F44}" srcOrd="0" destOrd="0" parTransId="{9D4ED1D2-C83C-47CF-8ABB-32AC7C91DA48}" sibTransId="{D989F0F9-9848-43C8-AE13-0996619BEC20}"/>
    <dgm:cxn modelId="{ED184120-7F48-4DBF-8F25-C73F0BD6BCC4}" type="presOf" srcId="{D989F0F9-9848-43C8-AE13-0996619BEC20}" destId="{D11D2857-1AC2-4814-96C0-389138C69966}" srcOrd="1" destOrd="0" presId="urn:microsoft.com/office/officeart/2005/8/layout/cycle2"/>
    <dgm:cxn modelId="{0C978471-B713-4135-AAFA-D808EFD55370}" type="presOf" srcId="{7B215786-84F4-411C-B723-0C0EC23D4009}" destId="{5E5486FD-3D22-4455-B480-24D74D8A9258}" srcOrd="1" destOrd="0" presId="urn:microsoft.com/office/officeart/2005/8/layout/cycle2"/>
    <dgm:cxn modelId="{38F74250-F194-4716-88FF-9FB12DC7641D}" srcId="{272E13D4-F6EF-4A19-B09A-C80C7BC5D97B}" destId="{C138E0C3-2A67-42E4-84C4-0CA8EB3E5E4C}" srcOrd="2" destOrd="0" parTransId="{C8FBD640-7B66-462E-822E-76E8060D05F6}" sibTransId="{0976C1B8-1288-40AE-95FB-65AF8AC5F4DC}"/>
    <dgm:cxn modelId="{C302ECFB-DAFF-4483-A257-A20DC4300599}" type="presOf" srcId="{C138E0C3-2A67-42E4-84C4-0CA8EB3E5E4C}" destId="{53CD80B8-BD5A-43D2-AE02-E5DB64E64625}" srcOrd="0" destOrd="0" presId="urn:microsoft.com/office/officeart/2005/8/layout/cycle2"/>
    <dgm:cxn modelId="{B872DECF-C2C5-4999-9CFD-D5A1FF3737B2}" type="presOf" srcId="{15F0E3A4-AC82-429F-B222-1DA175998F44}" destId="{7560C262-C861-46F6-B850-A2EBB5BF430E}" srcOrd="0" destOrd="0" presId="urn:microsoft.com/office/officeart/2005/8/layout/cycle2"/>
    <dgm:cxn modelId="{3E734D93-F71D-462D-BC14-3ADA8896002B}" type="presOf" srcId="{0976C1B8-1288-40AE-95FB-65AF8AC5F4DC}" destId="{CC826569-DCDD-4470-8281-1BE460C0ED0F}" srcOrd="0" destOrd="0" presId="urn:microsoft.com/office/officeart/2005/8/layout/cycle2"/>
    <dgm:cxn modelId="{7518202A-3623-41DF-8FA9-C1418B71FF0A}" type="presOf" srcId="{51EFC1D3-5D3D-425B-A444-E7B8E65ABCFB}" destId="{B95B4AF9-0156-443D-8F23-A73A2B58936C}" srcOrd="0" destOrd="0" presId="urn:microsoft.com/office/officeart/2005/8/layout/cycle2"/>
    <dgm:cxn modelId="{09F27090-9FAA-4957-854F-E88A6A57CE5D}" type="presOf" srcId="{272E13D4-F6EF-4A19-B09A-C80C7BC5D97B}" destId="{34DA39D1-3714-499B-8FD8-1AC992C71621}" srcOrd="0" destOrd="0" presId="urn:microsoft.com/office/officeart/2005/8/layout/cycle2"/>
    <dgm:cxn modelId="{9520DB87-65D6-41F9-A0B7-2C1813750DA5}" type="presOf" srcId="{D989F0F9-9848-43C8-AE13-0996619BEC20}" destId="{00099C8C-6D18-4178-A8CA-E26DAAC687FB}" srcOrd="0" destOrd="0" presId="urn:microsoft.com/office/officeart/2005/8/layout/cycle2"/>
    <dgm:cxn modelId="{F0D6642F-A513-4F74-BAEC-61E4303D9D8D}" type="presOf" srcId="{178EE5EF-1F92-4497-A120-A8E8401B31DF}" destId="{29EBCFF9-0BC9-48AF-8AB8-5AED193144A7}" srcOrd="0" destOrd="0" presId="urn:microsoft.com/office/officeart/2005/8/layout/cycle2"/>
    <dgm:cxn modelId="{C30F97C8-707E-4E65-A33A-A9D8B466DEE1}" type="presOf" srcId="{0976C1B8-1288-40AE-95FB-65AF8AC5F4DC}" destId="{171B2C05-E60E-4632-A289-ADC1C731FC8C}" srcOrd="1" destOrd="0" presId="urn:microsoft.com/office/officeart/2005/8/layout/cycle2"/>
    <dgm:cxn modelId="{6F3EEC9E-6586-4B97-9D99-AAFB87C88255}" type="presOf" srcId="{89DFE134-FFE7-40C4-8A62-92FEFB01B381}" destId="{A1D7AC19-2BAA-4F7D-A001-B8FF3D725CFE}" srcOrd="0" destOrd="0" presId="urn:microsoft.com/office/officeart/2005/8/layout/cycle2"/>
    <dgm:cxn modelId="{C5624803-9859-4EE5-BA5E-0F51831EB6DD}" type="presOf" srcId="{178EE5EF-1F92-4497-A120-A8E8401B31DF}" destId="{6B3A95CD-DA65-43A7-993F-B9E2D54D6964}" srcOrd="1" destOrd="0" presId="urn:microsoft.com/office/officeart/2005/8/layout/cycle2"/>
    <dgm:cxn modelId="{2FF641BA-5647-4207-AB9A-27F4D03095A8}" type="presOf" srcId="{7B215786-84F4-411C-B723-0C0EC23D4009}" destId="{0B7CF8BD-70E6-44C2-AADD-5D176F22DA1B}" srcOrd="0" destOrd="0" presId="urn:microsoft.com/office/officeart/2005/8/layout/cycle2"/>
    <dgm:cxn modelId="{87006838-B129-4AFE-982B-90A9199490AD}" type="presParOf" srcId="{34DA39D1-3714-499B-8FD8-1AC992C71621}" destId="{7560C262-C861-46F6-B850-A2EBB5BF430E}" srcOrd="0" destOrd="0" presId="urn:microsoft.com/office/officeart/2005/8/layout/cycle2"/>
    <dgm:cxn modelId="{AA7C398C-8DBE-4792-99B6-3429E8C0FC7D}" type="presParOf" srcId="{34DA39D1-3714-499B-8FD8-1AC992C71621}" destId="{00099C8C-6D18-4178-A8CA-E26DAAC687FB}" srcOrd="1" destOrd="0" presId="urn:microsoft.com/office/officeart/2005/8/layout/cycle2"/>
    <dgm:cxn modelId="{BD5A8291-2115-4096-B90E-6A4526B55B31}" type="presParOf" srcId="{00099C8C-6D18-4178-A8CA-E26DAAC687FB}" destId="{D11D2857-1AC2-4814-96C0-389138C69966}" srcOrd="0" destOrd="0" presId="urn:microsoft.com/office/officeart/2005/8/layout/cycle2"/>
    <dgm:cxn modelId="{C37DC8EA-414A-4DB0-8B3C-C1AA635F9E80}" type="presParOf" srcId="{34DA39D1-3714-499B-8FD8-1AC992C71621}" destId="{B95B4AF9-0156-443D-8F23-A73A2B58936C}" srcOrd="2" destOrd="0" presId="urn:microsoft.com/office/officeart/2005/8/layout/cycle2"/>
    <dgm:cxn modelId="{48371BF2-8279-412F-BA33-4DD8AA0EA0AC}" type="presParOf" srcId="{34DA39D1-3714-499B-8FD8-1AC992C71621}" destId="{0B7CF8BD-70E6-44C2-AADD-5D176F22DA1B}" srcOrd="3" destOrd="0" presId="urn:microsoft.com/office/officeart/2005/8/layout/cycle2"/>
    <dgm:cxn modelId="{ABD62892-DB4D-426E-B3E4-D3F9E12693EE}" type="presParOf" srcId="{0B7CF8BD-70E6-44C2-AADD-5D176F22DA1B}" destId="{5E5486FD-3D22-4455-B480-24D74D8A9258}" srcOrd="0" destOrd="0" presId="urn:microsoft.com/office/officeart/2005/8/layout/cycle2"/>
    <dgm:cxn modelId="{00277552-889D-4057-A9F2-BCBB9C860318}" type="presParOf" srcId="{34DA39D1-3714-499B-8FD8-1AC992C71621}" destId="{53CD80B8-BD5A-43D2-AE02-E5DB64E64625}" srcOrd="4" destOrd="0" presId="urn:microsoft.com/office/officeart/2005/8/layout/cycle2"/>
    <dgm:cxn modelId="{7E2A9573-FF8C-4005-8742-7DCC8339AC58}" type="presParOf" srcId="{34DA39D1-3714-499B-8FD8-1AC992C71621}" destId="{CC826569-DCDD-4470-8281-1BE460C0ED0F}" srcOrd="5" destOrd="0" presId="urn:microsoft.com/office/officeart/2005/8/layout/cycle2"/>
    <dgm:cxn modelId="{71DE823D-188B-4F2F-802C-0315F84BD657}" type="presParOf" srcId="{CC826569-DCDD-4470-8281-1BE460C0ED0F}" destId="{171B2C05-E60E-4632-A289-ADC1C731FC8C}" srcOrd="0" destOrd="0" presId="urn:microsoft.com/office/officeart/2005/8/layout/cycle2"/>
    <dgm:cxn modelId="{4BEB9037-C46A-42DF-BA92-1C00755628DA}" type="presParOf" srcId="{34DA39D1-3714-499B-8FD8-1AC992C71621}" destId="{A1D7AC19-2BAA-4F7D-A001-B8FF3D725CFE}" srcOrd="6" destOrd="0" presId="urn:microsoft.com/office/officeart/2005/8/layout/cycle2"/>
    <dgm:cxn modelId="{A7CD9A9E-A8FB-49B9-8841-47CC62FE5250}" type="presParOf" srcId="{34DA39D1-3714-499B-8FD8-1AC992C71621}" destId="{29EBCFF9-0BC9-48AF-8AB8-5AED193144A7}" srcOrd="7" destOrd="0" presId="urn:microsoft.com/office/officeart/2005/8/layout/cycle2"/>
    <dgm:cxn modelId="{B3DE3AC8-59D3-43B2-B7D5-98B3F9C9346E}" type="presParOf" srcId="{29EBCFF9-0BC9-48AF-8AB8-5AED193144A7}" destId="{6B3A95CD-DA65-43A7-993F-B9E2D54D696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24-Nov-25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24-Nov-25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24-Nov-25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24-Nov-25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24-Nov-25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24-Nov-25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24-Nov-25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24-Nov-25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24-Nov-25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24-Nov-25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24-Nov-25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24-Nov-25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gif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lowers-163717_6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57200"/>
            <a:ext cx="8273851" cy="6019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 rot="19125424">
            <a:off x="1478485" y="1452288"/>
            <a:ext cx="61722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99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</a:t>
            </a:r>
            <a:r>
              <a:rPr lang="bn-IN" sz="199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IN" sz="199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bn-IN" sz="199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19900" b="1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06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8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018211">
            <a:off x="3145657" y="525559"/>
            <a:ext cx="2362200" cy="11430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BD" sz="6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362200"/>
            <a:ext cx="4343400" cy="2667000"/>
          </a:xfrm>
          <a:solidFill>
            <a:schemeClr val="bg2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bn-IN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বিনয় কুমার মজুমদার</a:t>
            </a:r>
            <a:endParaRPr lang="bn-BD" sz="36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marL="0" indent="0">
              <a:buNone/>
            </a:pPr>
            <a:r>
              <a:rPr lang="bn-IN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পদ্মামনসা মাধ্যমিক </a:t>
            </a:r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bn-IN" sz="36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IN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বোরহান উদ্দিন, ভোলা</a:t>
            </a:r>
          </a:p>
          <a:p>
            <a:pPr marL="0" indent="0">
              <a:buNone/>
            </a:pPr>
            <a:endParaRPr lang="bn-BD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1100" dirty="0" smtClean="0"/>
          </a:p>
          <a:p>
            <a:endParaRPr lang="en-US" sz="1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362200"/>
            <a:ext cx="4038600" cy="2667000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শ্রেণিঃ ৯ম-১০ম</a:t>
            </a:r>
          </a:p>
          <a:p>
            <a:pPr marL="0" indent="0">
              <a:buNone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বিষয়ঃ বাংলা ১ম (গদ্য)</a:t>
            </a:r>
          </a:p>
          <a:p>
            <a:pPr marL="0" indent="0">
              <a:buNone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সময়ঃ ৪৫ মিনিট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5257800"/>
            <a:ext cx="39624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মুঠোফোনঃ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০১৭১৮৯৯২৯৩৯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00600" y="5334000"/>
            <a:ext cx="41148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Email:majumderbinoy46@gmail.com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53200" y="22860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6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72" dur="1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75" dur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80" dur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85" dur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90" dur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95" dur="1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98" dur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03" dur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08" dur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13" dur="1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116" dur="1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19" dur="1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build="p" animBg="1"/>
      <p:bldP spid="3" grpId="1" build="p" animBg="1"/>
      <p:bldP spid="4" grpId="0" build="p" animBg="1"/>
      <p:bldP spid="4" grpId="1" build="p" animBg="1"/>
      <p:bldP spid="5" grpId="0" animBg="1"/>
      <p:bldP spid="5" grpId="1" animBg="1"/>
      <p:bldP spid="6" grpId="0" animBg="1"/>
      <p:bldP spid="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43600" y="45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24200"/>
            <a:ext cx="4516582" cy="36004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D:\Image\nim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4609"/>
            <a:ext cx="4648200" cy="32843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97627" y="503366"/>
            <a:ext cx="2050561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5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নিমপাতা</a:t>
            </a:r>
            <a:endParaRPr lang="en-US" sz="3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9464" y="5055948"/>
            <a:ext cx="179087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5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নিমগাছ</a:t>
            </a:r>
            <a:endParaRPr lang="en-US" sz="3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39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57200" y="457200"/>
            <a:ext cx="8229600" cy="51816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bn-BD" sz="13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নিমগাছ</a:t>
            </a:r>
            <a:endParaRPr lang="bn-BD" sz="1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          </a:t>
            </a:r>
            <a:r>
              <a:rPr lang="bn-BD" sz="8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88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বন</a:t>
            </a:r>
            <a:r>
              <a:rPr lang="bn-BD" sz="8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ফুল</a:t>
            </a:r>
            <a:endParaRPr lang="en-US" sz="3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281" r="174"/>
          <a:stretch/>
        </p:blipFill>
        <p:spPr>
          <a:xfrm>
            <a:off x="838200" y="1752600"/>
            <a:ext cx="2384931" cy="2438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4943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709"/>
            <a:ext cx="845820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67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4800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bn-BD" sz="12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         </a:t>
            </a:r>
            <a:r>
              <a:rPr lang="bn-BD" sz="1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 </a:t>
            </a:r>
            <a:r>
              <a:rPr lang="bn-BD" sz="16000" b="1" dirty="0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পাঠ শেষে শিক্ষার্থীরা ...</a:t>
            </a:r>
            <a:endParaRPr lang="bn-BD" sz="16000" b="1" dirty="0">
              <a:solidFill>
                <a:schemeClr val="accent4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sz="8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1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/>
              </a:rPr>
              <a:t></a:t>
            </a:r>
            <a:r>
              <a:rPr lang="bn-BD" sz="1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লেখক পরিচিতি বলতে পারবে</a:t>
            </a:r>
            <a:endParaRPr lang="en-US" sz="16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sz="1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গল্পটি শুদ্ধ উচ্চারণে পাঠ করতে পারবে</a:t>
            </a:r>
          </a:p>
          <a:p>
            <a:pPr>
              <a:buFont typeface="Wingdings" pitchFamily="2" charset="2"/>
              <a:buChar char="Ø"/>
            </a:pPr>
            <a:r>
              <a:rPr lang="bn-BD" sz="16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নতুন শব্দের অর্থ দিয়ে বাক্য গঠন করতে পারবে</a:t>
            </a:r>
          </a:p>
          <a:p>
            <a:pPr>
              <a:buFont typeface="Wingdings" pitchFamily="2" charset="2"/>
              <a:buChar char="Ø"/>
            </a:pPr>
            <a:r>
              <a:rPr lang="bn-BD" sz="16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‘নিমগাছ’ গল্পের মূলবক্তব্য বিশ্লেষণ করতে পারবে</a:t>
            </a:r>
          </a:p>
          <a:p>
            <a:pPr>
              <a:buFont typeface="Wingdings" pitchFamily="2" charset="2"/>
              <a:buChar char="Ø"/>
            </a:pPr>
            <a:endParaRPr lang="en-US" sz="4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32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072" y="1447800"/>
            <a:ext cx="2216727" cy="19604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815936" y="152400"/>
            <a:ext cx="2670464" cy="12192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জন্মঃ ১৮৯৯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বিহারের মনিহার গ্রামে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52654" y="152400"/>
            <a:ext cx="3262746" cy="12192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প্রকৃত নাম 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বলাই চাঁদ মুখোপাধ্যায়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52654" y="1447800"/>
            <a:ext cx="3262746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বিহারের পাটনা মেডিকেল কলেজ থেকে এম.বি পাশ করেন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52654" y="2916381"/>
            <a:ext cx="3262746" cy="142701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কর্মজীবনে 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মেডিকেল অফিসার 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পদে নিয়োজিত ছিলেন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0" y="4211781"/>
            <a:ext cx="2209800" cy="5126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সাহিত্যকর্ম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52654" y="4419600"/>
            <a:ext cx="3262746" cy="51261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গল্পগ্রন্থ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2400" y="4093147"/>
            <a:ext cx="2438400" cy="55505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উপন্যাস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652654" y="6236277"/>
            <a:ext cx="3262746" cy="545523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অদৃশ্যলোক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652654" y="5627974"/>
            <a:ext cx="3262746" cy="51261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বিন্দুবিসর্গ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652654" y="5029200"/>
            <a:ext cx="3262746" cy="533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বনফুলের গল্প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52400" y="4778947"/>
            <a:ext cx="2434940" cy="55505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তৃণখণ্ড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52401" y="5464747"/>
            <a:ext cx="2421084" cy="55505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সে ও আমি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048000" y="4855147"/>
            <a:ext cx="2230582" cy="55505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কাব্যগ্রন্থ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048000" y="5486400"/>
            <a:ext cx="2230582" cy="60960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বনফুলের কবিতা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048000" y="6172200"/>
            <a:ext cx="2230582" cy="55505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চতুর্দশপদী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52400" y="6172200"/>
            <a:ext cx="2421085" cy="555053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অগ্নি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52399" y="2438400"/>
            <a:ext cx="2434941" cy="15309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সাহিত্য স্বীকৃতি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পদ্মভূষণ উপাধি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52400" y="228600"/>
            <a:ext cx="2434941" cy="20574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মৃত্যঃ ১৯৭৯ সালের ০৯ ফেব্রুয়ারী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কলকাতায়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16380" y="3408216"/>
            <a:ext cx="2417619" cy="7135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বনফুল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Left-Right Arrow 2"/>
          <p:cNvSpPr/>
          <p:nvPr/>
        </p:nvSpPr>
        <p:spPr>
          <a:xfrm>
            <a:off x="2590800" y="4419600"/>
            <a:ext cx="477980" cy="5606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-Right Arrow 4"/>
          <p:cNvSpPr/>
          <p:nvPr/>
        </p:nvSpPr>
        <p:spPr>
          <a:xfrm>
            <a:off x="5257800" y="4495800"/>
            <a:ext cx="394855" cy="8594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4062154" y="4866940"/>
            <a:ext cx="45719" cy="2192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71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2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2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3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3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4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4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4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4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5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5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6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6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6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7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7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7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7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5" grpId="0" animBg="1"/>
      <p:bldP spid="25" grpId="1" animBg="1"/>
      <p:bldP spid="26" grpId="0" animBg="1"/>
      <p:bldP spid="26" grpId="1" animBg="1"/>
      <p:bldP spid="28" grpId="0" animBg="1"/>
      <p:bldP spid="28" grpId="1" animBg="1"/>
      <p:bldP spid="31" grpId="0" animBg="1"/>
      <p:bldP spid="31" grpId="1" animBg="1"/>
      <p:bldP spid="32" grpId="0" animBg="1"/>
      <p:bldP spid="32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2" grpId="0" animBg="1"/>
      <p:bldP spid="2" grpId="1" animBg="1"/>
      <p:bldP spid="3" grpId="0" animBg="1"/>
      <p:bldP spid="3" grpId="1" animBg="1"/>
      <p:bldP spid="5" grpId="0" animBg="1"/>
      <p:bldP spid="5" grpId="1" animBg="1"/>
      <p:bldP spid="9" grpId="0" animBg="1"/>
      <p:bldP spid="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76200"/>
            <a:ext cx="4191000" cy="1371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BD" sz="800" dirty="0" smtClean="0">
                <a:solidFill>
                  <a:schemeClr val="bg1"/>
                </a:solidFill>
              </a:rPr>
              <a:t/>
            </a:r>
            <a:br>
              <a:rPr lang="bn-BD" sz="800" dirty="0" smtClean="0">
                <a:solidFill>
                  <a:schemeClr val="bg1"/>
                </a:solidFill>
              </a:rPr>
            </a:br>
            <a:r>
              <a:rPr lang="bn-BD" sz="67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নিমগাছ</a:t>
            </a:r>
            <a:r>
              <a:rPr lang="bn-BD" sz="53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53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-বনফুল</a:t>
            </a:r>
            <a:endParaRPr lang="en-US" sz="53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05800" cy="5257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কেউ ছালটা ছাড়িয়ে নিয়ে সিদ্ধ করছে।</a:t>
            </a:r>
          </a:p>
          <a:p>
            <a:pPr marL="0" indent="0">
              <a:buNone/>
            </a:pP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পাতাগুলো ছিঁড়ে শিলে পিষছে কেউ!</a:t>
            </a:r>
          </a:p>
          <a:p>
            <a:pPr marL="0" indent="0">
              <a:buNone/>
            </a:pP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কেউবা ভাজছে গরম তেলে।</a:t>
            </a:r>
          </a:p>
          <a:p>
            <a:pPr marL="0" indent="0">
              <a:buNone/>
            </a:pP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খোস দাদ হাজা চুলকানিতে লাগাবে।</a:t>
            </a:r>
          </a:p>
          <a:p>
            <a:pPr marL="0" indent="0">
              <a:buNone/>
            </a:pP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চর্মরোগের অব্যর্থ মহৌষধ।</a:t>
            </a:r>
          </a:p>
          <a:p>
            <a:pPr marL="0" indent="0">
              <a:buNone/>
            </a:pP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কচি পাতাগুলো খায়ও অনেকে।</a:t>
            </a:r>
          </a:p>
          <a:p>
            <a:pPr marL="0" indent="0">
              <a:buNone/>
            </a:pP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এমনি কাঁচাই....। কিম্বা ভেজে বেগুন-সহযোগে।</a:t>
            </a:r>
          </a:p>
          <a:p>
            <a:pPr marL="0" indent="0">
              <a:buNone/>
            </a:pP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যকৃতের পক্ষে ভারি উপকার।</a:t>
            </a:r>
          </a:p>
          <a:p>
            <a:pPr marL="0" indent="0">
              <a:buNone/>
            </a:pP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কচি ডালগুলো ভেঙ্গে চিবোয় কত লোক...দাঁত ভালো থাকে। কবিরাজরা প্রশংসায় পঞ্চমুখ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0" indent="0">
              <a:buNone/>
            </a:pPr>
            <a:endParaRPr lang="bn-BD" sz="28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D:\n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600200"/>
            <a:ext cx="2819400" cy="2895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12650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" decel="100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" decel="100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" decel="100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build="p" animBg="1"/>
      <p:bldP spid="3" grpI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nim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291" y="1017979"/>
            <a:ext cx="2505075" cy="1295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nim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446" y="3844306"/>
            <a:ext cx="1981200" cy="14685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64058" y="179779"/>
            <a:ext cx="3395481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bn-BD" sz="44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শব্দার্থ </a:t>
            </a:r>
            <a:r>
              <a:rPr lang="bn-BD" sz="4400" b="1" u="sng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bn-BD" sz="44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বাক্যগঠন</a:t>
            </a:r>
            <a:endParaRPr lang="en-US" sz="4400" b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1064145"/>
            <a:ext cx="1188146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6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ছাল</a:t>
            </a:r>
            <a:endParaRPr lang="en-US" sz="2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59539" y="1064145"/>
            <a:ext cx="1552028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BD" sz="6000" b="1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বাকল</a:t>
            </a:r>
            <a:endParaRPr lang="en-US" sz="6000" b="1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2389579"/>
            <a:ext cx="7096815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bn-BD" sz="40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নিমগাছের ছাল সিদ্ধ করে ব্যবহার করলে </a:t>
            </a:r>
            <a:endParaRPr lang="bn-BD" sz="4000" b="1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রোগমুক্তি ঘটে।</a:t>
            </a:r>
            <a:endParaRPr lang="en-US" sz="14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3996704"/>
            <a:ext cx="2207656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4800" b="1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শিলে </a:t>
            </a:r>
            <a:r>
              <a:rPr lang="bn-BD" sz="48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পেষা</a:t>
            </a:r>
            <a:endParaRPr lang="en-US" sz="2000" b="1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04584" y="3996705"/>
            <a:ext cx="305404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48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শিলপাটায় </a:t>
            </a:r>
            <a:r>
              <a:rPr lang="bn-BD" sz="4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বাটা</a:t>
            </a:r>
            <a:endParaRPr lang="en-US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5305961"/>
            <a:ext cx="7632892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 algn="just">
              <a:buFont typeface="Wingdings" pitchFamily="2" charset="2"/>
              <a:buChar char="ü"/>
            </a:pPr>
            <a:r>
              <a:rPr lang="bn-BD" sz="4000" b="1" dirty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নিমগাছের পাতা শিলপাটায় বেটে রস বের করে শরীরে লাগালে শরীর ভালো থাকে</a:t>
            </a:r>
            <a:endParaRPr lang="en-US" sz="4400" b="1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33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nim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3581400" cy="2286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D:\n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8600"/>
            <a:ext cx="3352800" cy="2286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TextBox 5"/>
          <p:cNvSpPr txBox="1"/>
          <p:nvPr/>
        </p:nvSpPr>
        <p:spPr>
          <a:xfrm>
            <a:off x="990601" y="4107359"/>
            <a:ext cx="6629400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কেউ ছালটা ছাড়িয়ে নিয়ে সিদ্ধ করছে</a:t>
            </a:r>
            <a:r>
              <a:rPr lang="bn-BD" sz="4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11382" y="5631359"/>
            <a:ext cx="6219972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44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পাতাগুলো ছিঁড়ে শিলে পিষছে কেউ</a:t>
            </a:r>
            <a:r>
              <a:rPr lang="bn-BD" sz="44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!</a:t>
            </a:r>
            <a:endParaRPr lang="bn-BD" sz="44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Bent-Up Arrow 7"/>
          <p:cNvSpPr/>
          <p:nvPr/>
        </p:nvSpPr>
        <p:spPr>
          <a:xfrm>
            <a:off x="7315200" y="2743200"/>
            <a:ext cx="838200" cy="3352800"/>
          </a:xfrm>
          <a:prstGeom prst="bentUp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 Arrow 10"/>
          <p:cNvSpPr/>
          <p:nvPr/>
        </p:nvSpPr>
        <p:spPr>
          <a:xfrm>
            <a:off x="1447800" y="2514600"/>
            <a:ext cx="685800" cy="1524000"/>
          </a:xfrm>
          <a:prstGeom prst="up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9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9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1" grpId="0" animBg="1"/>
      <p:bldP spid="1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n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3124200" cy="2382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" name="Picture 3" descr="D:\sk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81000"/>
            <a:ext cx="2514600" cy="236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" name="Picture 2" descr="E:\Natak\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81000"/>
            <a:ext cx="2971800" cy="236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" name="TextBox 9"/>
          <p:cNvSpPr txBox="1"/>
          <p:nvPr/>
        </p:nvSpPr>
        <p:spPr>
          <a:xfrm>
            <a:off x="228600" y="3886200"/>
            <a:ext cx="228600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কেউ বা ভাজছে গরম তেলে</a:t>
            </a:r>
            <a:endParaRPr lang="en-US" sz="48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52800" y="3886200"/>
            <a:ext cx="2667000" cy="25545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খোস দাদ হাজা চুলকানিতে লাগাবে।</a:t>
            </a: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77000" y="3886200"/>
            <a:ext cx="243840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চর্মরোগের অব্যর্থ মহৌষধ।</a:t>
            </a:r>
            <a:endParaRPr lang="en-US" sz="4800" b="1" dirty="0">
              <a:solidFill>
                <a:srgbClr val="92D050"/>
              </a:solidFill>
            </a:endParaRPr>
          </a:p>
        </p:txBody>
      </p:sp>
      <p:sp>
        <p:nvSpPr>
          <p:cNvPr id="13" name="Up Arrow 12"/>
          <p:cNvSpPr/>
          <p:nvPr/>
        </p:nvSpPr>
        <p:spPr>
          <a:xfrm flipH="1">
            <a:off x="1219200" y="2895600"/>
            <a:ext cx="228600" cy="990600"/>
          </a:xfrm>
          <a:prstGeom prst="up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 Arrow 13"/>
          <p:cNvSpPr/>
          <p:nvPr/>
        </p:nvSpPr>
        <p:spPr>
          <a:xfrm flipH="1">
            <a:off x="4495800" y="2895600"/>
            <a:ext cx="228600" cy="990600"/>
          </a:xfrm>
          <a:prstGeom prst="up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 Arrow 14"/>
          <p:cNvSpPr/>
          <p:nvPr/>
        </p:nvSpPr>
        <p:spPr>
          <a:xfrm flipH="1">
            <a:off x="7543800" y="2895600"/>
            <a:ext cx="228600" cy="990600"/>
          </a:xfrm>
          <a:prstGeom prst="up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61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5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1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1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6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7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7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e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434340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E:\n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2400"/>
            <a:ext cx="4267200" cy="2743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8091" y="2973050"/>
            <a:ext cx="5418471" cy="14465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কচি পাতাগুলো খায়ও অনেকে।</a:t>
            </a: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এমনি কাঁচাই...। </a:t>
            </a:r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7309" y="4495800"/>
            <a:ext cx="5033750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কিম্বা ভেজে বেগুন-সহযোগে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/>
          </a:p>
        </p:txBody>
      </p:sp>
      <p:pic>
        <p:nvPicPr>
          <p:cNvPr id="11" name="Picture 4" descr="Liver Image এর চিত্র ফলাফ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926" y="4648200"/>
            <a:ext cx="2692261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30382" y="5257800"/>
            <a:ext cx="501130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যকৃতের পক্ষে ভারি উপকার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Left Arrow 13"/>
          <p:cNvSpPr/>
          <p:nvPr/>
        </p:nvSpPr>
        <p:spPr>
          <a:xfrm rot="11567398">
            <a:off x="5575283" y="5752810"/>
            <a:ext cx="1241549" cy="253739"/>
          </a:xfrm>
          <a:prstGeom prst="lef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18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decel="10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decel="100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2667000"/>
            <a:ext cx="601979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কচি ডালগুলো ভেঙ্গে চিবোয় কত লোক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...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D:\nim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200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n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429000"/>
            <a:ext cx="5410199" cy="3276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2819400" cy="2514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76200"/>
            <a:ext cx="2819400" cy="2438400"/>
          </a:xfrm>
          <a:prstGeom prst="rect">
            <a:avLst/>
          </a:prstGeom>
        </p:spPr>
      </p:pic>
      <p:sp>
        <p:nvSpPr>
          <p:cNvPr id="6" name="Up Arrow 5"/>
          <p:cNvSpPr/>
          <p:nvPr/>
        </p:nvSpPr>
        <p:spPr>
          <a:xfrm rot="675334" flipH="1">
            <a:off x="7717142" y="1459966"/>
            <a:ext cx="342900" cy="1218212"/>
          </a:xfrm>
          <a:prstGeom prst="up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324600" y="2667000"/>
            <a:ext cx="27432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দাঁত ভালো থাকে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Callout 9"/>
          <p:cNvSpPr/>
          <p:nvPr/>
        </p:nvSpPr>
        <p:spPr>
          <a:xfrm rot="3202497">
            <a:off x="5952873" y="3711397"/>
            <a:ext cx="3428969" cy="2469444"/>
          </a:xfrm>
          <a:prstGeom prst="wedgeEllipseCallout">
            <a:avLst>
              <a:gd name="adj1" fmla="val -30366"/>
              <a:gd name="adj2" fmla="val 86509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কবিরাজরা প্রশংসায় পঞ্চমুখ। </a:t>
            </a:r>
            <a:endParaRPr lang="bn-BD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61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  <p:bldP spid="10" grpId="0" animBg="1"/>
      <p:bldP spid="10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0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ctr"/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D:\Image\Nim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71600" y="457200"/>
            <a:ext cx="16002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eft-Right Arrow 11"/>
          <p:cNvSpPr/>
          <p:nvPr/>
        </p:nvSpPr>
        <p:spPr>
          <a:xfrm>
            <a:off x="228600" y="-304800"/>
            <a:ext cx="8915400" cy="2590800"/>
          </a:xfrm>
          <a:prstGeom prst="left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0" indent="-685800" algn="r"/>
            <a:r>
              <a:rPr lang="bn-BD" sz="7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উপকারি দিকসমূহঃ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3" name="Diagram 12"/>
          <p:cNvGraphicFramePr/>
          <p:nvPr/>
        </p:nvGraphicFramePr>
        <p:xfrm>
          <a:off x="457200" y="1524000"/>
          <a:ext cx="86868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2055640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decel="10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decel="100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Graphic spid="13" grpId="0">
        <p:bldAsOne/>
      </p:bldGraphic>
      <p:bldGraphic spid="13" grpId="1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Image\n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6" y="46074"/>
            <a:ext cx="2789804" cy="23923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Image\nim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-27710"/>
            <a:ext cx="2819400" cy="24383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Image\nim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400"/>
            <a:ext cx="2971800" cy="21682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9" descr="D:\n9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15164"/>
            <a:ext cx="4191000" cy="39142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Callout 10"/>
          <p:cNvSpPr/>
          <p:nvPr/>
        </p:nvSpPr>
        <p:spPr>
          <a:xfrm rot="2938599">
            <a:off x="4790072" y="2513698"/>
            <a:ext cx="4444614" cy="3370444"/>
          </a:xfrm>
          <a:prstGeom prst="wedgeEllipseCallout">
            <a:avLst>
              <a:gd name="adj1" fmla="val -36334"/>
              <a:gd name="adj2" fmla="val 80888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কবিরাজ নিমগাছের ডাল,ছাল,পাতা,শেখর দ্বারা ঔষধ তৈরী করে।</a:t>
            </a:r>
            <a:endParaRPr lang="en-US" sz="3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1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670px-Make-Fresh-Neem-Leaves-Paste-Step-4-Version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819400"/>
            <a:ext cx="4343400" cy="4038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 descr="Neem-benefits-05-0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52401"/>
            <a:ext cx="4724400" cy="2514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Oval Callout 6"/>
          <p:cNvSpPr/>
          <p:nvPr/>
        </p:nvSpPr>
        <p:spPr>
          <a:xfrm>
            <a:off x="-1752600" y="6400800"/>
            <a:ext cx="914400" cy="6126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ular Callout 7"/>
          <p:cNvSpPr/>
          <p:nvPr/>
        </p:nvSpPr>
        <p:spPr>
          <a:xfrm rot="4354141">
            <a:off x="4909780" y="1610460"/>
            <a:ext cx="4325031" cy="2924919"/>
          </a:xfrm>
          <a:prstGeom prst="wedgeRoundRectCallout">
            <a:avLst>
              <a:gd name="adj1" fmla="val -15373"/>
              <a:gd name="adj2" fmla="val 92167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প্রসাধন তৈরীতে নিমের ব্যবহার সমধিক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06219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4267200"/>
            <a:ext cx="7467600" cy="2057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চিকিৎসা ক্ষেত্রে </a:t>
            </a:r>
            <a:r>
              <a:rPr lang="bn-BD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নিমগাছের প্রয়োজনীয়তা ব্যাখ্যা কর।</a:t>
            </a:r>
            <a:r>
              <a:rPr lang="bn-BD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05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1676400" y="457200"/>
            <a:ext cx="3962400" cy="1600200"/>
          </a:xfrm>
          <a:prstGeom prst="wedgeRoundRectCallout">
            <a:avLst>
              <a:gd name="adj1" fmla="val -20183"/>
              <a:gd name="adj2" fmla="val 16954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7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260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edg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743200" y="42574"/>
            <a:ext cx="3429000" cy="1143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1380053"/>
            <a:ext cx="81534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Wingdings" pitchFamily="2" charset="2"/>
              <a:buChar char="ü"/>
            </a:pPr>
            <a:r>
              <a:rPr lang="bn-BD" sz="4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বনফুলের প্রকৃত </a:t>
            </a:r>
            <a:r>
              <a:rPr lang="bn-BD" sz="4800" b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নাম </a:t>
            </a:r>
            <a:r>
              <a:rPr lang="bn-BD" sz="4800" b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কী</a:t>
            </a:r>
            <a:endParaRPr lang="bn-BD" sz="4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" y="2211050"/>
            <a:ext cx="81534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Wingdings" pitchFamily="2" charset="2"/>
              <a:buChar char="ü"/>
            </a:pPr>
            <a:r>
              <a:rPr lang="bn-BD" sz="4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যিনি গাছগাছালি পরিশোধন করেন তাকে কী </a:t>
            </a:r>
            <a:r>
              <a:rPr lang="bn-BD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বলে</a:t>
            </a:r>
            <a:endParaRPr lang="bn-BD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591" y="5181600"/>
            <a:ext cx="8338704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10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নিমপাতা </a:t>
            </a:r>
            <a:r>
              <a:rPr lang="bn-BD" sz="48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শরীরের কোন অংশের </a:t>
            </a:r>
            <a:r>
              <a:rPr lang="bn-BD" sz="48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জন্য</a:t>
            </a:r>
            <a:endParaRPr lang="bn-BD" sz="48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105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48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ভারি উপকারী</a:t>
            </a:r>
            <a:endParaRPr lang="en-US" sz="48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90" y="3657600"/>
            <a:ext cx="852401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bn-BD" sz="4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নিমগাছের </a:t>
            </a:r>
            <a:r>
              <a:rPr lang="bn-BD" sz="44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কোন অংশ মানুষ কাঁচাই </a:t>
            </a:r>
            <a:r>
              <a:rPr lang="bn-BD" sz="4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চিবিয়ে</a:t>
            </a:r>
          </a:p>
          <a:p>
            <a:pPr lvl="1"/>
            <a:r>
              <a:rPr lang="bn-BD" sz="4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খায়</a:t>
            </a:r>
            <a:endParaRPr lang="bn-BD" sz="1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281" r="174"/>
          <a:stretch/>
        </p:blipFill>
        <p:spPr>
          <a:xfrm>
            <a:off x="7140069" y="102629"/>
            <a:ext cx="1851531" cy="1649971"/>
          </a:xfrm>
          <a:prstGeom prst="ellipse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281" r="174"/>
          <a:stretch/>
        </p:blipFill>
        <p:spPr>
          <a:xfrm>
            <a:off x="129669" y="102629"/>
            <a:ext cx="1851531" cy="164997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1676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5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828800" y="304800"/>
            <a:ext cx="4572000" cy="2895600"/>
            <a:chOff x="1828800" y="304800"/>
            <a:chExt cx="4572000" cy="2895600"/>
          </a:xfrm>
          <a:noFill/>
        </p:grpSpPr>
        <p:sp>
          <p:nvSpPr>
            <p:cNvPr id="4" name="Rectangle 3"/>
            <p:cNvSpPr/>
            <p:nvPr/>
          </p:nvSpPr>
          <p:spPr>
            <a:xfrm>
              <a:off x="2362200" y="1600200"/>
              <a:ext cx="3505200" cy="1600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Isosceles Triangle 4"/>
            <p:cNvSpPr/>
            <p:nvPr/>
          </p:nvSpPr>
          <p:spPr>
            <a:xfrm>
              <a:off x="1828800" y="304800"/>
              <a:ext cx="4572000" cy="1295400"/>
            </a:xfrm>
            <a:prstGeom prst="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276600" y="762000"/>
            <a:ext cx="1676400" cy="2006263"/>
            <a:chOff x="3276600" y="762000"/>
            <a:chExt cx="1676400" cy="2006263"/>
          </a:xfrm>
        </p:grpSpPr>
        <p:sp>
          <p:nvSpPr>
            <p:cNvPr id="8" name="TextBox 7"/>
            <p:cNvSpPr txBox="1"/>
            <p:nvPr/>
          </p:nvSpPr>
          <p:spPr>
            <a:xfrm>
              <a:off x="3276600" y="762000"/>
              <a:ext cx="16764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6000" b="1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বাড়ীর </a:t>
              </a:r>
              <a:endParaRPr lang="en-US" sz="48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76600" y="1752600"/>
              <a:ext cx="16002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6000" b="1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6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28600" y="3505200"/>
            <a:ext cx="8610600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তুমি কি মনে কর চিকিৎসা শাস্ত্রে নিম গাছের ভুমিকা অনেক, তোমার মতামত দাও</a:t>
            </a:r>
            <a:endParaRPr lang="en-US" sz="4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281" r="174"/>
          <a:stretch/>
        </p:blipFill>
        <p:spPr>
          <a:xfrm>
            <a:off x="53469" y="1524000"/>
            <a:ext cx="1851531" cy="1649971"/>
          </a:xfrm>
          <a:prstGeom prst="ellipse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281" r="174"/>
          <a:stretch/>
        </p:blipFill>
        <p:spPr>
          <a:xfrm>
            <a:off x="6553200" y="1371600"/>
            <a:ext cx="1851531" cy="164997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3081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945" y="34637"/>
            <a:ext cx="4267200" cy="3657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" y="20782"/>
            <a:ext cx="4274695" cy="36576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381000" y="4190999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bn-BD" sz="4000" b="1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আসুন আমরা সকলে </a:t>
            </a:r>
            <a:r>
              <a:rPr lang="bn-IN" sz="4000" b="1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একটি করে নিম</a:t>
            </a:r>
            <a:r>
              <a:rPr lang="bn-BD" sz="4000" b="1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গাছ লাগাই এবং </a:t>
            </a:r>
            <a:r>
              <a:rPr lang="bn-IN" sz="4000" b="1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সুস্থ জীবন </a:t>
            </a:r>
            <a:r>
              <a:rPr lang="bn-IN" sz="4000" b="1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যাপন করি।</a:t>
            </a:r>
            <a:endParaRPr lang="bn-BD" sz="4000" b="1" dirty="0" smtClean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5549074"/>
            <a:ext cx="79111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bn-BD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প্রত্যেকে অন্তত একটি করে </a:t>
            </a:r>
            <a:r>
              <a:rPr lang="bn-BD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ঔষধি গাছ </a:t>
            </a:r>
            <a:r>
              <a:rPr lang="bn-BD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লাগাই। </a:t>
            </a:r>
            <a:endParaRPr lang="en-US" sz="2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05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1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052.gif~c2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0"/>
            <a:ext cx="838200" cy="838200"/>
          </a:xfrm>
          <a:prstGeom prst="rect">
            <a:avLst/>
          </a:prstGeom>
        </p:spPr>
      </p:pic>
      <p:pic>
        <p:nvPicPr>
          <p:cNvPr id="7" name="Picture 6" descr="052.gif~c2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057400"/>
            <a:ext cx="838200" cy="838200"/>
          </a:xfrm>
          <a:prstGeom prst="rect">
            <a:avLst/>
          </a:prstGeom>
        </p:spPr>
      </p:pic>
      <p:pic>
        <p:nvPicPr>
          <p:cNvPr id="8" name="Picture 7" descr="052.gif~c2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3810000"/>
            <a:ext cx="838200" cy="838200"/>
          </a:xfrm>
          <a:prstGeom prst="rect">
            <a:avLst/>
          </a:prstGeom>
        </p:spPr>
      </p:pic>
      <p:pic>
        <p:nvPicPr>
          <p:cNvPr id="9" name="Picture 8" descr="052.gif~c2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5943600"/>
            <a:ext cx="838200" cy="838200"/>
          </a:xfrm>
          <a:prstGeom prst="rect">
            <a:avLst/>
          </a:prstGeom>
        </p:spPr>
      </p:pic>
      <p:pic>
        <p:nvPicPr>
          <p:cNvPr id="10" name="Picture 9" descr="052.gif~c2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5943600"/>
            <a:ext cx="838200" cy="838200"/>
          </a:xfrm>
          <a:prstGeom prst="rect">
            <a:avLst/>
          </a:prstGeom>
        </p:spPr>
      </p:pic>
      <p:pic>
        <p:nvPicPr>
          <p:cNvPr id="11" name="Picture 10" descr="052.gif~c2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5943600"/>
            <a:ext cx="838200" cy="838200"/>
          </a:xfrm>
          <a:prstGeom prst="rect">
            <a:avLst/>
          </a:prstGeom>
        </p:spPr>
      </p:pic>
      <p:pic>
        <p:nvPicPr>
          <p:cNvPr id="12" name="Picture 11" descr="052.gif~c2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5943600"/>
            <a:ext cx="838200" cy="838200"/>
          </a:xfrm>
          <a:prstGeom prst="rect">
            <a:avLst/>
          </a:prstGeom>
        </p:spPr>
      </p:pic>
      <p:pic>
        <p:nvPicPr>
          <p:cNvPr id="13" name="Picture 12" descr="052.gif~c2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4114800"/>
            <a:ext cx="838200" cy="838200"/>
          </a:xfrm>
          <a:prstGeom prst="rect">
            <a:avLst/>
          </a:prstGeom>
        </p:spPr>
      </p:pic>
      <p:pic>
        <p:nvPicPr>
          <p:cNvPr id="14" name="Picture 13" descr="052.gif~c2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2209800"/>
            <a:ext cx="838200" cy="838200"/>
          </a:xfrm>
          <a:prstGeom prst="rect">
            <a:avLst/>
          </a:prstGeom>
        </p:spPr>
      </p:pic>
      <p:pic>
        <p:nvPicPr>
          <p:cNvPr id="15" name="Picture 14" descr="052.gif~c2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0"/>
            <a:ext cx="838200" cy="838200"/>
          </a:xfrm>
          <a:prstGeom prst="rect">
            <a:avLst/>
          </a:prstGeom>
        </p:spPr>
      </p:pic>
      <p:pic>
        <p:nvPicPr>
          <p:cNvPr id="16" name="Picture 15" descr="052.gif~c2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838200" cy="838200"/>
          </a:xfrm>
          <a:prstGeom prst="rect">
            <a:avLst/>
          </a:prstGeom>
        </p:spPr>
      </p:pic>
      <p:pic>
        <p:nvPicPr>
          <p:cNvPr id="18" name="Picture 17" descr="052.gif~c2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-76200"/>
            <a:ext cx="838200" cy="838200"/>
          </a:xfrm>
          <a:prstGeom prst="rect">
            <a:avLst/>
          </a:prstGeom>
        </p:spPr>
      </p:pic>
      <p:pic>
        <p:nvPicPr>
          <p:cNvPr id="20" name="Picture 19" descr="flowers-163717_6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219200"/>
            <a:ext cx="6477000" cy="4191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1" name="Picture 20" descr="flowers-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1219200"/>
            <a:ext cx="6400800" cy="41882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Picture 21" descr="22225312914c44ea602fbdd2f090440a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762000"/>
            <a:ext cx="6477000" cy="47382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3" name="TextBox 22"/>
          <p:cNvSpPr txBox="1"/>
          <p:nvPr/>
        </p:nvSpPr>
        <p:spPr>
          <a:xfrm>
            <a:off x="3429000" y="914400"/>
            <a:ext cx="152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962400" y="1219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057400" y="1524000"/>
            <a:ext cx="4495800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13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59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1421</TotalTime>
  <Words>384</Words>
  <Application>Microsoft Office PowerPoint</Application>
  <PresentationFormat>On-screen Show (4:3)</PresentationFormat>
  <Paragraphs>102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পরিচিতি</vt:lpstr>
      <vt:lpstr>PowerPoint Presentation</vt:lpstr>
      <vt:lpstr>PowerPoint Presentation</vt:lpstr>
      <vt:lpstr>শিখনফল</vt:lpstr>
      <vt:lpstr>PowerPoint Presentation</vt:lpstr>
      <vt:lpstr> নিমগাছ          -বনফুল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 Mahabubul Alam</dc:creator>
  <cp:lastModifiedBy>HP</cp:lastModifiedBy>
  <cp:revision>241</cp:revision>
  <dcterms:created xsi:type="dcterms:W3CDTF">2006-08-16T00:00:00Z</dcterms:created>
  <dcterms:modified xsi:type="dcterms:W3CDTF">2025-11-25T05:34:41Z</dcterms:modified>
</cp:coreProperties>
</file>