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91" r:id="rId2"/>
    <p:sldId id="292" r:id="rId3"/>
    <p:sldId id="293" r:id="rId4"/>
    <p:sldId id="294" r:id="rId5"/>
    <p:sldId id="295" r:id="rId6"/>
    <p:sldId id="290" r:id="rId7"/>
    <p:sldId id="262" r:id="rId8"/>
    <p:sldId id="264" r:id="rId9"/>
    <p:sldId id="311" r:id="rId10"/>
    <p:sldId id="312" r:id="rId11"/>
    <p:sldId id="265" r:id="rId12"/>
    <p:sldId id="266" r:id="rId13"/>
    <p:sldId id="306" r:id="rId14"/>
    <p:sldId id="279" r:id="rId15"/>
    <p:sldId id="300" r:id="rId16"/>
    <p:sldId id="313" r:id="rId17"/>
    <p:sldId id="302" r:id="rId18"/>
    <p:sldId id="303" r:id="rId19"/>
    <p:sldId id="314" r:id="rId20"/>
    <p:sldId id="307" r:id="rId21"/>
    <p:sldId id="308" r:id="rId22"/>
    <p:sldId id="276" r:id="rId23"/>
    <p:sldId id="289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3673D-7C4D-403D-9C01-5470EA5D98D6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EF871-0356-435F-8DFB-8BD638896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1D2AE-D848-4091-8455-1A9FD874A20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23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EF871-0356-435F-8DFB-8BD638896B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1D2AE-D848-4091-8455-1A9FD874A20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238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6C6CF72-BD9B-496D-96F3-551E49A5DF64}" type="datetimeFigureOut">
              <a:rPr lang="en-US" smtClean="0"/>
              <a:pPr/>
              <a:t>01-Aug-16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206C34A-6349-4AC9-8BDD-AA8157AADC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2" descr="F:\কাজী\Mickel Modhusudhon\kopotakkho-no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524000" y="4572000"/>
            <a:ext cx="6629400" cy="70788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তোমাদের স্বাগতম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10074" y="594364"/>
            <a:ext cx="213360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6913" y="655398"/>
            <a:ext cx="2702984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6113" y="696963"/>
            <a:ext cx="2247731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1570906"/>
            <a:ext cx="3657603" cy="5139869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বিনয়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মজুমদার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পদ্মামনসা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বোরহান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ভোলা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017১৮৯৯২৯৩৯</a:t>
            </a: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3712" y="1675019"/>
            <a:ext cx="3554569" cy="4947508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দশম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কবিতা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তোমাকে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জনে,হে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স্বাধীনতা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: 50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1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05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892" y="4258926"/>
            <a:ext cx="1698172" cy="2037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IMG201607281341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 flipV="1">
            <a:off x="1535073" y="1790203"/>
            <a:ext cx="1926518" cy="1992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ame 22"/>
          <p:cNvSpPr/>
          <p:nvPr/>
        </p:nvSpPr>
        <p:spPr>
          <a:xfrm>
            <a:off x="0" y="4483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447800" y="381000"/>
            <a:ext cx="6096000" cy="4953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F:\কাজী\Mickel Modhusudhon\kopotakkho-no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56446"/>
            <a:ext cx="3367741" cy="2196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3" descr="F:\কাজী\Mickel Modhusudhon\kapotakh-n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150470"/>
            <a:ext cx="3733800" cy="20499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581400"/>
            <a:ext cx="3587376" cy="20956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7" descr="k-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657600"/>
            <a:ext cx="3367741" cy="2057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ound Single Corner Rectangle 4"/>
          <p:cNvSpPr/>
          <p:nvPr/>
        </p:nvSpPr>
        <p:spPr>
          <a:xfrm>
            <a:off x="838200" y="5981700"/>
            <a:ext cx="74676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Photo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sp>
        <p:nvSpPr>
          <p:cNvPr id="15" name="Oval Callout 14"/>
          <p:cNvSpPr/>
          <p:nvPr/>
        </p:nvSpPr>
        <p:spPr>
          <a:xfrm flipH="1">
            <a:off x="3124200" y="457200"/>
            <a:ext cx="4724400" cy="2286000"/>
          </a:xfrm>
          <a:prstGeom prst="wedgeEllipseCallout">
            <a:avLst>
              <a:gd name="adj1" fmla="val 22601"/>
              <a:gd name="adj2" fmla="val 94256"/>
            </a:avLst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মনযোগ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পর্যবেক্ষণ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1143000" y="5715000"/>
            <a:ext cx="7162800" cy="487136"/>
          </a:xfrm>
          <a:prstGeom prst="wedgeRectCallout">
            <a:avLst>
              <a:gd name="adj1" fmla="val -1102"/>
              <a:gd name="adj2" fmla="val 53853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ভিডিওটির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পারছ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752600" y="3810000"/>
          <a:ext cx="4684889" cy="1524000"/>
        </p:xfrm>
        <a:graphic>
          <a:graphicData uri="http://schemas.openxmlformats.org/presentationml/2006/ole">
            <p:oleObj spid="_x0000_s1026" name="Packager Shell Object" showAsIcon="1" r:id="rId4" imgW="2108520" imgH="68580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3861"/>
            <a:ext cx="8663422" cy="6362818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447800" y="3124200"/>
            <a:ext cx="6781800" cy="20005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কপোতাক্ষ নদ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মাইকেল মধুসূদন দত্ত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1295400"/>
            <a:ext cx="5290890" cy="919401"/>
          </a:xfrm>
          <a:prstGeom prst="flowChartAlternateProcess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7400" y="609600"/>
            <a:ext cx="441960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124201" y="1856877"/>
            <a:ext cx="4267199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28" name="Notched Right Arrow 27"/>
          <p:cNvSpPr/>
          <p:nvPr/>
        </p:nvSpPr>
        <p:spPr>
          <a:xfrm>
            <a:off x="838200" y="54102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Notched Right Arrow 34"/>
          <p:cNvSpPr/>
          <p:nvPr/>
        </p:nvSpPr>
        <p:spPr>
          <a:xfrm>
            <a:off x="835758" y="45720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Notched Right Arrow 35"/>
          <p:cNvSpPr/>
          <p:nvPr/>
        </p:nvSpPr>
        <p:spPr>
          <a:xfrm>
            <a:off x="838200" y="37338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Notched Right Arrow 36"/>
          <p:cNvSpPr/>
          <p:nvPr/>
        </p:nvSpPr>
        <p:spPr>
          <a:xfrm>
            <a:off x="835758" y="28956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600200" y="2820050"/>
            <a:ext cx="6289840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 পরিচিতি বলতে 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556468" y="4495800"/>
            <a:ext cx="6749331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eaLnBrk="0" hangingPunct="0">
              <a:spcBef>
                <a:spcPct val="2000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কবিতাটি শুদ্ধ  ভাবে আবৃ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ত্তি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28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651255" y="3657600"/>
            <a:ext cx="6289840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শব্দের অর্থ বলতে পারবে।</a:t>
            </a:r>
            <a:endParaRPr lang="bn-BD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606432" y="5181600"/>
            <a:ext cx="6699368" cy="762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কবিতাটির 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লবক্তব্য ব্যাখ্যা করতে পারবে ।</a:t>
            </a:r>
            <a:endParaRPr lang="bn-BD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282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/>
      <p:bldP spid="28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ame 12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Photo00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10600" cy="64008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3" name="TextBox 1" descr="Wallpaper04935"/>
          <p:cNvSpPr>
            <a:spLocks noChangeArrowheads="1"/>
          </p:cNvSpPr>
          <p:nvPr/>
        </p:nvSpPr>
        <p:spPr bwMode="auto">
          <a:xfrm>
            <a:off x="2743200" y="381000"/>
            <a:ext cx="3429000" cy="79692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295400"/>
            <a:ext cx="2590800" cy="28030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Rounded Rectangle 13"/>
          <p:cNvSpPr>
            <a:spLocks noChangeArrowheads="1"/>
          </p:cNvSpPr>
          <p:nvPr/>
        </p:nvSpPr>
        <p:spPr bwMode="auto">
          <a:xfrm>
            <a:off x="457200" y="1447800"/>
            <a:ext cx="4267200" cy="9906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মাইকেল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মধুসুদন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দত্ত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১৮২৪খ্রী: ২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জানুয়ারি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457200" y="2667000"/>
            <a:ext cx="4343400" cy="13716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সাহিত্য কর্ম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মেঘনাদবধ কাব্য , তিলোত্তমাসম্ভব কাব্য , ব্রজাঙ্গনা কাব্য ,ও চ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তুর্দশ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পদী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>
            <a:off x="457200" y="4191000"/>
            <a:ext cx="4419600" cy="9906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কবিতাবলি ।  পদ্মাবতী, একেই কি বলে সভ্যতা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বুড় সালিকের ঘাড়ে রোঁ । 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>
            <a:spLocks noChangeArrowheads="1"/>
          </p:cNvSpPr>
          <p:nvPr/>
        </p:nvSpPr>
        <p:spPr bwMode="auto">
          <a:xfrm>
            <a:off x="5257800" y="4419600"/>
            <a:ext cx="3048000" cy="6858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মাইকেল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মধুসুদন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দত্ত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457200" y="5410200"/>
            <a:ext cx="4419600" cy="9906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254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endParaRPr lang="bn-BD" sz="24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মাইকেল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মধুসুদন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দত্ত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১৮৭৩খ্রি: ২৯জুন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মৃত্যুবরণ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endParaRPr lang="bn-BD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4" grpId="0" animBg="1"/>
      <p:bldP spid="15" grpId="0" animBg="1"/>
      <p:bldP spid="16" grpId="0" animBg="1"/>
      <p:bldP spid="17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New Picture Down\New folder (3)\Picture12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8686800" cy="6400800"/>
          </a:xfrm>
          <a:prstGeom prst="rect">
            <a:avLst/>
          </a:prstGeom>
          <a:noFill/>
        </p:spPr>
      </p:pic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7030A0"/>
          </a:solidFill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6" descr="index2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685800" y="533400"/>
            <a:ext cx="3124200" cy="2299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Flowchart: Alternate Process 6"/>
          <p:cNvSpPr/>
          <p:nvPr/>
        </p:nvSpPr>
        <p:spPr>
          <a:xfrm>
            <a:off x="457200" y="3048000"/>
            <a:ext cx="3886200" cy="431800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Untitled-22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4953000" y="2555770"/>
            <a:ext cx="3276600" cy="28340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Flowchart: Alternate Process 10"/>
          <p:cNvSpPr/>
          <p:nvPr/>
        </p:nvSpPr>
        <p:spPr>
          <a:xfrm>
            <a:off x="4724400" y="5638800"/>
            <a:ext cx="3748814" cy="47849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" descr="White marble"/>
          <p:cNvSpPr>
            <a:spLocks noChangeArrowheads="1"/>
          </p:cNvSpPr>
          <p:nvPr/>
        </p:nvSpPr>
        <p:spPr bwMode="auto">
          <a:xfrm>
            <a:off x="2743200" y="381000"/>
            <a:ext cx="3044825" cy="80645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8100" algn="ctr">
            <a:solidFill>
              <a:srgbClr val="000000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1143000" y="1447800"/>
            <a:ext cx="1905000" cy="1161633"/>
          </a:xfrm>
          <a:prstGeom prst="rightArrow">
            <a:avLst/>
          </a:prstGeom>
          <a:solidFill>
            <a:schemeClr val="accent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মিনতি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5410200" y="1447800"/>
            <a:ext cx="3124200" cy="1039356"/>
          </a:xfrm>
          <a:prstGeom prst="leftArrow">
            <a:avLst/>
          </a:prstGeom>
          <a:solidFill>
            <a:schemeClr val="accent1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প্রার্থনা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ight Arrow 29"/>
          <p:cNvSpPr>
            <a:spLocks noChangeArrowheads="1"/>
          </p:cNvSpPr>
          <p:nvPr/>
        </p:nvSpPr>
        <p:spPr bwMode="auto">
          <a:xfrm>
            <a:off x="1600200" y="2743200"/>
            <a:ext cx="1940186" cy="1283910"/>
          </a:xfrm>
          <a:prstGeom prst="rightArrow">
            <a:avLst/>
          </a:prstGeom>
          <a:solidFill>
            <a:schemeClr val="accent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নিশা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Left Arrow 30"/>
          <p:cNvSpPr>
            <a:spLocks noChangeArrowheads="1"/>
          </p:cNvSpPr>
          <p:nvPr/>
        </p:nvSpPr>
        <p:spPr bwMode="auto">
          <a:xfrm>
            <a:off x="5715000" y="2667000"/>
            <a:ext cx="2667000" cy="1039356"/>
          </a:xfrm>
          <a:prstGeom prst="leftArrow">
            <a:avLst/>
          </a:prstGeom>
          <a:solidFill>
            <a:schemeClr val="accent1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n w="13462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রাত্রি</a:t>
            </a:r>
            <a:endParaRPr lang="en-US" sz="2800" b="1" dirty="0">
              <a:ln w="13462">
                <a:noFill/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876800" y="3886200"/>
            <a:ext cx="2438400" cy="1161633"/>
          </a:xfrm>
          <a:prstGeom prst="leftArrow">
            <a:avLst/>
          </a:prstGeom>
          <a:solidFill>
            <a:schemeClr val="accent1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একান্ত সান্তভাবে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8"/>
          <p:cNvSpPr txBox="1">
            <a:spLocks noChangeArrowheads="1"/>
          </p:cNvSpPr>
          <p:nvPr/>
        </p:nvSpPr>
        <p:spPr bwMode="auto">
          <a:xfrm>
            <a:off x="990600" y="4114800"/>
            <a:ext cx="1905000" cy="1161633"/>
          </a:xfrm>
          <a:prstGeom prst="rightArrow">
            <a:avLst/>
          </a:prstGeom>
          <a:solidFill>
            <a:schemeClr val="accent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বিরলে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5257800" y="5207258"/>
            <a:ext cx="2133600" cy="1161633"/>
          </a:xfrm>
          <a:prstGeom prst="leftArrow">
            <a:avLst/>
          </a:prstGeom>
          <a:solidFill>
            <a:schemeClr val="accent1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8"/>
          <p:cNvSpPr txBox="1">
            <a:spLocks noChangeArrowheads="1"/>
          </p:cNvSpPr>
          <p:nvPr/>
        </p:nvSpPr>
        <p:spPr bwMode="auto">
          <a:xfrm>
            <a:off x="838200" y="5410200"/>
            <a:ext cx="2209800" cy="1161633"/>
          </a:xfrm>
          <a:prstGeom prst="rightArrow">
            <a:avLst/>
          </a:prstGeom>
          <a:solidFill>
            <a:schemeClr val="accent1"/>
          </a:solidFill>
          <a:ln w="38100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বারি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3_2404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371600"/>
            <a:ext cx="1828800" cy="11430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moolit-mermaid-night-sk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743200"/>
            <a:ext cx="1524000" cy="1066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 descr="r789445_685984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4038600"/>
            <a:ext cx="1600200" cy="12001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Picture 21" descr="index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00400" y="5410200"/>
            <a:ext cx="1905000" cy="1143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Photo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pic>
        <p:nvPicPr>
          <p:cNvPr id="7" name="Picture 6" descr="Untitled-158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600200"/>
            <a:ext cx="2971800" cy="24482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1" descr="Bouquet"/>
          <p:cNvSpPr>
            <a:spLocks noChangeArrowheads="1"/>
          </p:cNvSpPr>
          <p:nvPr/>
        </p:nvSpPr>
        <p:spPr bwMode="auto">
          <a:xfrm>
            <a:off x="2819400" y="4572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solidFill>
              <a:srgbClr val="FF00FF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609600" y="4572000"/>
            <a:ext cx="8001000" cy="15240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/>
            </a:pP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কপোতাক্ষ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সতত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বিরলে-কার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৩।কপোতাক্ষ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কবিতাটির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pPr marL="514350" indent="-514350"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6130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11" descr="k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32004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2" descr="k-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419600"/>
            <a:ext cx="32766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438400"/>
            <a:ext cx="3276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ound Diagonal Corner Rectangle 2"/>
          <p:cNvSpPr>
            <a:spLocks noChangeArrowheads="1"/>
          </p:cNvSpPr>
          <p:nvPr/>
        </p:nvSpPr>
        <p:spPr bwMode="auto">
          <a:xfrm>
            <a:off x="4191000" y="381000"/>
            <a:ext cx="4419600" cy="1676400"/>
          </a:xfrm>
          <a:custGeom>
            <a:avLst/>
            <a:gdLst>
              <a:gd name="T0" fmla="*/ 331600 w 7972023"/>
              <a:gd name="T1" fmla="*/ 1223070 h 5492839"/>
              <a:gd name="T2" fmla="*/ 165800 w 7972023"/>
              <a:gd name="T3" fmla="*/ 2446137 h 5492839"/>
              <a:gd name="T4" fmla="*/ 0 w 7972023"/>
              <a:gd name="T5" fmla="*/ 1223070 h 5492839"/>
              <a:gd name="T6" fmla="*/ 165800 w 7972023"/>
              <a:gd name="T7" fmla="*/ 0 h 549283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68139 w 7972023"/>
              <a:gd name="T13" fmla="*/ 268140 h 5492839"/>
              <a:gd name="T14" fmla="*/ 7703922 w 7972023"/>
              <a:gd name="T15" fmla="*/ 5224703 h 54928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972023" h="5492839">
                <a:moveTo>
                  <a:pt x="915492" y="0"/>
                </a:moveTo>
                <a:lnTo>
                  <a:pt x="7874580" y="0"/>
                </a:lnTo>
                <a:lnTo>
                  <a:pt x="7874579" y="0"/>
                </a:lnTo>
                <a:cubicBezTo>
                  <a:pt x="7928396" y="0"/>
                  <a:pt x="7972023" y="43626"/>
                  <a:pt x="7972023" y="97443"/>
                </a:cubicBezTo>
                <a:lnTo>
                  <a:pt x="7972023" y="4577347"/>
                </a:lnTo>
                <a:cubicBezTo>
                  <a:pt x="7972023" y="5082959"/>
                  <a:pt x="7562143" y="5492839"/>
                  <a:pt x="7056531" y="5492839"/>
                </a:cubicBezTo>
                <a:cubicBezTo>
                  <a:pt x="7056530" y="5492839"/>
                  <a:pt x="7056530" y="5492838"/>
                  <a:pt x="7056530" y="5492838"/>
                </a:cubicBezTo>
                <a:lnTo>
                  <a:pt x="97443" y="5492839"/>
                </a:lnTo>
                <a:cubicBezTo>
                  <a:pt x="43626" y="5492839"/>
                  <a:pt x="0" y="5449212"/>
                  <a:pt x="0" y="5395396"/>
                </a:cubicBezTo>
                <a:lnTo>
                  <a:pt x="0" y="915492"/>
                </a:lnTo>
                <a:cubicBezTo>
                  <a:pt x="0" y="409880"/>
                  <a:pt x="409880" y="0"/>
                  <a:pt x="915492" y="1"/>
                </a:cubicBezTo>
                <a:cubicBezTo>
                  <a:pt x="915492" y="1"/>
                  <a:pt x="915493" y="1"/>
                  <a:pt x="915493" y="1"/>
                </a:cubicBezTo>
                <a:close/>
              </a:path>
            </a:pathLst>
          </a:custGeom>
          <a:noFill/>
          <a:ln w="38100" algn="ctr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60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6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কপোতাক্ষ </a:t>
            </a:r>
            <a:r>
              <a:rPr lang="bn-BD" sz="6000" b="1" dirty="0">
                <a:latin typeface="NikoshBAN" pitchFamily="2" charset="0"/>
                <a:cs typeface="NikoshBAN" pitchFamily="2" charset="0"/>
              </a:rPr>
              <a:t>নদ</a:t>
            </a:r>
          </a:p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মাইকেল মধুসূদন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দত্ত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191000" y="205740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সতত, হে নদ তুমি পড় মোর মনে!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সতত তোমারি কথা ভাবি এ বিরলে;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সতত (যেমতি লোক নিশার স্বপনে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শোনে মায়া-মন্ত্রধনী) তব কলক’লে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জুড়াই এ কান আমি ভ্রান্তির ছলনে!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বহু দেশে দেখিয়াছি বহু  নদ-দলে,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কিন্তু এ স্নেহের তৃষ্ণা মিটে কার জলে?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দুগ্ধ-স্রোতোরূপী তুমি জন্মভূমি-স্তনে।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আর কি হবে দেখা?- যত দিন যাবে,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প্রজারূপে রাজরূপে সাগরেরে দিতে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বারি-রূপ কর তুমি; এ মিনতি, গাবে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বঙ্গজ জনের কানে, সখে, সখা-রীতে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নাম তার, এ প্রবাসে মজি প্রেম-ভাবে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লইছে যে তব নাম বঙ্গের সংগীতে।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>
          <a:xfrm>
            <a:off x="0" y="4483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76200">
            <a:solidFill>
              <a:srgbClr val="0070C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4572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চরণের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962400"/>
            <a:ext cx="3539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সতত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2" descr="F:\কাজী\Mickel Modhusudhon\kopotakkho-no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38100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 descr="5445d4f99f0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895600"/>
            <a:ext cx="3675937" cy="1905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334000" y="4953000"/>
            <a:ext cx="32736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সতত তোমার কথা ভাবি এ বিরলে;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>
          <a:xfrm>
            <a:off x="0" y="4483"/>
            <a:ext cx="9135035" cy="6853517"/>
          </a:xfrm>
          <a:prstGeom prst="frame">
            <a:avLst>
              <a:gd name="adj1" fmla="val 2886"/>
            </a:avLst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572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চরণের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41148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62000" y="4038600"/>
            <a:ext cx="41592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সতত (যেমতি লোক নিশার স্বপনে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শোনে মায়া-মন্ত্রধনী) তব কলক’লে </a:t>
            </a:r>
          </a:p>
          <a:p>
            <a:endParaRPr lang="en-US" sz="2800" dirty="0">
              <a:latin typeface="Calibri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90800"/>
            <a:ext cx="3962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24400" y="5105400"/>
            <a:ext cx="419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জুড়াই এ কান আমি ভ্রান্তির ছলনে!</a:t>
            </a: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4876800" y="5638800"/>
            <a:ext cx="38496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বহু দেশে দেখিয়াছি বহু  নদ-দলে,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ame 27"/>
          <p:cNvSpPr/>
          <p:nvPr/>
        </p:nvSpPr>
        <p:spPr>
          <a:xfrm>
            <a:off x="0" y="4483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" y="4572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চরণের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81000" y="3733800"/>
            <a:ext cx="457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কিন্তু এ স্নেহের তৃষ্ণা মিটে কার জলে?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দুগ্ধ-স্রোতোরূপী তুমি জন্মভূমি-স্তনে।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5" descr="C:\Users\DOEL\Desktop\wat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4114800" cy="2197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4733925" y="5943600"/>
            <a:ext cx="4791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আর কি হবে দেখা?- যত দিন যাবে,</a:t>
            </a:r>
          </a:p>
        </p:txBody>
      </p:sp>
      <p:pic>
        <p:nvPicPr>
          <p:cNvPr id="23" name="Picture 8" descr="k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810000"/>
            <a:ext cx="41910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4572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চরণের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33400" y="3976687"/>
            <a:ext cx="3749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প্রজারূপে রাজরূপে সাগরেরে দিতে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381000" y="4510087"/>
            <a:ext cx="419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বারি-রূপ কর তুমি; এ মিনতি, গাবে</a:t>
            </a:r>
          </a:p>
        </p:txBody>
      </p:sp>
      <p:pic>
        <p:nvPicPr>
          <p:cNvPr id="23" name="Picture 22" descr="fira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590800"/>
            <a:ext cx="4191000" cy="2407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495800" y="5073650"/>
            <a:ext cx="4457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বঙ্গজ জনের কানে, সখে, সখা-রীতে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4572000" y="5530850"/>
            <a:ext cx="457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নাম তার, এ প্রবাসে মজি প্রেম-ভাবে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লইছে যে তব নাম বঙ্গের সংগীতে।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9" descr="k-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4000"/>
            <a:ext cx="40386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 descr="Photo01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"/>
            <a:ext cx="8763000" cy="6400800"/>
          </a:xfrm>
          <a:prstGeom prst="rect">
            <a:avLst/>
          </a:prstGeom>
        </p:spPr>
      </p:pic>
      <p:sp>
        <p:nvSpPr>
          <p:cNvPr id="17" name="TextBox 1" descr="Bouquet"/>
          <p:cNvSpPr>
            <a:spLocks noChangeArrowheads="1"/>
          </p:cNvSpPr>
          <p:nvPr/>
        </p:nvSpPr>
        <p:spPr bwMode="auto">
          <a:xfrm>
            <a:off x="2819400" y="5334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solidFill>
              <a:srgbClr val="FF00FF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2" descr="E:\New Picture Down\Picture1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1600200"/>
            <a:ext cx="3505200" cy="29717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9" name="Flowchart: Alternate Process 18"/>
          <p:cNvSpPr/>
          <p:nvPr/>
        </p:nvSpPr>
        <p:spPr>
          <a:xfrm>
            <a:off x="609600" y="5181600"/>
            <a:ext cx="8001000" cy="9144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itchFamily="2" charset="2"/>
              <a:buAutoNum type="arabicPeriod"/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কবির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স্বদেশ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প্রেমের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6130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ame 22"/>
          <p:cNvSpPr/>
          <p:nvPr/>
        </p:nvSpPr>
        <p:spPr>
          <a:xfrm>
            <a:off x="0" y="4483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2000" y="495300"/>
            <a:ext cx="7391400" cy="495300"/>
          </a:xfrm>
          <a:prstGeom prst="round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8" descr="k-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199" y="1143000"/>
            <a:ext cx="3720905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9" descr="k-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143000"/>
            <a:ext cx="36576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10" descr="k-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429000"/>
            <a:ext cx="37338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11" descr="k-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429000"/>
            <a:ext cx="3657600" cy="2232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Round Single Corner Rectangle 4"/>
          <p:cNvSpPr/>
          <p:nvPr/>
        </p:nvSpPr>
        <p:spPr>
          <a:xfrm>
            <a:off x="838200" y="5905500"/>
            <a:ext cx="74676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62000" y="495300"/>
            <a:ext cx="7391400" cy="495300"/>
          </a:xfrm>
          <a:prstGeom prst="round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8" descr="k-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95400"/>
            <a:ext cx="3581400" cy="2277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9" descr="k-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219200"/>
            <a:ext cx="3581400" cy="2320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0" descr="k-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810000"/>
            <a:ext cx="3505200" cy="18928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733800"/>
            <a:ext cx="32766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Round Single Corner Rectangle 4"/>
          <p:cNvSpPr/>
          <p:nvPr/>
        </p:nvSpPr>
        <p:spPr>
          <a:xfrm>
            <a:off x="838200" y="5905500"/>
            <a:ext cx="74676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  <p:extLst>
      <p:ext uri="{BB962C8B-B14F-4D97-AF65-F5344CB8AC3E}">
        <p14:creationId xmlns:p14="http://schemas.microsoft.com/office/powerpoint/2010/main" xmlns="" val="2920225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 descr="Photo01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742554" cy="64008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Picture 7" descr="Untitled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371600"/>
            <a:ext cx="4495800" cy="31566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" descr="Water droplets"/>
          <p:cNvSpPr>
            <a:spLocks noChangeArrowheads="1"/>
          </p:cNvSpPr>
          <p:nvPr/>
        </p:nvSpPr>
        <p:spPr bwMode="auto">
          <a:xfrm>
            <a:off x="2819400" y="3810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solidFill>
              <a:srgbClr val="0000FF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Cloud Callout 15"/>
          <p:cNvSpPr/>
          <p:nvPr/>
        </p:nvSpPr>
        <p:spPr>
          <a:xfrm>
            <a:off x="533400" y="4648200"/>
            <a:ext cx="8077200" cy="1828800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IN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কপোতাক্ষ নদকে কবি ভুলতে পারবেনা কেন?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শৈশব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স্নেহের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তৃষ্ণা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বোঝানো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265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ame 1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lowchart: Alternate Process 18"/>
          <p:cNvSpPr/>
          <p:nvPr/>
        </p:nvSpPr>
        <p:spPr>
          <a:xfrm>
            <a:off x="609600" y="457200"/>
            <a:ext cx="77724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আরও কিছু ছবি পর্যবেক্ষণ করে দেখ এবং বল</a:t>
            </a:r>
          </a:p>
        </p:txBody>
      </p:sp>
      <p:pic>
        <p:nvPicPr>
          <p:cNvPr id="22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19200"/>
            <a:ext cx="5327118" cy="3100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762000" y="4495800"/>
            <a:ext cx="7391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পৃথিবীর অন্য কোন নদীর  জলে কবির স্নেহ তৃষ্ণা মিটেনা কেন ?  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25" name="Round Single Corner Rectangle 4"/>
          <p:cNvSpPr/>
          <p:nvPr/>
        </p:nvSpPr>
        <p:spPr>
          <a:xfrm>
            <a:off x="838200" y="5867400"/>
            <a:ext cx="74676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  <p:extLst>
      <p:ext uri="{BB962C8B-B14F-4D97-AF65-F5344CB8AC3E}">
        <p14:creationId xmlns:p14="http://schemas.microsoft.com/office/powerpoint/2010/main" xmlns="" val="316828280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chemeClr val="accent3"/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609600" y="457200"/>
            <a:ext cx="77724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আরও কিছু ছবি পর্যবেক্ষণ করে দেখ এবং বল</a:t>
            </a:r>
          </a:p>
        </p:txBody>
      </p:sp>
      <p:pic>
        <p:nvPicPr>
          <p:cNvPr id="15" name="Picture 14" descr="kopotakkho-nod_88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579120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1295400" y="4876800"/>
            <a:ext cx="6096000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 কি হে হবে দেখা?-যত দিন যাবে,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ound Single Corner Rectangle 4"/>
          <p:cNvSpPr/>
          <p:nvPr/>
        </p:nvSpPr>
        <p:spPr>
          <a:xfrm>
            <a:off x="838200" y="5867400"/>
            <a:ext cx="7467600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Photo01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9550"/>
            <a:ext cx="8686800" cy="641985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9" name="Picture 7" descr="Pictur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1" y="1725446"/>
            <a:ext cx="4191000" cy="2389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1" descr="Purple mesh"/>
          <p:cNvSpPr>
            <a:spLocks noChangeArrowheads="1"/>
          </p:cNvSpPr>
          <p:nvPr/>
        </p:nvSpPr>
        <p:spPr bwMode="auto">
          <a:xfrm>
            <a:off x="2882900" y="436007"/>
            <a:ext cx="3060700" cy="78319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loud Callout 10" descr="darkness blues wide"/>
          <p:cNvSpPr>
            <a:spLocks noChangeArrowheads="1"/>
          </p:cNvSpPr>
          <p:nvPr/>
        </p:nvSpPr>
        <p:spPr bwMode="auto">
          <a:xfrm>
            <a:off x="609600" y="4191000"/>
            <a:ext cx="8001000" cy="1905000"/>
          </a:xfrm>
          <a:prstGeom prst="cloudCallout">
            <a:avLst/>
          </a:prstGeom>
          <a:pattFill prst="pct40">
            <a:fgClr>
              <a:schemeClr val="hlink"/>
            </a:fgClr>
            <a:bgClr>
              <a:schemeClr val="folHlink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anchor="ctr"/>
          <a:lstStyle/>
          <a:p>
            <a:pPr marL="342900" indent="-342900">
              <a:buFont typeface="Wingdings" pitchFamily="2" charset="2"/>
              <a:buAutoNum type="arabicPeriod"/>
            </a:pP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সনেট কী?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bn-BD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AutoNum type="arabicPeriod"/>
            </a:pP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প্রজারূপে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রাজরূপ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সাগরেরে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কিবোঝাতে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চেয়েছেন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ame 1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Photo0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632460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pic>
        <p:nvPicPr>
          <p:cNvPr id="9" name="Picture 8" descr="images ncc-0017   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524000"/>
            <a:ext cx="3962400" cy="26355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1"/>
          <p:cNvSpPr>
            <a:spLocks noChangeArrowheads="1"/>
          </p:cNvSpPr>
          <p:nvPr/>
        </p:nvSpPr>
        <p:spPr bwMode="auto">
          <a:xfrm>
            <a:off x="2743200" y="457200"/>
            <a:ext cx="3046412" cy="825500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57150" algn="ctr">
            <a:solidFill>
              <a:schemeClr val="bg1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  <a:scene3d>
            <a:camera prst="perspectiveRelaxedModerately"/>
            <a:lightRig rig="threePt" dir="t"/>
          </a:scene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609600" y="4495800"/>
            <a:ext cx="7848600" cy="1676400"/>
          </a:xfrm>
          <a:prstGeom prst="cloudCallou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“এ নদ যেন মায়ের স্নেহডোরে বেঁধেছে”-কথাটি দ্বারা কবি কী বুঝিয়েছেন? 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8843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11" descr="k-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94964" cy="6400800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219200" y="5715000"/>
            <a:ext cx="6930571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করছি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</TotalTime>
  <Words>625</Words>
  <Application>Microsoft Office PowerPoint</Application>
  <PresentationFormat>On-screen Show (4:3)</PresentationFormat>
  <Paragraphs>141</Paragraphs>
  <Slides>24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Equity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NCCNCC2</dc:creator>
  <cp:lastModifiedBy>Hp</cp:lastModifiedBy>
  <cp:revision>132</cp:revision>
  <dcterms:created xsi:type="dcterms:W3CDTF">2016-03-24T14:41:31Z</dcterms:created>
  <dcterms:modified xsi:type="dcterms:W3CDTF">2016-08-01T15:22:38Z</dcterms:modified>
</cp:coreProperties>
</file>