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5" r:id="rId25"/>
    <p:sldId id="279" r:id="rId26"/>
    <p:sldId id="283" r:id="rId27"/>
    <p:sldId id="280" r:id="rId28"/>
    <p:sldId id="281" r:id="rId29"/>
    <p:sldId id="282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1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.png"/><Relationship Id="rId7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.png"/><Relationship Id="rId7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1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3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1.png"/><Relationship Id="rId4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1.png"/><Relationship Id="rId4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09420" y="2466975"/>
            <a:ext cx="7773159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6000" b="1" i="0" u="none">
                <a:solidFill>
                  <a:srgbClr val="38BDF8"/>
                </a:solidFill>
                <a:latin typeface="Noto Serif Bengali"/>
              </a:rPr>
              <a:t>আজকের পাঠে সবাইকে স্বাগতম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75607"/>
            <a:ext cx="5334000" cy="272578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24075"/>
            <a:ext cx="5334000" cy="3429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581025"/>
            <a:ext cx="314325" cy="361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2808982"/>
            <a:ext cx="4900612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F0F9FF"/>
                </a:solidFill>
                <a:latin typeface="Noto Serif Bengali"/>
              </a:rPr>
              <a:t>মোঃ মিজানুর রহমান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875" y="3542407"/>
            <a:ext cx="4667250" cy="365670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FFFFFF"/>
                </a:solidFill>
                <a:latin typeface="Hind Siliguri SemiBold"/>
              </a:rPr>
              <a:t>সহকারী শিক্ষক (ব্যবসায় শিক্ষা)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4022377"/>
            <a:ext cx="4667250" cy="365670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FFFFFF"/>
                </a:solidFill>
                <a:latin typeface="Hind Siliguri SemiBold"/>
              </a:rPr>
              <a:t>বি.এড, এম.এড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4502348"/>
            <a:ext cx="4667250" cy="365670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FFFFFF"/>
                </a:solidFill>
                <a:latin typeface="Hind Siliguri SemiBold"/>
              </a:rPr>
              <a:t>আর.আর.টেক্সটাইল মিলস্ উচ্চ বিদ্যালয়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535" y="3590032"/>
            <a:ext cx="228600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399" y="4070002"/>
            <a:ext cx="285750" cy="2286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195" y="4549973"/>
            <a:ext cx="285750" cy="2286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8700" y="476250"/>
            <a:ext cx="1112139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শিক্ষক পরিচিতি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mizan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5239" y="1984320"/>
            <a:ext cx="3524440" cy="3847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5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94043" y="2293882"/>
          <a:ext cx="5480148" cy="2785240"/>
        </p:xfrm>
        <a:graphic>
          <a:graphicData uri="http://schemas.openxmlformats.org/drawingml/2006/table">
            <a:tbl>
              <a:tblPr/>
              <a:tblGrid>
                <a:gridCol w="1219333"/>
                <a:gridCol w="4260815"/>
              </a:tblGrid>
              <a:tr h="454047">
                <a:tc>
                  <a:txBody>
                    <a:bodyPr/>
                    <a:lstStyle/>
                    <a:p>
                      <a:pPr algn="ctr"/>
                      <a:r>
                        <a:rPr lang="as-IN" sz="2000" b="1" dirty="0">
                          <a:solidFill>
                            <a:srgbClr val="FFFFFF"/>
                          </a:solidFill>
                          <a:latin typeface="Hind Siliguri"/>
                        </a:rPr>
                        <a:t>বিষয়</a:t>
                      </a:r>
                    </a:p>
                  </a:txBody>
                  <a:tcPr marL="140138" marR="140138" marT="126124" marB="12612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000" b="1">
                          <a:solidFill>
                            <a:srgbClr val="334155"/>
                          </a:solidFill>
                          <a:latin typeface="Hind Siliguri"/>
                        </a:rPr>
                        <a:t>ব্যবসায় উদ্যোগ</a:t>
                      </a:r>
                    </a:p>
                  </a:txBody>
                  <a:tcPr marL="140138" marR="140138" marT="112110" marB="1121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4047">
                <a:tc>
                  <a:txBody>
                    <a:bodyPr/>
                    <a:lstStyle/>
                    <a:p>
                      <a:pPr algn="ctr"/>
                      <a:r>
                        <a:rPr lang="as-IN" sz="2000" b="1">
                          <a:solidFill>
                            <a:srgbClr val="FFFFFF"/>
                          </a:solidFill>
                          <a:latin typeface="Hind Siliguri"/>
                        </a:rPr>
                        <a:t>শ্রেণি</a:t>
                      </a:r>
                    </a:p>
                  </a:txBody>
                  <a:tcPr marL="140138" marR="140138" marT="126124" marB="12612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000" b="1">
                          <a:solidFill>
                            <a:srgbClr val="334155"/>
                          </a:solidFill>
                          <a:latin typeface="Hind Siliguri"/>
                        </a:rPr>
                        <a:t>১০ম শ্রেণি</a:t>
                      </a:r>
                    </a:p>
                  </a:txBody>
                  <a:tcPr marL="140138" marR="140138" marT="112110" marB="11211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4047">
                <a:tc>
                  <a:txBody>
                    <a:bodyPr/>
                    <a:lstStyle/>
                    <a:p>
                      <a:pPr algn="ctr"/>
                      <a:r>
                        <a:rPr lang="as-IN" sz="2000" b="1">
                          <a:solidFill>
                            <a:srgbClr val="FFFFFF"/>
                          </a:solidFill>
                          <a:latin typeface="Hind Siliguri"/>
                        </a:rPr>
                        <a:t>অধ্যায়</a:t>
                      </a:r>
                    </a:p>
                  </a:txBody>
                  <a:tcPr marL="140138" marR="140138" marT="126124" marB="12612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000" b="1" dirty="0">
                          <a:solidFill>
                            <a:srgbClr val="334155"/>
                          </a:solidFill>
                          <a:latin typeface="Hind Siliguri"/>
                        </a:rPr>
                        <a:t>৯ম অধ্যায় (বিপণন)</a:t>
                      </a:r>
                    </a:p>
                  </a:txBody>
                  <a:tcPr marL="140138" marR="140138" marT="112110" marB="11211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4047">
                <a:tc>
                  <a:txBody>
                    <a:bodyPr/>
                    <a:lstStyle/>
                    <a:p>
                      <a:pPr algn="ctr"/>
                      <a:r>
                        <a:rPr lang="as-IN" sz="2000" b="1">
                          <a:solidFill>
                            <a:srgbClr val="FFFFFF"/>
                          </a:solidFill>
                          <a:latin typeface="Hind Siliguri"/>
                        </a:rPr>
                        <a:t>মূল পাঠ</a:t>
                      </a:r>
                    </a:p>
                  </a:txBody>
                  <a:tcPr marL="140138" marR="140138" marT="126124" marB="12612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000" b="1" dirty="0">
                          <a:solidFill>
                            <a:srgbClr val="334155"/>
                          </a:solidFill>
                          <a:latin typeface="Hind Siliguri"/>
                        </a:rPr>
                        <a:t>বিপণনের ধারণা ও কার্যাবলি</a:t>
                      </a:r>
                    </a:p>
                  </a:txBody>
                  <a:tcPr marL="140138" marR="140138" marT="112110" marB="11211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4047">
                <a:tc>
                  <a:txBody>
                    <a:bodyPr/>
                    <a:lstStyle/>
                    <a:p>
                      <a:pPr algn="ctr"/>
                      <a:r>
                        <a:rPr lang="as-IN" sz="2000" b="1" dirty="0">
                          <a:solidFill>
                            <a:srgbClr val="FFFFFF"/>
                          </a:solidFill>
                          <a:latin typeface="Hind Siliguri"/>
                        </a:rPr>
                        <a:t>সময়</a:t>
                      </a:r>
                    </a:p>
                  </a:txBody>
                  <a:tcPr marL="140138" marR="140138" marT="126124" marB="12612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s-IN" sz="2000" b="1" dirty="0">
                          <a:solidFill>
                            <a:srgbClr val="334155"/>
                          </a:solidFill>
                          <a:latin typeface="Hind Siliguri"/>
                        </a:rPr>
                        <a:t>৫০ মিনিট</a:t>
                      </a:r>
                    </a:p>
                  </a:txBody>
                  <a:tcPr marL="140138" marR="140138" marT="112110" marB="11211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81354" y="320731"/>
            <a:ext cx="11910646" cy="1409595"/>
          </a:xfrm>
          <a:prstGeom prst="rect">
            <a:avLst/>
          </a:prstGeom>
          <a:solidFill>
            <a:srgbClr val="F3F4F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268203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F172A"/>
                </a:solidFill>
                <a:effectLst/>
                <a:latin typeface="Noto Serif Bengali"/>
                <a:cs typeface="Arial" pitchFamily="34" charset="0"/>
              </a:rPr>
              <a:t/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F172A"/>
                </a:solidFill>
                <a:effectLst/>
                <a:latin typeface="Noto Serif Bengali"/>
                <a:cs typeface="Arial" pitchFamily="34" charset="0"/>
              </a:rPr>
            </a:br>
            <a:r>
              <a:rPr kumimoji="0" lang="bn-IN" sz="2800" b="1" i="0" u="none" strike="noStrike" cap="none" normalizeH="0" baseline="0" dirty="0" smtClean="0">
                <a:ln>
                  <a:noFill/>
                </a:ln>
                <a:solidFill>
                  <a:srgbClr val="0F172A"/>
                </a:solidFill>
                <a:effectLst/>
                <a:latin typeface="Noto Serif Bengali"/>
                <a:cs typeface="Vrinda" pitchFamily="34" charset="0"/>
              </a:rPr>
              <a:t>পাঠ পরিচিতি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F172A"/>
              </a:solidFill>
              <a:effectLst/>
              <a:latin typeface="Noto Serif Bengali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462" y="1730326"/>
            <a:ext cx="3598169" cy="4040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26852"/>
            <a:ext cx="352425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1726852"/>
            <a:ext cx="352425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1726852"/>
            <a:ext cx="352425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81025"/>
            <a:ext cx="409575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5584477"/>
            <a:ext cx="11049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1" i="0" u="none">
                <a:solidFill>
                  <a:srgbClr val="0284C7"/>
                </a:solidFill>
                <a:latin typeface="Hind Siliguri"/>
              </a:rPr>
              <a:t>ছবিগুলো দেখে বলো তো আজকের পাঠের বিষয় কী হতে পারে?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764952"/>
            <a:ext cx="3448050" cy="35433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1975" y="1764952"/>
            <a:ext cx="3448050" cy="35433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4350" y="1764952"/>
            <a:ext cx="3448050" cy="3543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23950" y="476250"/>
            <a:ext cx="11021377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ছবিগুলো লক্ষ্য করো ও চিন্তা করো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126" y="1393683"/>
            <a:ext cx="4979377" cy="1124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23294" y="2978497"/>
            <a:ext cx="872594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500" b="1" i="0" u="none" smtClean="0">
                <a:solidFill>
                  <a:srgbClr val="0F172A"/>
                </a:solidFill>
                <a:latin typeface="Noto Serif Bengali"/>
              </a:rPr>
              <a:t>বিপণনের </a:t>
            </a:r>
            <a:r>
              <a:rPr sz="4500" b="1" i="0" u="none">
                <a:solidFill>
                  <a:srgbClr val="0F172A"/>
                </a:solidFill>
                <a:latin typeface="Noto Serif Bengali"/>
              </a:rPr>
              <a:t>ধারণা </a:t>
            </a:r>
            <a:r>
              <a:rPr sz="4500" b="1" i="0" u="none" smtClean="0">
                <a:solidFill>
                  <a:srgbClr val="0F172A"/>
                </a:solidFill>
                <a:latin typeface="Noto Serif Bengali"/>
              </a:rPr>
              <a:t>ও </a:t>
            </a:r>
            <a:r>
              <a:rPr sz="4500" b="1" i="0" u="none">
                <a:solidFill>
                  <a:srgbClr val="0F172A"/>
                </a:solidFill>
                <a:latin typeface="Noto Serif Bengali"/>
              </a:rPr>
              <a:t>কার্যাবলি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9562" y="4131022"/>
            <a:ext cx="4138173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475569"/>
                </a:solidFill>
                <a:latin typeface="Hind Siliguri SemiBold"/>
              </a:rPr>
              <a:t>(Concept &amp; Functions of Marketing)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19498"/>
            <a:ext cx="11049000" cy="283800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361950" cy="36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1075" y="2771923"/>
            <a:ext cx="10287000" cy="3718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Hind Siliguri"/>
              </a:rPr>
              <a:t>এই পাঠ শেষে তোমরা 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9700" y="3328094"/>
            <a:ext cx="985837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বিপণনের সঠিক ধারণা ব্যাখ্যা করতে পারবে।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9700" y="3853755"/>
            <a:ext cx="985837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বিপণনের প্রধান প্রধান কার্যাবলি চিহ্নিত ও বর্ণনা করতে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9700" y="4379416"/>
            <a:ext cx="985837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ব্যবসায়িক সাফল্যে পরিবহণ, গুদামজাতকরণ ও মোড়কীকরণের ভূমিকা মূল্যায়ন করতে পারবে।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" y="3361432"/>
            <a:ext cx="247650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" y="3887092"/>
            <a:ext cx="247650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" y="4412753"/>
            <a:ext cx="247650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76325" y="476250"/>
            <a:ext cx="1107138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শিখনফল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029991"/>
            <a:ext cx="5334000" cy="187963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3029991"/>
            <a:ext cx="5334000" cy="161716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57200" cy="361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3334791"/>
            <a:ext cx="4960620" cy="276999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just"/>
            <a:r>
              <a:rPr b="1" i="0" u="none">
                <a:solidFill>
                  <a:srgbClr val="0284C7"/>
                </a:solidFill>
                <a:latin typeface="Noto Serif Bengali"/>
              </a:rPr>
              <a:t>প্রশ্ন 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611016"/>
            <a:ext cx="4724400" cy="1115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sz="2400" b="0" i="0" u="none">
                <a:solidFill>
                  <a:srgbClr val="334155"/>
                </a:solidFill>
                <a:latin typeface="Hind Siliguri SemiBold"/>
              </a:rPr>
              <a:t>আমরা দৈনন্দিন জীবনে যেসকল পণ্য ব্যবহার করি, সেগুলো কীভাবে আমাদের কাছে পৌঁছায়?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1300" y="3334791"/>
            <a:ext cx="4960620" cy="276999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just"/>
            <a:r>
              <a:rPr b="1" i="0" u="none">
                <a:solidFill>
                  <a:srgbClr val="0284C7"/>
                </a:solidFill>
                <a:latin typeface="Noto Serif Bengali"/>
              </a:rPr>
              <a:t>প্রশ্ন 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1300" y="3611016"/>
            <a:ext cx="4724400" cy="743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sz="2400" b="0" i="0" u="none">
                <a:solidFill>
                  <a:srgbClr val="334155"/>
                </a:solidFill>
                <a:latin typeface="Hind Siliguri SemiBold"/>
              </a:rPr>
              <a:t>পণ্য কেবল উৎপাদন করলেই কি ব্যবসায়ের কাজ শেষ হয়ে যায়?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1575" y="476250"/>
            <a:ext cx="1097137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পূর্বজ্ঞান যাচাই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24075"/>
            <a:ext cx="5334000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361950" cy="3619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2162175"/>
            <a:ext cx="52578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0125" y="2379761"/>
            <a:ext cx="490537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সাধারণ অর্থে: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পণ্যদ্রব্য বা সেবা সামগ্রী ক্রয়-বিক্রয়ের কাজকে বিপণন বলে।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240583"/>
            <a:ext cx="4905375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প্রকৃত অর্থে: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পণ্য বা সেবা উৎপাদনকারী থেকে ভোক্তা বা ব্যবহারকারীর নিকট পৌঁছানো পর্যন্ত সকল কাজের সমষ্টিই বিপণন।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4436566"/>
            <a:ext cx="490537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ক্রয়, বিক্রয়, পরিবহন, গুদামজাতকরণ, প্রমিতকরণ, পর্যায়িতকরণসহ যাবতীয় কাজ এর অন্তর্ভুক্ত।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413099"/>
            <a:ext cx="152400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273921"/>
            <a:ext cx="152400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469903"/>
            <a:ext cx="152400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76325" y="476250"/>
            <a:ext cx="1107138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বিপণনের ধারণা (Concept of Marketing)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92858"/>
            <a:ext cx="3524250" cy="28914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2392858"/>
            <a:ext cx="3524250" cy="289143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0" y="2392858"/>
            <a:ext cx="3524250" cy="289143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581025"/>
            <a:ext cx="409575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2678608"/>
            <a:ext cx="619125" cy="619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774" y="3488233"/>
            <a:ext cx="2242185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Noto Serif Bengali"/>
              </a:rPr>
              <a:t>ভোক্তা সন্তুষ্টি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6775" y="3993058"/>
            <a:ext cx="299085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বিপণনের মাধ্যমে ক্রেতা ও ভোক্তাগণ মানসম্মত পণ্য বা সেবা সহজে পেয়ে থাকেন।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9150" y="2678608"/>
            <a:ext cx="619125" cy="6191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29150" y="3488233"/>
            <a:ext cx="1870124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Noto Serif Bengali"/>
              </a:rPr>
              <a:t>উৎপাদন বৃদ্ধি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9150" y="3993058"/>
            <a:ext cx="299085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কার্যকর বিপণন পণ্য বিক্রয় বাড়িয়ে শিল্প ও বাণিজ্যের প্রসার ও উৎপাদন বৃদ্ধিতে সহায়তা করে।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1525" y="2678608"/>
            <a:ext cx="619125" cy="6191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91525" y="3488233"/>
            <a:ext cx="1976364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Noto Serif Bengali"/>
              </a:rPr>
              <a:t>কর্মসংস্থান সৃষ্টি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1525" y="3993058"/>
            <a:ext cx="299085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বিপণনের উন্নয়নের সাথে সাথে ব্যাপক কর্মসংস্থানের সুযোগ সৃষ্টি হয়।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5362" y="2845296"/>
            <a:ext cx="361950" cy="2857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6787" y="2845296"/>
            <a:ext cx="323850" cy="2857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0112" y="2845296"/>
            <a:ext cx="361950" cy="2857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23950" y="476250"/>
            <a:ext cx="11021377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বিপণনের গুরুত্ব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5" grpId="0"/>
      <p:bldP spid="16" grpId="0"/>
      <p:bldP spid="20" grpId="0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434655"/>
            <a:ext cx="3524250" cy="141148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5" y="3434655"/>
            <a:ext cx="3524250" cy="141148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0" y="3434655"/>
            <a:ext cx="3524250" cy="141148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81025"/>
            <a:ext cx="361950" cy="361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2465189"/>
            <a:ext cx="11049000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বিপণন উৎপাদনকারী ও ভোক্তার মধ্যে সেতুবন্ধন হিসেবে কাজ করে এবং বিভিন্ন উপযোগ সৃষ্টি করে: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3720405"/>
            <a:ext cx="1598012" cy="390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Noto Serif Bengali"/>
              </a:rPr>
              <a:t>১. ক্রয় ও বিক্রয়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6775" y="4225230"/>
            <a:ext cx="224218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স্বত্বগত উপযোগ সৃষ্টি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9149" y="3720405"/>
            <a:ext cx="1546567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Noto Serif Bengali"/>
              </a:rPr>
              <a:t>২. পরিবহন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9149" y="4225230"/>
            <a:ext cx="2446899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স্থানগত উপযোগ সৃষ্টি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1525" y="3720405"/>
            <a:ext cx="2426530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Noto Serif Bengali"/>
              </a:rPr>
              <a:t>৩. গুদামজাতকরণ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1525" y="4225230"/>
            <a:ext cx="242653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সময়গত উপযোগ সৃষ্টি করে।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6325" y="476250"/>
            <a:ext cx="1107138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বিপণনের কার্যাবলি (Functions of Marketing)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24075"/>
            <a:ext cx="5334000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09575" cy="3619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2162175"/>
            <a:ext cx="52578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0125" y="2547342"/>
            <a:ext cx="490537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সংজ্ঞা: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নিজস্ব ব্যবহার বা পুনঃবিক্রয়ের জন্য পণ্যদ্রব্য বা সেবা সামগ্রী ক্রয় করতে হয়।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408164"/>
            <a:ext cx="490537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উপযোগ: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পণ্যদ্রব্য বা সেবা সামগ্রী ক্রয়ের মাধ্যমে পণ্যের </a:t>
            </a:r>
            <a:r>
              <a:rPr b="0" i="0" u="none">
                <a:solidFill>
                  <a:srgbClr val="334155"/>
                </a:solidFill>
                <a:latin typeface="Hind Siliguri Black"/>
              </a:rPr>
              <a:t>মালিকানা (স্বত্বগত উপযোগ)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সৃষ্টি হয়।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4268985"/>
            <a:ext cx="490537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বিপণনের অন্যতম প্রধান ও প্রথম কাজ হলো সঠিক পণ্য সঠিক মূল্যে ক্রয় করা।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580679"/>
            <a:ext cx="247650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441501"/>
            <a:ext cx="247650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302323"/>
            <a:ext cx="247650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23950" y="476250"/>
            <a:ext cx="11021377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কার্যাবলি ১: ক্রয় (Buying)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97658"/>
            <a:ext cx="11049000" cy="22818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361950" cy="36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9700" y="3050083"/>
            <a:ext cx="985837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মুল উদ্দেশ্য: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ক্রেতা ও বিক্রেতাকে একত্রিত করা এবং পণ্যের মালিকানা হস্তান্তর করা।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9700" y="3575744"/>
            <a:ext cx="985837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জড়িত কাজসমূহ: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পণ্য বা সেবার চাহিদা নির্ধারণ, ক্রেতা অনুসন্ধান এবং মূল্য নির্ধারণ বিক্রয়ের সাথে জড়িত।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9700" y="4101405"/>
            <a:ext cx="985837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বিক্রয়ের মাধ্যমেই ব্যবসায়ের আর্থিক লক্ষ্য বা মুনাফা অর্জিত হয়।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" y="3083421"/>
            <a:ext cx="219075" cy="2571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" y="3609082"/>
            <a:ext cx="219075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75" y="4134742"/>
            <a:ext cx="219075" cy="2571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6325" y="476250"/>
            <a:ext cx="1107138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কার্যাবলি ২: বিক্রয় (Selling)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24075"/>
            <a:ext cx="5334000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57200" cy="3619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2162175"/>
            <a:ext cx="52578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0125" y="2810172"/>
            <a:ext cx="490537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স্থানগত উপযোগ: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পরিবহন পণ্যের স্থানগত উপযোগ ও চাহিদা সৃষ্টি করে।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670994"/>
            <a:ext cx="4905375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উদাহরণ: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চীনের তৈরি ইলেকট্রনিক্স সামগ্রী আমরা বাংলাদেশে ব্যবহার করছি। আবার দেশের গলদা চিংড়ি ও চা বিদেশে রপ্তানি হচ্ছে।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843510"/>
            <a:ext cx="190500" cy="2571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704332"/>
            <a:ext cx="247650" cy="2571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71575" y="476250"/>
            <a:ext cx="1097137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কার্যাবলি ৩: পরিবহন (Transportation)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24075"/>
            <a:ext cx="5334000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57200" cy="3619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2162175"/>
            <a:ext cx="52578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15125" y="2714922"/>
            <a:ext cx="490537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সময়গত উপযোগ: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গুদামজাতকরণের মাধ্যমে পণ্যের সময়গত উপযোগ সৃষ্টি হয়।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5125" y="3575744"/>
            <a:ext cx="4905375" cy="9938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উদাহরণ: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শীতকালে উৎপাদিত গোল আলু ও টমেটো আমরা সারা বছর গুদামজাতকরণের ফলেই পেয়ে থাকি।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5125" y="4727078"/>
            <a:ext cx="4905375" cy="660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এটি বছরের বিভিন্ন সময়ের চাহিদার সামঞ্জস্য বজায় রাখে।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2748260"/>
            <a:ext cx="247650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3609082"/>
            <a:ext cx="219075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4947871"/>
            <a:ext cx="247650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71575" y="476250"/>
            <a:ext cx="1097137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কার্যাবলি ৪: গুদামজাতকরণ (Warehousing)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77440"/>
            <a:ext cx="11049000" cy="301048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361950" cy="36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4875" y="3067050"/>
            <a:ext cx="10901362" cy="369332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38BDF8"/>
                </a:solidFill>
                <a:latin typeface="Noto Serif Bengali"/>
              </a:rPr>
              <a:t>প্রমিতকরণ কী?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4875" y="3671222"/>
            <a:ext cx="10382250" cy="788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400" b="0" i="0" u="none">
                <a:solidFill>
                  <a:srgbClr val="FFFFFF"/>
                </a:solidFill>
                <a:latin typeface="Hind Siliguri SemiBold"/>
              </a:rPr>
              <a:t>পণ্যের </a:t>
            </a:r>
            <a:r>
              <a:rPr lang="en-US" sz="2400" dirty="0" err="1" smtClean="0">
                <a:solidFill>
                  <a:srgbClr val="FFFFFF"/>
                </a:solidFill>
                <a:latin typeface="Hind Siliguri SemiBold"/>
              </a:rPr>
              <a:t>গুনাগুন</a:t>
            </a:r>
            <a:r>
              <a:rPr sz="2400" b="0" i="0" u="none" smtClean="0">
                <a:solidFill>
                  <a:srgbClr val="FFFFFF"/>
                </a:solidFill>
                <a:latin typeface="Hind Siliguri SemiBold"/>
              </a:rPr>
              <a:t>, </a:t>
            </a:r>
            <a:r>
              <a:rPr sz="2400" b="0" i="0" u="none">
                <a:solidFill>
                  <a:srgbClr val="FFFFFF"/>
                </a:solidFill>
                <a:latin typeface="Hind Siliguri SemiBold"/>
              </a:rPr>
              <a:t>আকার, রং, স্বাদ ইত্যাদির ওপর ভিত্তি করে পণ্যের </a:t>
            </a:r>
            <a:r>
              <a:rPr sz="2400" b="0" i="0" u="none">
                <a:solidFill>
                  <a:srgbClr val="FFFFFF"/>
                </a:solidFill>
                <a:latin typeface="Hind Siliguri Black"/>
              </a:rPr>
              <a:t>মূল্য স্থির করাকে</a:t>
            </a:r>
            <a:r>
              <a:rPr sz="2400" b="0" i="0" u="none">
                <a:solidFill>
                  <a:srgbClr val="FFFFFF"/>
                </a:solidFill>
                <a:latin typeface="Hind Siliguri SemiBold"/>
              </a:rPr>
              <a:t> প্রমিতকরণ বলা হয়।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4765309"/>
            <a:ext cx="10382250" cy="327013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>
                <a:solidFill>
                  <a:srgbClr val="CBD5E1"/>
                </a:solidFill>
                <a:latin typeface="Hind Siliguri SemiBold"/>
              </a:rPr>
              <a:t>এর ফলে পণ্যের বিপণন প্রক্রিয়া সহজ হয় এবং বিক্রয় কার্য দ্রুততর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476250"/>
            <a:ext cx="1107138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কার্যাবলি ৫: প্রমিতকরণ (Standardizing)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060501"/>
            <a:ext cx="5334000" cy="155614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3060501"/>
            <a:ext cx="5334000" cy="155614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09575" cy="361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3365301"/>
            <a:ext cx="4960620" cy="276999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just"/>
            <a:r>
              <a:rPr b="1" i="0" u="none">
                <a:solidFill>
                  <a:srgbClr val="0284C7"/>
                </a:solidFill>
                <a:latin typeface="Noto Serif Bengali"/>
              </a:rPr>
              <a:t>শ্রেণীকরণ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641526"/>
            <a:ext cx="47244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মান অনুযায়ী পণ্যকে বিভিন্ন শ্রেণিতে ভাগ করাকে পর্যায়িতকরণ বলা হয়।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1300" y="3365301"/>
            <a:ext cx="4960620" cy="276999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10B981"/>
                </a:solidFill>
                <a:latin typeface="Noto Serif Bengali"/>
              </a:rPr>
              <a:t>মানদণ্ড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1300" y="3641526"/>
            <a:ext cx="47244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সাধারণত ওজন, আকার ও গুণাগুণ অনুযায়ী এ বিভাজন করা হয়, যা বিক্রয়কে সহজ করে।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232" y="3403401"/>
            <a:ext cx="200025" cy="178296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7232" y="3403401"/>
            <a:ext cx="180975" cy="178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23950" y="476250"/>
            <a:ext cx="11021377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কার্যাবলি ৬: পর্যায়িতকরণ (Grading)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24075"/>
            <a:ext cx="5334000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314325" cy="3619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2162175"/>
            <a:ext cx="5257800" cy="3352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0125" y="2714922"/>
            <a:ext cx="4905375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নিরাপত্তা ও আকর্ষণ: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পণ্যকে সুন্দর, আকর্ষণীয় করা এবং নষ্ট হওয়া বা ভেঙে যাওয়া থেকে রক্ষার উদ্দেশ্যে আবৃত করাই মোড়কীকরণ।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910905"/>
            <a:ext cx="490537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শিল্পজাত পণ্য: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ফ্রিজ, টেলিভিশন, সাবান ইত্যাদি।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4436566"/>
            <a:ext cx="490537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কৃষিজাত পণ্য: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পাস্তুরিত দুধ, মাছ, মাংস ইত্যাদি।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748260"/>
            <a:ext cx="247650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944242"/>
            <a:ext cx="314325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469903"/>
            <a:ext cx="152400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8700" y="476250"/>
            <a:ext cx="1112139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কার্যাবলি ৭: মোড়কীকরণ (Packaging)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090862"/>
            <a:ext cx="5334000" cy="1495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3090862"/>
            <a:ext cx="5334000" cy="14954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09575" cy="361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3395662"/>
            <a:ext cx="4960620" cy="276999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just"/>
            <a:r>
              <a:rPr b="1" i="0" u="none">
                <a:solidFill>
                  <a:srgbClr val="0284C7"/>
                </a:solidFill>
                <a:latin typeface="Noto Serif Bengali"/>
              </a:rPr>
              <a:t>৮. তথ্য সংগ্রহ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671887"/>
            <a:ext cx="47244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বাজারে পণ্যের চাহিদা, সরবরাহ, ক্রেতার পছন্দ ও রুচি সম্পর্কিত তথ্য সংগ্রহ করা বিপণনের একটি জরুরি কাজ।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1300" y="3395662"/>
            <a:ext cx="4960620" cy="276999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just"/>
            <a:r>
              <a:rPr b="1" i="0" u="none">
                <a:solidFill>
                  <a:srgbClr val="8B5CF6"/>
                </a:solidFill>
                <a:latin typeface="Noto Serif Bengali"/>
              </a:rPr>
              <a:t>৯. ভোক্তা বিশ্লেষণ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91300" y="3671887"/>
            <a:ext cx="47244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ভোক্তার রুচি, চাহিদা ও আগ্রহ মূল্যায়ন করা। সঠিক ভোক্তা বিশ্লেষণ না করলে ব্যবসায়ের ঝুঁকি বাড়ে।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300" y="3433762"/>
            <a:ext cx="180975" cy="178296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0960" y="3433762"/>
            <a:ext cx="219075" cy="178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23950" y="476250"/>
            <a:ext cx="11021377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কার্যাবলি ৮ ও ৯: তথ্য সংগ্রহ ও ভোক্তা বিশ্লেষণ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26208"/>
            <a:ext cx="11049000" cy="262473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57200" cy="36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925" y="2935783"/>
            <a:ext cx="10861357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Noto Serif Bengali"/>
              </a:rPr>
              <a:t>খাতায় সুন্দর করে লেখ: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4463355"/>
            <a:ext cx="10344150" cy="335160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E11D48"/>
                </a:solidFill>
                <a:latin typeface="Hind Siliguri"/>
              </a:rPr>
              <a:t>সময়: ৫ মিনিট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9675" y="3554908"/>
            <a:ext cx="10058400" cy="313547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1650" b="0" i="0" u="none" dirty="0" smtClean="0">
                <a:solidFill>
                  <a:srgbClr val="334155"/>
                </a:solidFill>
                <a:latin typeface="Hind Siliguri SemiBold"/>
              </a:rPr>
              <a:t>১. </a:t>
            </a:r>
            <a:r>
              <a:rPr sz="1650" b="0" i="0" u="none" smtClean="0">
                <a:solidFill>
                  <a:srgbClr val="334155"/>
                </a:solidFill>
                <a:latin typeface="Hind Siliguri SemiBold"/>
              </a:rPr>
              <a:t>বিপণন </a:t>
            </a: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কাকে বলে?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9675" y="3890069"/>
            <a:ext cx="10058400" cy="33516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1650" b="0" i="0" u="none" dirty="0" smtClean="0">
                <a:solidFill>
                  <a:srgbClr val="334155"/>
                </a:solidFill>
                <a:latin typeface="Hind Siliguri SemiBold"/>
              </a:rPr>
              <a:t>২. </a:t>
            </a:r>
            <a:r>
              <a:rPr sz="1650" b="0" i="0" u="none" smtClean="0">
                <a:solidFill>
                  <a:srgbClr val="334155"/>
                </a:solidFill>
                <a:latin typeface="Hind Siliguri SemiBold"/>
              </a:rPr>
              <a:t>বিপণনের </a:t>
            </a:r>
            <a:r>
              <a:rPr sz="1650" b="0" i="0" u="none">
                <a:solidFill>
                  <a:srgbClr val="334155"/>
                </a:solidFill>
                <a:latin typeface="Hind Siliguri SemiBold"/>
              </a:rPr>
              <a:t>দুটি প্রধান কার্যাবলির নাম লেখ।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1575" y="476250"/>
            <a:ext cx="1097137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একক কাজ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single work.jpg"/>
          <p:cNvPicPr>
            <a:picLocks noChangeAspect="1"/>
          </p:cNvPicPr>
          <p:nvPr/>
        </p:nvPicPr>
        <p:blipFill>
          <a:blip r:embed="rId6"/>
          <a:srcRect r="7356"/>
          <a:stretch>
            <a:fillRect/>
          </a:stretch>
        </p:blipFill>
        <p:spPr>
          <a:xfrm>
            <a:off x="7240173" y="2816180"/>
            <a:ext cx="3648222" cy="2149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3" grpId="0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079551"/>
            <a:ext cx="11049000" cy="151804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361950" cy="36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925" y="3431976"/>
            <a:ext cx="10344150" cy="6527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১ নং উত্তরের নমুনা: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পণ্যদ্রব্য বা সেবা উৎপাদক থেকে চূড়ান্ত ভোক্তার নিকট পৌঁছে দেওয়ার যাবতীয় কার্যাবলিকে বিপণন বলে।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4084719"/>
            <a:ext cx="10344150" cy="3193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b="0" i="0" u="none">
                <a:solidFill>
                  <a:srgbClr val="334155"/>
                </a:solidFill>
                <a:latin typeface="Hind Siliguri Black"/>
              </a:rPr>
              <a:t>২ নং উত্তরের নমুনা:</a:t>
            </a:r>
            <a:r>
              <a:rPr b="0" i="0" u="none">
                <a:solidFill>
                  <a:srgbClr val="334155"/>
                </a:solidFill>
                <a:latin typeface="Hind Siliguri SemiBold"/>
              </a:rPr>
              <a:t> বিপণনের দুটি কার্যাবলি হলো— (ক) ক্রয় এবং (খ) পরিবহন।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6325" y="476250"/>
            <a:ext cx="1107138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একক কাজের নমুনা উত্তর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02272"/>
            <a:ext cx="11049000" cy="227245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57200" cy="36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925" y="3111847"/>
            <a:ext cx="10861357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293B"/>
                </a:solidFill>
                <a:latin typeface="Noto Serif Bengali"/>
              </a:rPr>
              <a:t>পাশের সহপাঠীর সাথে আলোচনা করে লেখ: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683347"/>
            <a:ext cx="10344150" cy="7200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1" i="0" u="none">
                <a:solidFill>
                  <a:srgbClr val="0F172A"/>
                </a:solidFill>
                <a:latin typeface="Hind Siliguri"/>
              </a:rPr>
              <a:t>"পরিবহন ও গুদামজাতকরণ কীভাবে বিপণনে উপযোগ সৃষ্টি করে?" </a:t>
            </a:r>
            <a:endParaRPr lang="en-US" sz="1800" b="1" i="0" u="none" dirty="0" smtClean="0">
              <a:solidFill>
                <a:srgbClr val="0F172A"/>
              </a:solidFill>
              <a:latin typeface="Hind Siliguri"/>
            </a:endParaRPr>
          </a:p>
          <a:p>
            <a:pPr algn="l">
              <a:lnSpc>
                <a:spcPts val="2879"/>
              </a:lnSpc>
            </a:pPr>
            <a:r>
              <a:rPr sz="1800" b="1" i="0" u="none" smtClean="0">
                <a:solidFill>
                  <a:srgbClr val="0F172A"/>
                </a:solidFill>
                <a:latin typeface="Hind Siliguri"/>
              </a:rPr>
              <a:t>— </a:t>
            </a:r>
            <a:r>
              <a:rPr sz="1800" b="1" i="0" u="none">
                <a:solidFill>
                  <a:srgbClr val="0F172A"/>
                </a:solidFill>
                <a:latin typeface="Hind Siliguri"/>
              </a:rPr>
              <a:t>সংক্ষেপে ব্যাখ্যা কর।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4455958"/>
            <a:ext cx="10344150" cy="335160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E11D48"/>
                </a:solidFill>
                <a:latin typeface="Hind Siliguri"/>
              </a:rPr>
              <a:t>সময়: ৭ মিনিট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575" y="476250"/>
            <a:ext cx="1097137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জোড়ায় কাজ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jorai kaj.jpg"/>
          <p:cNvPicPr>
            <a:picLocks noChangeAspect="1"/>
          </p:cNvPicPr>
          <p:nvPr/>
        </p:nvPicPr>
        <p:blipFill>
          <a:blip r:embed="rId6"/>
          <a:srcRect r="6779"/>
          <a:stretch>
            <a:fillRect/>
          </a:stretch>
        </p:blipFill>
        <p:spPr>
          <a:xfrm>
            <a:off x="8000415" y="3034026"/>
            <a:ext cx="3000522" cy="1757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60489"/>
            <a:ext cx="11049000" cy="175617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361950" cy="361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2550" y="3312914"/>
            <a:ext cx="991552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পরিবহন: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এক স্থানের পণ্য অন্য স্থানে নিয়ে </a:t>
            </a: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স্থানগত উপযোগ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সৃষ্টি করে।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2550" y="3838575"/>
            <a:ext cx="991552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গুদামজাতকরণ: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এক মৌসুমের পণ্য অন্য মৌসুমে ব্যবহারের জন্য সংরক্ষণ করে </a:t>
            </a:r>
            <a:r>
              <a:rPr sz="2000" b="0" i="0" u="none">
                <a:solidFill>
                  <a:srgbClr val="334155"/>
                </a:solidFill>
                <a:latin typeface="Hind Siliguri Black"/>
              </a:rPr>
              <a:t>সময়গত উপযোগ</a:t>
            </a:r>
            <a:r>
              <a:rPr sz="2000" b="0" i="0" u="none">
                <a:solidFill>
                  <a:srgbClr val="334155"/>
                </a:solidFill>
                <a:latin typeface="Hind Siliguri SemiBold"/>
              </a:rPr>
              <a:t> সৃষ্টি করে।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3346251"/>
            <a:ext cx="314325" cy="2571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925" y="3871912"/>
            <a:ext cx="314325" cy="2571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6325" y="476250"/>
            <a:ext cx="11071383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জোড়ায় কাজের নমুনা উত্তর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956559"/>
            <a:ext cx="10591799" cy="2164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81025"/>
            <a:ext cx="457200" cy="3619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6376" y="3168253"/>
            <a:ext cx="879665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284C7"/>
                </a:solidFill>
                <a:latin typeface="Noto Serif Bengali"/>
              </a:rPr>
              <a:t>দলীয় কাজ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6376" y="3845857"/>
            <a:ext cx="8377764" cy="6912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800" b="0" i="0" u="none">
                <a:solidFill>
                  <a:srgbClr val="334155"/>
                </a:solidFill>
                <a:latin typeface="Hind Siliguri SemiBold"/>
              </a:rPr>
              <a:t>"মোড়কীকরণ কেন পণ্যের জন্য অত্যন্ত গুরুত্বপূর্ণ?" — </a:t>
            </a:r>
            <a:endParaRPr lang="en-US" sz="2800" b="0" i="0" u="none" dirty="0" smtClean="0">
              <a:solidFill>
                <a:srgbClr val="334155"/>
              </a:solidFill>
              <a:latin typeface="Hind Siliguri SemiBold"/>
            </a:endParaRPr>
          </a:p>
          <a:p>
            <a:pPr algn="l">
              <a:lnSpc>
                <a:spcPts val="2640"/>
              </a:lnSpc>
            </a:pPr>
            <a:r>
              <a:rPr sz="2800" b="0" i="0" u="none" smtClean="0">
                <a:solidFill>
                  <a:srgbClr val="334155"/>
                </a:solidFill>
                <a:latin typeface="Hind Siliguri SemiBold"/>
              </a:rPr>
              <a:t>৩টি </a:t>
            </a:r>
            <a:r>
              <a:rPr sz="2800" b="0" i="0" u="none">
                <a:solidFill>
                  <a:srgbClr val="334155"/>
                </a:solidFill>
                <a:latin typeface="Hind Siliguri SemiBold"/>
              </a:rPr>
              <a:t>যুক্তি দাও।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1575" y="476250"/>
            <a:ext cx="10971371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দলীয় কাজ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group work.jpg"/>
          <p:cNvPicPr>
            <a:picLocks noChangeAspect="1"/>
          </p:cNvPicPr>
          <p:nvPr/>
        </p:nvPicPr>
        <p:blipFill>
          <a:blip r:embed="rId6"/>
          <a:srcRect r="7174"/>
          <a:stretch>
            <a:fillRect/>
          </a:stretch>
        </p:blipFill>
        <p:spPr>
          <a:xfrm>
            <a:off x="8459094" y="3168253"/>
            <a:ext cx="2846363" cy="167392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847" y="2892921"/>
            <a:ext cx="8104750" cy="189130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30647" y="3013055"/>
            <a:ext cx="753741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0B981"/>
                </a:solidFill>
                <a:latin typeface="Noto Serif Bengali"/>
              </a:rPr>
              <a:t>নমুনা উত্তর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1147" y="3473946"/>
            <a:ext cx="6889038" cy="3334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800" b="0" i="0" u="none" dirty="0" smtClean="0">
                <a:solidFill>
                  <a:srgbClr val="334155"/>
                </a:solidFill>
                <a:latin typeface="Hind Siliguri SemiBold"/>
              </a:rPr>
              <a:t>১. </a:t>
            </a:r>
            <a:r>
              <a:rPr sz="2800" b="0" i="0" u="none" smtClean="0">
                <a:solidFill>
                  <a:srgbClr val="334155"/>
                </a:solidFill>
                <a:latin typeface="Hind Siliguri SemiBold"/>
              </a:rPr>
              <a:t>পণ্যকে </a:t>
            </a:r>
            <a:r>
              <a:rPr sz="2800" b="0" i="0" u="none">
                <a:solidFill>
                  <a:srgbClr val="334155"/>
                </a:solidFill>
                <a:latin typeface="Hind Siliguri SemiBold"/>
              </a:rPr>
              <a:t>নষ্ট হওয়া বা ভাঙা থেকে রক্ষা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1147" y="3809107"/>
            <a:ext cx="6889038" cy="333425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800" b="0" i="0" u="none" dirty="0" smtClean="0">
                <a:solidFill>
                  <a:srgbClr val="334155"/>
                </a:solidFill>
                <a:latin typeface="Hind Siliguri SemiBold"/>
              </a:rPr>
              <a:t>২. </a:t>
            </a:r>
            <a:r>
              <a:rPr sz="2800" b="0" i="0" u="none" smtClean="0">
                <a:solidFill>
                  <a:srgbClr val="334155"/>
                </a:solidFill>
                <a:latin typeface="Hind Siliguri SemiBold"/>
              </a:rPr>
              <a:t>পণ্যকে </a:t>
            </a:r>
            <a:r>
              <a:rPr sz="2800" b="0" i="0" u="none">
                <a:solidFill>
                  <a:srgbClr val="334155"/>
                </a:solidFill>
                <a:latin typeface="Hind Siliguri SemiBold"/>
              </a:rPr>
              <a:t>ক্রেতার নিকট আকর্ষণীয় করে তোলে।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21147" y="4144267"/>
            <a:ext cx="6889038" cy="333425"/>
          </a:xfrm>
          <a:prstGeom prst="rect">
            <a:avLst/>
          </a:prstGeom>
          <a:noFill/>
        </p:spPr>
        <p:txBody>
          <a:bodyPr wrap="square" lIns="14287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800" b="0" i="0" u="none" dirty="0" smtClean="0">
                <a:solidFill>
                  <a:srgbClr val="334155"/>
                </a:solidFill>
                <a:latin typeface="Hind Siliguri SemiBold"/>
              </a:rPr>
              <a:t>৩. </a:t>
            </a:r>
            <a:r>
              <a:rPr sz="2800" b="0" i="0" u="none" smtClean="0">
                <a:solidFill>
                  <a:srgbClr val="334155"/>
                </a:solidFill>
                <a:latin typeface="Hind Siliguri SemiBold"/>
              </a:rPr>
              <a:t>পণ্য </a:t>
            </a:r>
            <a:r>
              <a:rPr sz="2800" b="0" i="0" u="none">
                <a:solidFill>
                  <a:srgbClr val="334155"/>
                </a:solidFill>
                <a:latin typeface="Hind Siliguri SemiBold"/>
              </a:rPr>
              <a:t>পরিবহনে সুবিধা প্রদান করে।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1575" y="476250"/>
            <a:ext cx="10971371" cy="43858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দলীয় </a:t>
            </a:r>
            <a:r>
              <a:rPr sz="2850" b="0" i="0" u="none" smtClean="0">
                <a:solidFill>
                  <a:srgbClr val="0F172A"/>
                </a:solidFill>
                <a:latin typeface="Noto Serif Bengali ExtraBold"/>
              </a:rPr>
              <a:t>কা</a:t>
            </a:r>
            <a:r>
              <a:rPr lang="en-US" sz="2850" b="0" i="0" u="none" dirty="0" err="1" smtClean="0">
                <a:solidFill>
                  <a:srgbClr val="0F172A"/>
                </a:solidFill>
                <a:latin typeface="Noto Serif Bengali ExtraBold"/>
              </a:rPr>
              <a:t>জের</a:t>
            </a:r>
            <a:r>
              <a:rPr sz="2850" b="0" i="0" u="none" smtClean="0">
                <a:solidFill>
                  <a:srgbClr val="0F172A"/>
                </a:solidFill>
                <a:latin typeface="Noto Serif Bengali ExtraBold"/>
              </a:rPr>
              <a:t> </a:t>
            </a:r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নমুনা উত্তর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6" grpId="0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06769" y="2361148"/>
          <a:ext cx="9833317" cy="2795142"/>
        </p:xfrm>
        <a:graphic>
          <a:graphicData uri="http://schemas.openxmlformats.org/drawingml/2006/table">
            <a:tbl>
              <a:tblPr/>
              <a:tblGrid>
                <a:gridCol w="9833317"/>
              </a:tblGrid>
              <a:tr h="529839">
                <a:tc>
                  <a:txBody>
                    <a:bodyPr/>
                    <a:lstStyle/>
                    <a:p>
                      <a:pPr algn="l"/>
                      <a:r>
                        <a:rPr lang="as-IN" sz="3200" b="1" dirty="0">
                          <a:solidFill>
                            <a:srgbClr val="FFFFFF"/>
                          </a:solidFill>
                          <a:latin typeface="Hind Siliguri"/>
                        </a:rPr>
                        <a:t>প্রশ্ন</a:t>
                      </a:r>
                      <a:endParaRPr lang="as-IN" sz="2400" b="1" dirty="0">
                        <a:solidFill>
                          <a:srgbClr val="FFFFFF"/>
                        </a:solidFill>
                        <a:latin typeface="Hind Siliguri"/>
                      </a:endParaRPr>
                    </a:p>
                  </a:txBody>
                  <a:tcPr marL="140138" marR="140138" marT="126124" marB="12612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</a:tr>
              <a:tr h="497133">
                <a:tc>
                  <a:txBody>
                    <a:bodyPr/>
                    <a:lstStyle/>
                    <a:p>
                      <a:r>
                        <a:rPr lang="as-IN" sz="2400" b="1" dirty="0">
                          <a:solidFill>
                            <a:srgbClr val="334155"/>
                          </a:solidFill>
                          <a:latin typeface="Hind Siliguri"/>
                        </a:rPr>
                        <a:t>১. পরিবহণ কোন ধরণের উপযোগ সৃষ্টি করে?</a:t>
                      </a:r>
                    </a:p>
                  </a:txBody>
                  <a:tcPr marL="140138" marR="140138" marT="112110" marB="11211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2617">
                <a:tc>
                  <a:txBody>
                    <a:bodyPr/>
                    <a:lstStyle/>
                    <a:p>
                      <a:r>
                        <a:rPr lang="as-IN" sz="2400" b="1">
                          <a:solidFill>
                            <a:srgbClr val="334155"/>
                          </a:solidFill>
                          <a:latin typeface="Hind Siliguri"/>
                        </a:rPr>
                        <a:t>২. গোল আলু সারা বছর পাওয়া যায় কোন কাজের ফলে?</a:t>
                      </a:r>
                    </a:p>
                  </a:txBody>
                  <a:tcPr marL="140138" marR="140138" marT="112110" marB="11211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2617">
                <a:tc>
                  <a:txBody>
                    <a:bodyPr/>
                    <a:lstStyle/>
                    <a:p>
                      <a:r>
                        <a:rPr lang="as-IN" sz="2400" b="1" dirty="0">
                          <a:solidFill>
                            <a:srgbClr val="334155"/>
                          </a:solidFill>
                          <a:latin typeface="Hind Siliguri"/>
                        </a:rPr>
                        <a:t>৩. পণ্যের গুণাগুণ ও আকারের ওপর ভিত্তি করে মূল্য নির্ধারণকে কী বলে?</a:t>
                      </a:r>
                    </a:p>
                  </a:txBody>
                  <a:tcPr marL="140138" marR="140138" marT="112110" marB="11211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95606" y="267996"/>
            <a:ext cx="2827606" cy="1261884"/>
          </a:xfrm>
          <a:prstGeom prst="rect">
            <a:avLst/>
          </a:prstGeom>
          <a:solidFill>
            <a:srgbClr val="F3F4F6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F172A"/>
                </a:solidFill>
                <a:effectLst/>
                <a:latin typeface="Noto Serif Bengali"/>
                <a:cs typeface="Arial" pitchFamily="34" charset="0"/>
              </a:rPr>
              <a:t/>
            </a:r>
            <a:b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F172A"/>
                </a:solidFill>
                <a:effectLst/>
                <a:latin typeface="Noto Serif Bengali"/>
                <a:cs typeface="Arial" pitchFamily="34" charset="0"/>
              </a:rPr>
            </a:br>
            <a:r>
              <a:rPr kumimoji="0" lang="bn-IN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Noto Serif Bengali"/>
                <a:cs typeface="Vrinda" pitchFamily="34" charset="0"/>
              </a:rPr>
              <a:t>মূল্যায়ন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Noto Serif Bengali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1593" y="663678"/>
            <a:ext cx="38154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b="1" dirty="0" smtClean="0">
                <a:solidFill>
                  <a:srgbClr val="0070C0"/>
                </a:solidFill>
                <a:latin typeface="Noto Serif Bengali"/>
                <a:cs typeface="Vrinda" pitchFamily="34" charset="0"/>
              </a:rPr>
              <a:t>মূল্যায়</a:t>
            </a:r>
            <a:r>
              <a:rPr lang="en-US" sz="3200" b="1" dirty="0" err="1" smtClean="0">
                <a:solidFill>
                  <a:srgbClr val="0070C0"/>
                </a:solidFill>
                <a:latin typeface="Noto Serif Bengali"/>
                <a:cs typeface="Vrinda" pitchFamily="34" charset="0"/>
              </a:rPr>
              <a:t>নের</a:t>
            </a:r>
            <a:r>
              <a:rPr lang="en-US" sz="3200" b="1" dirty="0" smtClean="0">
                <a:solidFill>
                  <a:srgbClr val="0070C0"/>
                </a:solidFill>
                <a:latin typeface="Noto Serif Bengali"/>
                <a:cs typeface="Vrinda" pitchFamily="34" charset="0"/>
              </a:rPr>
              <a:t> </a:t>
            </a:r>
            <a:r>
              <a:rPr lang="bn-IN" sz="3200" b="1" dirty="0" smtClean="0">
                <a:solidFill>
                  <a:srgbClr val="0070C0"/>
                </a:solidFill>
                <a:latin typeface="Noto Serif Bengali"/>
                <a:cs typeface="Vrinda" pitchFamily="34" charset="0"/>
              </a:rPr>
              <a:t>উত্তরমালা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7061" y="2480733"/>
            <a:ext cx="22633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800" b="1" dirty="0" smtClean="0">
                <a:solidFill>
                  <a:srgbClr val="FF0000"/>
                </a:solidFill>
                <a:latin typeface="Hind Siliguri"/>
              </a:rPr>
              <a:t>সঠিক উত্তর</a:t>
            </a:r>
            <a:endParaRPr lang="as-IN" sz="2800" b="1" dirty="0">
              <a:solidFill>
                <a:srgbClr val="FF0000"/>
              </a:solidFill>
              <a:latin typeface="Hind Siligu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0083" y="3496568"/>
            <a:ext cx="30796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334155"/>
                </a:solidFill>
                <a:latin typeface="Hind Siliguri"/>
              </a:rPr>
              <a:t>১. </a:t>
            </a:r>
            <a:r>
              <a:rPr lang="as-IN" sz="2800" b="1" dirty="0" smtClean="0">
                <a:solidFill>
                  <a:srgbClr val="334155"/>
                </a:solidFill>
                <a:latin typeface="Hind Siliguri"/>
              </a:rPr>
              <a:t>স্থানগত </a:t>
            </a:r>
            <a:r>
              <a:rPr lang="as-IN" sz="2800" b="1" dirty="0" smtClean="0">
                <a:solidFill>
                  <a:srgbClr val="334155"/>
                </a:solidFill>
                <a:latin typeface="Hind Siliguri"/>
              </a:rPr>
              <a:t>উপযোগ</a:t>
            </a:r>
            <a:endParaRPr lang="as-IN" sz="2800" b="1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17061" y="3496568"/>
            <a:ext cx="2765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334155"/>
                </a:solidFill>
                <a:latin typeface="Hind Siliguri"/>
              </a:rPr>
              <a:t>২.</a:t>
            </a:r>
            <a:r>
              <a:rPr lang="as-IN" sz="2800" b="1" dirty="0" smtClean="0">
                <a:solidFill>
                  <a:srgbClr val="334155"/>
                </a:solidFill>
                <a:latin typeface="Hind Siliguri"/>
              </a:rPr>
              <a:t>গুদামজাতকরণ</a:t>
            </a:r>
            <a:endParaRPr lang="as-IN" sz="2800" b="1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45529" y="3496568"/>
            <a:ext cx="2172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334155"/>
                </a:solidFill>
                <a:latin typeface="Hind Siliguri"/>
              </a:rPr>
              <a:t>৩.</a:t>
            </a:r>
            <a:r>
              <a:rPr lang="as-IN" sz="2800" b="1" dirty="0" smtClean="0">
                <a:solidFill>
                  <a:srgbClr val="334155"/>
                </a:solidFill>
                <a:latin typeface="Hind Siliguri"/>
              </a:rPr>
              <a:t>প্রমিতকরণ</a:t>
            </a:r>
            <a:endParaRPr lang="as-IN" sz="2800" b="1" dirty="0">
              <a:solidFill>
                <a:srgbClr val="334155"/>
              </a:solidFill>
              <a:latin typeface="Hind Siliguri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86087"/>
            <a:ext cx="5334000" cy="17049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771775"/>
            <a:ext cx="5334000" cy="2133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2025" y="3338512"/>
            <a:ext cx="482060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b="1" i="0" u="none">
                <a:solidFill>
                  <a:srgbClr val="0284C7"/>
                </a:solidFill>
                <a:latin typeface="Noto Serif Bengali"/>
              </a:rPr>
              <a:t>সারসংক্ষেপ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2025" y="3729037"/>
            <a:ext cx="4591050" cy="907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বিপণন কেবল ক্রয়-বিক্রয় নয়, এটি উৎপাদন থেকে শুরু করে ভোক্তা সন্তুষ্টি অর্জন পর্যন্ত একটি ধারাবাহিক ও বহুমুখী প্রক্রিয়া।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4425" y="3124200"/>
            <a:ext cx="476250" cy="4762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62248" y="3743325"/>
            <a:ext cx="4820602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1" i="0" u="none">
                <a:solidFill>
                  <a:srgbClr val="1E293B"/>
                </a:solidFill>
                <a:latin typeface="Noto Serif Bengali"/>
              </a:rPr>
              <a:t>তোমাদের কোনো প্রশ্ন আছে?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7025" y="4248150"/>
            <a:ext cx="45910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64748B"/>
                </a:solidFill>
                <a:latin typeface="Hind Siliguri SemiBold"/>
              </a:rPr>
              <a:t>নিঃসংকোচে প্রশ্ন কর!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4375" y="476250"/>
            <a:ext cx="11451431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0" i="0" u="none">
                <a:solidFill>
                  <a:srgbClr val="0F172A"/>
                </a:solidFill>
                <a:latin typeface="Noto Serif Bengali ExtraBold"/>
              </a:rPr>
              <a:t>পাঠের সারসংক্ষেপ ও প্রশ্ন-উত্তর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162050"/>
            <a:ext cx="11049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58" y="371779"/>
            <a:ext cx="3775124" cy="91093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427" y="3702951"/>
            <a:ext cx="8572500" cy="14591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96025"/>
            <a:ext cx="12192000" cy="419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8981" y="3857348"/>
            <a:ext cx="7867650" cy="1150315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just">
              <a:lnSpc>
                <a:spcPts val="2970"/>
              </a:lnSpc>
            </a:pPr>
            <a:r>
              <a:rPr sz="2400" b="0" i="0" u="none">
                <a:solidFill>
                  <a:srgbClr val="FFFFFF"/>
                </a:solidFill>
                <a:latin typeface="Hind Siliguri Black"/>
              </a:rPr>
              <a:t>প্রশ্ন:</a:t>
            </a:r>
            <a:r>
              <a:rPr sz="2400" b="0" i="0" u="none">
                <a:solidFill>
                  <a:srgbClr val="FFFFFF"/>
                </a:solidFill>
                <a:latin typeface="Hind Siliguri SemiBold"/>
              </a:rPr>
              <a:t> "আমাদের দেশের অর্থনীতিতে বিপণনের কার্যাবলির প্রয়োজনীয়তা" সম্পর্কে ১০টি বাক্যে একটি সংক্ষিপ্ত প্রতিবেদন লিখে আনবে।</a:t>
            </a:r>
          </a:p>
        </p:txBody>
      </p:sp>
      <p:pic>
        <p:nvPicPr>
          <p:cNvPr id="10" name="Picture 9" descr="barer kaj.jpg"/>
          <p:cNvPicPr>
            <a:picLocks noChangeAspect="1"/>
          </p:cNvPicPr>
          <p:nvPr/>
        </p:nvPicPr>
        <p:blipFill>
          <a:blip r:embed="rId6"/>
          <a:srcRect r="19035"/>
          <a:stretch>
            <a:fillRect/>
          </a:stretch>
        </p:blipFill>
        <p:spPr>
          <a:xfrm>
            <a:off x="5188931" y="1282717"/>
            <a:ext cx="2879178" cy="1941268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6079" y="2484869"/>
            <a:ext cx="4985660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s-IN" sz="11500" b="1" dirty="0" smtClean="0">
                <a:solidFill>
                  <a:srgbClr val="38BDF8"/>
                </a:solidFill>
                <a:latin typeface="Noto Serif Bengali"/>
              </a:rPr>
              <a:t>ধন্যবাদ</a:t>
            </a:r>
            <a:endParaRPr lang="as-IN" sz="11500" b="1" dirty="0">
              <a:solidFill>
                <a:srgbClr val="38BDF8"/>
              </a:solidFill>
              <a:latin typeface="Noto Serif Bengali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941</Words>
  <Application>Microsoft Macintosh PowerPoint</Application>
  <PresentationFormat>Custom</PresentationFormat>
  <Paragraphs>125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46</cp:revision>
  <dcterms:created xsi:type="dcterms:W3CDTF">2013-01-27T09:14:16Z</dcterms:created>
  <dcterms:modified xsi:type="dcterms:W3CDTF">2026-09-11T11:38:37Z</dcterms:modified>
</cp:coreProperties>
</file>