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60" r:id="rId4"/>
    <p:sldId id="261" r:id="rId5"/>
    <p:sldId id="263" r:id="rId6"/>
    <p:sldId id="264" r:id="rId7"/>
    <p:sldId id="290" r:id="rId8"/>
    <p:sldId id="275" r:id="rId9"/>
    <p:sldId id="288" r:id="rId10"/>
    <p:sldId id="291" r:id="rId11"/>
    <p:sldId id="292" r:id="rId12"/>
    <p:sldId id="296" r:id="rId13"/>
    <p:sldId id="267" r:id="rId14"/>
    <p:sldId id="271" r:id="rId15"/>
    <p:sldId id="29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1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3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t>Click to edit Master title style</a:t>
            </a:r>
          </a:p>
        </p:txBody>
      </p:sp>
      <p:sp>
        <p:nvSpPr>
          <p:cNvPr id="1027" name="Text Placeholder 1026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8" name="Date Placeholder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fld id="{63A1C593-65D0-4073-BCC9-577B9352EA97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1029" name="Footer Placeholder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Slide Number Placeholder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oo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74" y="0"/>
            <a:ext cx="11893826" cy="6688747"/>
          </a:xfrm>
          <a:prstGeom prst="rect">
            <a:avLst/>
          </a:prstGeom>
          <a:solidFill>
            <a:srgbClr val="92D050"/>
          </a:solidFill>
        </p:spPr>
      </p:pic>
      <p:sp>
        <p:nvSpPr>
          <p:cNvPr id="10" name="Text Box 3"/>
          <p:cNvSpPr txBox="1"/>
          <p:nvPr/>
        </p:nvSpPr>
        <p:spPr>
          <a:xfrm>
            <a:off x="3242473" y="2349250"/>
            <a:ext cx="30657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>
                <a:solidFill>
                  <a:srgbClr val="FF0000"/>
                </a:solidFill>
                <a:latin typeface="NikoshBAN" panose="02000000000000000000" charset="0"/>
                <a:cs typeface="NikoshBAN" panose="02000000000000000000" charset="0"/>
              </a:rPr>
              <a:t>স্বাগতম</a:t>
            </a:r>
            <a:r>
              <a:rPr lang="en-US" sz="7200" dirty="0">
                <a:solidFill>
                  <a:srgbClr val="FF0000"/>
                </a:solidFill>
                <a:latin typeface="NikoshBAN" panose="02000000000000000000" charset="0"/>
                <a:cs typeface="NikoshBAN" panose="02000000000000000000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81045" y="2254469"/>
            <a:ext cx="190368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dirty="0" smtClean="0"/>
              <a:t> </a:t>
            </a:r>
            <a:endParaRPr lang="en-US" dirty="0"/>
          </a:p>
        </p:txBody>
      </p:sp>
      <p:sp>
        <p:nvSpPr>
          <p:cNvPr id="19458" name="AutoShape 2" descr="Beautiful Images · 100,000+ Free Photos · Pexels"/>
          <p:cNvSpPr>
            <a:spLocks noChangeAspect="1" noChangeArrowheads="1"/>
          </p:cNvSpPr>
          <p:nvPr/>
        </p:nvSpPr>
        <p:spPr bwMode="auto">
          <a:xfrm>
            <a:off x="1640681" y="-144463"/>
            <a:ext cx="2286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0482" name="AutoShape 2" descr="Cartoon style reading theme PowerPoint backgrounds_Best PowerPoint templates  and Google Slides for free download"/>
          <p:cNvSpPr>
            <a:spLocks noChangeAspect="1" noChangeArrowheads="1"/>
          </p:cNvSpPr>
          <p:nvPr/>
        </p:nvSpPr>
        <p:spPr bwMode="auto">
          <a:xfrm>
            <a:off x="1640681" y="-144463"/>
            <a:ext cx="2286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0484" name="AutoShape 4" descr="Cartoon style reading theme PowerPoint backgrounds_Best PowerPoint templates  and Google Slides for free download"/>
          <p:cNvSpPr>
            <a:spLocks noChangeAspect="1" noChangeArrowheads="1"/>
          </p:cNvSpPr>
          <p:nvPr/>
        </p:nvSpPr>
        <p:spPr bwMode="auto">
          <a:xfrm>
            <a:off x="1640681" y="-144463"/>
            <a:ext cx="2286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0486" name="AutoShape 6" descr="Cartoon style reading theme PowerPoint backgrounds_Best PowerPoint templates  and Google Slides for free download"/>
          <p:cNvSpPr>
            <a:spLocks noChangeAspect="1" noChangeArrowheads="1"/>
          </p:cNvSpPr>
          <p:nvPr/>
        </p:nvSpPr>
        <p:spPr bwMode="auto">
          <a:xfrm>
            <a:off x="1640681" y="-144463"/>
            <a:ext cx="2286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884209" y="389891"/>
            <a:ext cx="5257800" cy="1105535"/>
          </a:xfrm>
          <a:prstGeom prst="rect">
            <a:avLst/>
          </a:prstGeom>
          <a:noFill/>
        </p:spPr>
        <p:txBody>
          <a:bodyPr wrap="square" lIns="91424" tIns="45712" rIns="91424" bIns="45712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NikoshBAN" panose="02000000000000000000" charset="0"/>
                <a:cs typeface="NikoshBAN" panose="02000000000000000000" charset="0"/>
              </a:rPr>
              <a:t>শিক্ষক পরিচিতি</a:t>
            </a:r>
          </a:p>
        </p:txBody>
      </p:sp>
      <p:sp>
        <p:nvSpPr>
          <p:cNvPr id="3" name="Text Box 2"/>
          <p:cNvSpPr txBox="1"/>
          <p:nvPr/>
        </p:nvSpPr>
        <p:spPr>
          <a:xfrm>
            <a:off x="1640840" y="1360805"/>
            <a:ext cx="8221345" cy="31115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en-US" sz="4000">
                <a:solidFill>
                  <a:srgbClr val="FF0000"/>
                </a:solidFill>
                <a:latin typeface="NikoshBAN" panose="02000000000000000000" charset="0"/>
                <a:cs typeface="NikoshBAN" panose="02000000000000000000" charset="0"/>
              </a:rPr>
              <a:t>দয়াল চন্দ্র হীরা</a:t>
            </a:r>
          </a:p>
          <a:p>
            <a:pPr algn="ctr"/>
            <a:r>
              <a:rPr lang="en-US" sz="4000">
                <a:solidFill>
                  <a:srgbClr val="FF0000"/>
                </a:solidFill>
                <a:latin typeface="NikoshBAN" panose="02000000000000000000" charset="0"/>
                <a:cs typeface="NikoshBAN" panose="02000000000000000000" charset="0"/>
              </a:rPr>
              <a:t>প্রধান শিক্ষক</a:t>
            </a:r>
          </a:p>
          <a:p>
            <a:pPr algn="ctr"/>
            <a:r>
              <a:rPr lang="en-US" sz="4000">
                <a:solidFill>
                  <a:srgbClr val="FF0000"/>
                </a:solidFill>
                <a:latin typeface="NikoshBAN" panose="02000000000000000000" charset="0"/>
                <a:cs typeface="NikoshBAN" panose="02000000000000000000" charset="0"/>
              </a:rPr>
              <a:t>১নং গুয়াধানা সিলনা সরকারি প্রাথমিক বিদ্যালয়</a:t>
            </a:r>
          </a:p>
          <a:p>
            <a:pPr algn="ctr"/>
            <a:r>
              <a:rPr lang="en-US" sz="4000">
                <a:solidFill>
                  <a:srgbClr val="FF0000"/>
                </a:solidFill>
                <a:latin typeface="NikoshBAN" panose="02000000000000000000" charset="0"/>
                <a:cs typeface="NikoshBAN" panose="02000000000000000000" charset="0"/>
              </a:rPr>
              <a:t>টুঙ্গিপাড়া, গোপালগঞ্জ। 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0" y="693421"/>
            <a:ext cx="9143999" cy="1198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spc="300" dirty="0">
                <a:ln w="11430" cmpd="sng">
                  <a:solidFill>
                    <a:schemeClr val="bg2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anose="02000000000000000000" charset="0"/>
                <a:cs typeface="NikoshBAN" panose="02000000000000000000" charset="0"/>
              </a:rPr>
              <a:t>পাঠ পরিচিতিঃ</a:t>
            </a:r>
          </a:p>
        </p:txBody>
      </p:sp>
      <p:grpSp>
        <p:nvGrpSpPr>
          <p:cNvPr id="2" name="Group 7"/>
          <p:cNvGrpSpPr/>
          <p:nvPr/>
        </p:nvGrpSpPr>
        <p:grpSpPr>
          <a:xfrm>
            <a:off x="1524000" y="2385632"/>
            <a:ext cx="8195310" cy="3846135"/>
            <a:chOff x="0" y="1692212"/>
            <a:chExt cx="10927079" cy="3846135"/>
          </a:xfrm>
          <a:solidFill>
            <a:schemeClr val="bg1"/>
          </a:solidFill>
        </p:grpSpPr>
        <p:sp>
          <p:nvSpPr>
            <p:cNvPr id="5" name="TextBox 4"/>
            <p:cNvSpPr txBox="1"/>
            <p:nvPr/>
          </p:nvSpPr>
          <p:spPr>
            <a:xfrm>
              <a:off x="0" y="1692212"/>
              <a:ext cx="10578662" cy="2306955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4800" b="1" dirty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</a:rPr>
                <a:t>শ্রেনিঃ- ৫ম</a:t>
              </a:r>
            </a:p>
            <a:p>
              <a:r>
                <a:rPr lang="en-US" sz="4800" b="1" dirty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</a:rPr>
                <a:t>বিষয়ঃ- গণিত</a:t>
              </a:r>
            </a:p>
            <a:p>
              <a:r>
                <a:rPr lang="en-US" sz="4800" b="1" dirty="0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</a:rPr>
                <a:t>অধ্যায়ঃ-৮ </a:t>
              </a:r>
              <a:endParaRPr lang="en-US" sz="48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anose="02000000000000000000" charset="0"/>
                <a:cs typeface="NikoshBAN" panose="02000000000000000000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0" y="3968687"/>
              <a:ext cx="10927079" cy="156966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4800" b="1" dirty="0" err="1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</a:rPr>
                <a:t>পাঠঃ</a:t>
              </a:r>
              <a:r>
                <a:rPr lang="en-US" sz="4800" b="1" dirty="0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</a:rPr>
                <a:t> </a:t>
              </a:r>
              <a:r>
                <a:rPr lang="en-US" sz="4800" b="1" dirty="0" err="1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  <a:sym typeface="+mn-ea"/>
                </a:rPr>
                <a:t>পরিমাপ</a:t>
              </a:r>
              <a:endParaRPr lang="en-US" sz="4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anose="02000000000000000000" charset="0"/>
                <a:cs typeface="NikoshBAN" panose="02000000000000000000" charset="0"/>
                <a:sym typeface="+mn-ea"/>
              </a:endParaRPr>
            </a:p>
            <a:p>
              <a:r>
                <a:rPr lang="en-US" sz="4800" b="1" dirty="0" err="1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  <a:sym typeface="+mn-ea"/>
                </a:rPr>
                <a:t>পাঠ্যাংশঃ</a:t>
              </a:r>
              <a:r>
                <a:rPr lang="en-US" sz="4800" b="1" dirty="0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  <a:sym typeface="+mn-ea"/>
                </a:rPr>
                <a:t> </a:t>
              </a:r>
              <a:r>
                <a:rPr lang="en-US" sz="4800" b="1" dirty="0" err="1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  <a:sym typeface="+mn-ea"/>
                </a:rPr>
                <a:t>ওজন</a:t>
              </a:r>
              <a:r>
                <a:rPr lang="en-US" sz="4800" b="1" dirty="0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  <a:sym typeface="+mn-ea"/>
                </a:rPr>
                <a:t> </a:t>
              </a:r>
              <a:r>
                <a:rPr lang="en-US" sz="4800" b="1" dirty="0" err="1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  <a:sym typeface="+mn-ea"/>
                </a:rPr>
                <a:t>পরিমাপ</a:t>
              </a:r>
              <a:r>
                <a:rPr lang="en-US" sz="4800" b="1" dirty="0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  <a:sym typeface="+mn-ea"/>
                </a:rPr>
                <a:t>  </a:t>
              </a:r>
              <a:r>
                <a:rPr lang="en-US" sz="4800" b="1" dirty="0" smtClean="0">
                  <a:ln w="900" cmpd="sng">
                    <a:solidFill>
                      <a:schemeClr val="accent1">
                        <a:satMod val="190000"/>
                        <a:alpha val="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innerShdw blurRad="101600" dist="76200" dir="5400000">
                      <a:schemeClr val="accent1">
                        <a:satMod val="190000"/>
                        <a:tint val="100000"/>
                        <a:alpha val="74000"/>
                      </a:schemeClr>
                    </a:innerShdw>
                  </a:effectLst>
                  <a:latin typeface="NikoshBAN" panose="02000000000000000000" charset="0"/>
                  <a:cs typeface="NikoshBAN" panose="02000000000000000000" charset="0"/>
                </a:rPr>
                <a:t>    </a:t>
              </a:r>
              <a:endParaRPr lang="en-US" sz="48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anose="02000000000000000000" charset="0"/>
                <a:cs typeface="NikoshBAN" panose="02000000000000000000" charset="0"/>
              </a:endParaRPr>
            </a:p>
          </p:txBody>
        </p:sp>
      </p:grp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451669" y="1920240"/>
            <a:ext cx="2417652" cy="322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7"/>
          <p:cNvSpPr txBox="1"/>
          <p:nvPr/>
        </p:nvSpPr>
        <p:spPr>
          <a:xfrm>
            <a:off x="672828" y="1338671"/>
            <a:ext cx="109042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anose="02000000000000000000" charset="0"/>
                <a:cs typeface="NikoshBAN" panose="02000000000000000000" charset="0"/>
              </a:rPr>
              <a:t>শিখনফলঃ</a:t>
            </a:r>
            <a:r>
              <a:rPr lang="en-US" sz="4400" dirty="0" smtClean="0">
                <a:latin typeface="NikoshBAN" panose="02000000000000000000" charset="0"/>
                <a:cs typeface="NikoshBAN" panose="02000000000000000000" charset="0"/>
              </a:rPr>
              <a:t> </a:t>
            </a:r>
          </a:p>
          <a:p>
            <a:pPr algn="ctr"/>
            <a:r>
              <a:rPr lang="en-US" sz="4400" dirty="0" smtClean="0">
                <a:latin typeface="NikoshBAN" panose="02000000000000000000" charset="0"/>
                <a:cs typeface="NikoshBAN" panose="02000000000000000000" charset="0"/>
              </a:rPr>
              <a:t>৭¶২¶২ </a:t>
            </a:r>
            <a:r>
              <a:rPr lang="en-US" sz="4400" dirty="0" err="1" smtClean="0">
                <a:latin typeface="NikoshBAN" panose="02000000000000000000" charset="0"/>
                <a:cs typeface="NikoshBAN" panose="02000000000000000000" charset="0"/>
              </a:rPr>
              <a:t>মেট্রিক</a:t>
            </a:r>
            <a:r>
              <a:rPr lang="en-US" sz="4400" dirty="0" smtClean="0">
                <a:latin typeface="NikoshBAN" panose="02000000000000000000" charset="0"/>
                <a:cs typeface="NikoshBAN" panose="02000000000000000000" charset="0"/>
              </a:rPr>
              <a:t> </a:t>
            </a:r>
            <a:r>
              <a:rPr lang="en-US" sz="4400" dirty="0" err="1" smtClean="0">
                <a:latin typeface="NikoshBAN" panose="02000000000000000000" charset="0"/>
                <a:cs typeface="NikoshBAN" panose="02000000000000000000" charset="0"/>
              </a:rPr>
              <a:t>পদ্ধতিতে</a:t>
            </a:r>
            <a:r>
              <a:rPr lang="en-US" sz="4400" dirty="0" smtClean="0">
                <a:latin typeface="NikoshBAN" panose="02000000000000000000" charset="0"/>
                <a:cs typeface="NikoshBAN" panose="02000000000000000000" charset="0"/>
              </a:rPr>
              <a:t> </a:t>
            </a:r>
            <a:r>
              <a:rPr lang="en-US" sz="4400" dirty="0" err="1" smtClean="0">
                <a:latin typeface="NikoshBAN" panose="02000000000000000000" charset="0"/>
                <a:cs typeface="NikoshBAN" panose="02000000000000000000" charset="0"/>
              </a:rPr>
              <a:t>ওজন</a:t>
            </a:r>
            <a:r>
              <a:rPr lang="en-US" sz="4400" dirty="0" smtClean="0">
                <a:latin typeface="NikoshBAN" panose="02000000000000000000" charset="0"/>
                <a:cs typeface="NikoshBAN" panose="02000000000000000000" charset="0"/>
              </a:rPr>
              <a:t> </a:t>
            </a:r>
            <a:r>
              <a:rPr lang="en-US" sz="4400" dirty="0" err="1" smtClean="0">
                <a:latin typeface="NikoshBAN" panose="02000000000000000000" charset="0"/>
                <a:cs typeface="NikoshBAN" panose="02000000000000000000" charset="0"/>
              </a:rPr>
              <a:t>পরিমাপের</a:t>
            </a:r>
            <a:r>
              <a:rPr lang="en-US" sz="4400" dirty="0" smtClean="0">
                <a:latin typeface="NikoshBAN" panose="02000000000000000000" charset="0"/>
                <a:cs typeface="NikoshBAN" panose="02000000000000000000" charset="0"/>
              </a:rPr>
              <a:t> </a:t>
            </a:r>
            <a:r>
              <a:rPr lang="en-US" sz="4400" dirty="0" err="1" smtClean="0">
                <a:latin typeface="NikoshBAN" panose="02000000000000000000" charset="0"/>
                <a:cs typeface="NikoshBAN" panose="02000000000000000000" charset="0"/>
              </a:rPr>
              <a:t>এককসমূহ</a:t>
            </a:r>
            <a:r>
              <a:rPr lang="en-US" sz="4400" dirty="0" smtClean="0">
                <a:latin typeface="NikoshBAN" panose="02000000000000000000" charset="0"/>
                <a:cs typeface="NikoshBAN" panose="02000000000000000000" charset="0"/>
              </a:rPr>
              <a:t> </a:t>
            </a:r>
            <a:r>
              <a:rPr lang="en-US" sz="4400" dirty="0" err="1" smtClean="0">
                <a:latin typeface="NikoshBAN" panose="02000000000000000000" charset="0"/>
                <a:cs typeface="NikoshBAN" panose="02000000000000000000" charset="0"/>
              </a:rPr>
              <a:t>ব্যবহার</a:t>
            </a:r>
            <a:r>
              <a:rPr lang="en-US" sz="4400" dirty="0" smtClean="0">
                <a:latin typeface="NikoshBAN" panose="02000000000000000000" charset="0"/>
                <a:cs typeface="NikoshBAN" panose="02000000000000000000" charset="0"/>
              </a:rPr>
              <a:t> </a:t>
            </a:r>
            <a:r>
              <a:rPr lang="en-US" sz="4400" dirty="0" err="1" smtClean="0">
                <a:latin typeface="NikoshBAN" panose="02000000000000000000" charset="0"/>
                <a:cs typeface="NikoshBAN" panose="02000000000000000000" charset="0"/>
              </a:rPr>
              <a:t>করতে</a:t>
            </a:r>
            <a:r>
              <a:rPr lang="en-US" sz="4400" dirty="0" smtClean="0">
                <a:latin typeface="NikoshBAN" panose="02000000000000000000" charset="0"/>
                <a:cs typeface="NikoshBAN" panose="02000000000000000000" charset="0"/>
              </a:rPr>
              <a:t> </a:t>
            </a:r>
            <a:r>
              <a:rPr lang="en-US" sz="4400" dirty="0" err="1" smtClean="0">
                <a:latin typeface="NikoshBAN" panose="02000000000000000000" charset="0"/>
                <a:cs typeface="NikoshBAN" panose="02000000000000000000" charset="0"/>
              </a:rPr>
              <a:t>পারবে</a:t>
            </a:r>
            <a:r>
              <a:rPr lang="en-US" sz="4400" dirty="0" smtClean="0">
                <a:latin typeface="NikoshBAN" panose="02000000000000000000" charset="0"/>
                <a:cs typeface="NikoshBAN" panose="02000000000000000000" charset="0"/>
              </a:rPr>
              <a:t>। </a:t>
            </a:r>
            <a:endParaRPr lang="en-US" sz="4400" dirty="0">
              <a:latin typeface="NikoshBAN" panose="02000000000000000000" charset="0"/>
              <a:cs typeface="NikoshBAN" panose="020000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15"/>
          <p:cNvSpPr txBox="1"/>
          <p:nvPr/>
        </p:nvSpPr>
        <p:spPr>
          <a:xfrm>
            <a:off x="2416720" y="3988895"/>
            <a:ext cx="8138068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প্রশ্নঃউপরের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ছবিতে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কি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করছে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?   </a:t>
            </a:r>
            <a:endParaRPr lang="en-US" sz="4000" dirty="0">
              <a:latin typeface="NikoshBAN" panose="02000000000000000000" charset="0"/>
              <a:cs typeface="NikoshBAN" panose="02000000000000000000" charset="0"/>
              <a:sym typeface="+mn-ea"/>
            </a:endParaRPr>
          </a:p>
        </p:txBody>
      </p:sp>
      <p:sp>
        <p:nvSpPr>
          <p:cNvPr id="12290" name="AutoShape 2" descr="file:///C:/Users/dayal/Downloads/PH0064A_2048x588.webp"/>
          <p:cNvSpPr>
            <a:spLocks noChangeAspect="1" noChangeArrowheads="1"/>
          </p:cNvSpPr>
          <p:nvPr/>
        </p:nvSpPr>
        <p:spPr bwMode="auto">
          <a:xfrm>
            <a:off x="513383" y="777868"/>
            <a:ext cx="10972800" cy="3143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Text Box 15"/>
          <p:cNvSpPr txBox="1"/>
          <p:nvPr/>
        </p:nvSpPr>
        <p:spPr>
          <a:xfrm>
            <a:off x="2569119" y="4663810"/>
            <a:ext cx="5973989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উত্তরঃ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ওজ়ন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পরিমাপ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করছে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।   </a:t>
            </a:r>
            <a:endParaRPr lang="en-US" sz="4000" dirty="0">
              <a:latin typeface="NikoshBAN" panose="02000000000000000000" charset="0"/>
              <a:cs typeface="NikoshBAN" panose="02000000000000000000" charset="0"/>
              <a:sym typeface="+mn-ea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6852" y="775247"/>
            <a:ext cx="5705061" cy="2882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7"/>
          <p:cNvSpPr txBox="1"/>
          <p:nvPr/>
        </p:nvSpPr>
        <p:spPr>
          <a:xfrm>
            <a:off x="476885" y="1952625"/>
            <a:ext cx="109042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latin typeface="NikoshBAN" panose="02000000000000000000" charset="0"/>
                <a:cs typeface="NikoshBAN" panose="02000000000000000000" charset="0"/>
              </a:rPr>
              <a:t>আজকে</a:t>
            </a:r>
            <a:r>
              <a:rPr lang="en-US" sz="5400" dirty="0">
                <a:latin typeface="NikoshBAN" panose="02000000000000000000" charset="0"/>
                <a:cs typeface="NikoshBAN" panose="02000000000000000000" charset="0"/>
              </a:rPr>
              <a:t> </a:t>
            </a:r>
            <a:r>
              <a:rPr lang="en-US" sz="5400" dirty="0" err="1">
                <a:latin typeface="NikoshBAN" panose="02000000000000000000" charset="0"/>
                <a:cs typeface="NikoshBAN" panose="02000000000000000000" charset="0"/>
              </a:rPr>
              <a:t>আমরা</a:t>
            </a:r>
            <a:r>
              <a:rPr lang="en-US" sz="5400" dirty="0">
                <a:latin typeface="NikoshBAN" panose="02000000000000000000" charset="0"/>
                <a:cs typeface="NikoshBAN" panose="02000000000000000000" charset="0"/>
              </a:rPr>
              <a:t> “ </a:t>
            </a:r>
            <a:r>
              <a:rPr lang="en-US" sz="5400" dirty="0" err="1" smtClean="0">
                <a:latin typeface="NikoshBAN" panose="02000000000000000000" charset="0"/>
                <a:cs typeface="NikoshBAN" panose="02000000000000000000" charset="0"/>
              </a:rPr>
              <a:t>ওজন</a:t>
            </a:r>
            <a:r>
              <a:rPr lang="en-US" sz="5400" dirty="0" smtClean="0">
                <a:latin typeface="NikoshBAN" panose="02000000000000000000" charset="0"/>
                <a:cs typeface="NikoshBAN" panose="02000000000000000000" charset="0"/>
              </a:rPr>
              <a:t> </a:t>
            </a:r>
            <a:r>
              <a:rPr lang="en-US" sz="5400" dirty="0" err="1" smtClean="0">
                <a:latin typeface="NikoshBAN" panose="02000000000000000000" charset="0"/>
                <a:cs typeface="NikoshBAN" panose="02000000000000000000" charset="0"/>
              </a:rPr>
              <a:t>পরিমাপ</a:t>
            </a:r>
            <a:r>
              <a:rPr lang="en-US" sz="5400" dirty="0" smtClean="0">
                <a:latin typeface="NikoshBAN" panose="02000000000000000000" charset="0"/>
                <a:cs typeface="NikoshBAN" panose="02000000000000000000" charset="0"/>
              </a:rPr>
              <a:t>” </a:t>
            </a:r>
            <a:r>
              <a:rPr lang="en-US" sz="5400" dirty="0" err="1">
                <a:latin typeface="NikoshBAN" panose="02000000000000000000" charset="0"/>
                <a:cs typeface="NikoshBAN" panose="02000000000000000000" charset="0"/>
              </a:rPr>
              <a:t>সম্পর্কে</a:t>
            </a:r>
            <a:r>
              <a:rPr lang="en-US" sz="5400" dirty="0">
                <a:latin typeface="NikoshBAN" panose="02000000000000000000" charset="0"/>
                <a:cs typeface="NikoshBAN" panose="02000000000000000000" charset="0"/>
              </a:rPr>
              <a:t> </a:t>
            </a:r>
            <a:r>
              <a:rPr lang="en-US" sz="5400" dirty="0" err="1" smtClean="0">
                <a:latin typeface="NikoshBAN" panose="02000000000000000000" charset="0"/>
                <a:cs typeface="NikoshBAN" panose="02000000000000000000" charset="0"/>
              </a:rPr>
              <a:t>জানব</a:t>
            </a:r>
            <a:r>
              <a:rPr lang="en-US" sz="5400" dirty="0" smtClean="0">
                <a:latin typeface="NikoshBAN" panose="02000000000000000000" charset="0"/>
                <a:cs typeface="NikoshBAN" panose="02000000000000000000" charset="0"/>
              </a:rPr>
              <a:t>। </a:t>
            </a:r>
            <a:endParaRPr lang="en-US" sz="5400" dirty="0">
              <a:latin typeface="NikoshBAN" panose="02000000000000000000" charset="0"/>
              <a:cs typeface="NikoshBAN" panose="020000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343399" y="2407024"/>
            <a:ext cx="43702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পৃষ্ঠা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নম্বর-১১7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/>
          <p:cNvSpPr txBox="1"/>
          <p:nvPr/>
        </p:nvSpPr>
        <p:spPr>
          <a:xfrm>
            <a:off x="248285" y="968188"/>
            <a:ext cx="1069527" cy="317009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</a:rPr>
              <a:t>চার্টটিভাল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</a:rPr>
              <a:t> </a:t>
            </a:r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</a:rPr>
              <a:t>করে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</a:rPr>
              <a:t> </a:t>
            </a:r>
            <a:r>
              <a:rPr lang="en-US" sz="4000" dirty="0" err="1" smtClean="0">
                <a:latin typeface="NikoshBAN" panose="02000000000000000000" charset="0"/>
                <a:cs typeface="NikoshBAN" panose="02000000000000000000" charset="0"/>
              </a:rPr>
              <a:t>লক্ষ্যকর</a:t>
            </a:r>
            <a:r>
              <a:rPr lang="en-US" sz="4000" dirty="0" smtClean="0">
                <a:latin typeface="NikoshBAN" panose="02000000000000000000" charset="0"/>
                <a:cs typeface="NikoshBAN" panose="02000000000000000000" charset="0"/>
              </a:rPr>
              <a:t>। </a:t>
            </a:r>
            <a:endParaRPr lang="en-US" sz="4000" dirty="0">
              <a:latin typeface="NikoshBAN" panose="02000000000000000000" charset="0"/>
              <a:cs typeface="NikoshBAN" panose="02000000000000000000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6629" y="0"/>
            <a:ext cx="8774832" cy="5971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10"/>
          <p:cNvSpPr txBox="1"/>
          <p:nvPr/>
        </p:nvSpPr>
        <p:spPr>
          <a:xfrm>
            <a:off x="1002425" y="306641"/>
            <a:ext cx="97213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দলে</a:t>
            </a:r>
            <a:r>
              <a:rPr lang="en-US" sz="44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4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আলোচনা</a:t>
            </a:r>
            <a:r>
              <a:rPr lang="en-US" sz="44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4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করি</a:t>
            </a:r>
            <a:r>
              <a:rPr lang="en-US" sz="44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4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এবং</a:t>
            </a:r>
            <a:r>
              <a:rPr lang="en-US" sz="44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4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ফাঁকা</a:t>
            </a:r>
            <a:r>
              <a:rPr lang="en-US" sz="44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4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ঘর</a:t>
            </a:r>
            <a:r>
              <a:rPr lang="en-US" sz="44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4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পূরণ</a:t>
            </a:r>
            <a:r>
              <a:rPr lang="en-US" sz="44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44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করিঃ</a:t>
            </a:r>
            <a:r>
              <a:rPr lang="en-US" sz="44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-   </a:t>
            </a:r>
            <a:endParaRPr lang="en-US" sz="4400" dirty="0">
              <a:latin typeface="NikoshBAN" panose="02000000000000000000" charset="0"/>
              <a:cs typeface="NikoshBAN" panose="02000000000000000000" charset="0"/>
              <a:sym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28950" y="1669590"/>
            <a:ext cx="714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 Box 10"/>
          <p:cNvSpPr txBox="1"/>
          <p:nvPr/>
        </p:nvSpPr>
        <p:spPr>
          <a:xfrm>
            <a:off x="932755" y="1112182"/>
            <a:ext cx="104972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১কিলোগ্রাম= ১০ </a:t>
            </a:r>
            <a:r>
              <a:rPr lang="en-US" sz="36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হেক্টোগ্রাম</a:t>
            </a:r>
            <a:r>
              <a:rPr lang="en-US" sz="36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           ১হেক্টোগ্রাম=  ১০ডেকাগ্রাম </a:t>
            </a:r>
          </a:p>
          <a:p>
            <a:r>
              <a:rPr lang="en-US" sz="36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১ডেকাগ্রাম= ১০ </a:t>
            </a:r>
            <a:r>
              <a:rPr lang="en-US" sz="36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গ্রাম</a:t>
            </a:r>
            <a:r>
              <a:rPr lang="en-US" sz="36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                    ১ </a:t>
            </a:r>
            <a:r>
              <a:rPr lang="en-US" sz="36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গ্রাম</a:t>
            </a:r>
            <a:r>
              <a:rPr lang="en-US" sz="36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=  ১০ </a:t>
            </a:r>
            <a:r>
              <a:rPr lang="en-US" sz="36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ডেসিগ্রাম</a:t>
            </a:r>
            <a:r>
              <a:rPr lang="en-US" sz="36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</a:p>
          <a:p>
            <a:r>
              <a:rPr lang="en-US" sz="36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১ডেসিগ্রাম=  ১০ </a:t>
            </a:r>
            <a:r>
              <a:rPr lang="en-US" sz="36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সেন্টিগ্রাম</a:t>
            </a:r>
            <a:r>
              <a:rPr lang="en-US" sz="36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             ১ </a:t>
            </a:r>
            <a:r>
              <a:rPr lang="en-US" sz="36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ডেসিগ্রাম</a:t>
            </a:r>
            <a:r>
              <a:rPr lang="en-US" sz="36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= ১০ </a:t>
            </a:r>
            <a:r>
              <a:rPr lang="en-US" sz="36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মিলি</a:t>
            </a:r>
            <a:r>
              <a:rPr lang="en-US" sz="36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r>
              <a:rPr lang="en-US" sz="36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গ্রাম</a:t>
            </a:r>
            <a:endParaRPr lang="en-US" sz="3600" dirty="0" smtClean="0">
              <a:latin typeface="NikoshBAN" panose="02000000000000000000" charset="0"/>
              <a:cs typeface="NikoshBAN" panose="02000000000000000000" charset="0"/>
              <a:sym typeface="+mn-ea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242894" y="3701528"/>
            <a:ext cx="46872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১কিলোগ্রাম= ১০০০ </a:t>
            </a:r>
            <a:r>
              <a:rPr lang="en-US" sz="3600" dirty="0" err="1" smtClean="0">
                <a:latin typeface="NikoshBAN" panose="02000000000000000000" charset="0"/>
                <a:cs typeface="NikoshBAN" panose="02000000000000000000" charset="0"/>
                <a:sym typeface="+mn-ea"/>
              </a:rPr>
              <a:t>গ্রাম</a:t>
            </a:r>
            <a:r>
              <a:rPr lang="en-US" sz="36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endParaRPr lang="en-US" sz="3600" dirty="0"/>
          </a:p>
        </p:txBody>
      </p:sp>
      <p:sp>
        <p:nvSpPr>
          <p:cNvPr id="15" name="Rectangle 14"/>
          <p:cNvSpPr/>
          <p:nvPr/>
        </p:nvSpPr>
        <p:spPr>
          <a:xfrm>
            <a:off x="6152139" y="3649277"/>
            <a:ext cx="35012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১গ্রাম= ১০০০মিলিগ্রাম </a:t>
            </a:r>
            <a:endParaRPr lang="en-US" sz="3600" dirty="0"/>
          </a:p>
        </p:txBody>
      </p:sp>
      <p:sp>
        <p:nvSpPr>
          <p:cNvPr id="24" name="Rectangle 23"/>
          <p:cNvSpPr/>
          <p:nvPr/>
        </p:nvSpPr>
        <p:spPr>
          <a:xfrm>
            <a:off x="1305819" y="4576739"/>
            <a:ext cx="40014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১কুইন্টাল= ১০০কিলোগ্রাম </a:t>
            </a:r>
            <a:endParaRPr lang="en-US" sz="3600" dirty="0"/>
          </a:p>
        </p:txBody>
      </p:sp>
      <p:sp>
        <p:nvSpPr>
          <p:cNvPr id="25" name="Rectangle 24"/>
          <p:cNvSpPr/>
          <p:nvPr/>
        </p:nvSpPr>
        <p:spPr>
          <a:xfrm>
            <a:off x="6186973" y="4467883"/>
            <a:ext cx="37112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১মেট্রিকটন= ১০কুইন্টাল </a:t>
            </a:r>
            <a:endParaRPr lang="en-US" sz="3600" dirty="0"/>
          </a:p>
        </p:txBody>
      </p:sp>
      <p:sp>
        <p:nvSpPr>
          <p:cNvPr id="26" name="Rectangle 25"/>
          <p:cNvSpPr/>
          <p:nvPr/>
        </p:nvSpPr>
        <p:spPr>
          <a:xfrm>
            <a:off x="3452481" y="5286489"/>
            <a:ext cx="44534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NikoshBAN" panose="02000000000000000000" charset="0"/>
                <a:cs typeface="NikoshBAN" panose="02000000000000000000" charset="0"/>
                <a:sym typeface="+mn-ea"/>
              </a:rPr>
              <a:t>১মেট্রিকটন= ১০০০কিলোগ্রাম </a:t>
            </a:r>
            <a:endParaRPr lang="en-US" sz="3600" dirty="0"/>
          </a:p>
        </p:txBody>
      </p:sp>
      <p:sp>
        <p:nvSpPr>
          <p:cNvPr id="27" name="Rectangle 26"/>
          <p:cNvSpPr/>
          <p:nvPr/>
        </p:nvSpPr>
        <p:spPr>
          <a:xfrm>
            <a:off x="2944906" y="1223682"/>
            <a:ext cx="484094" cy="36307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8207188" y="1255058"/>
            <a:ext cx="484094" cy="36307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895600" y="1806388"/>
            <a:ext cx="484094" cy="36307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7548282" y="1846729"/>
            <a:ext cx="484094" cy="36307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2909047" y="2344270"/>
            <a:ext cx="484094" cy="36307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8180294" y="2398058"/>
            <a:ext cx="484094" cy="36307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3263153" y="3868270"/>
            <a:ext cx="891988" cy="36307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7274859" y="3792070"/>
            <a:ext cx="891988" cy="36307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3061447" y="4728881"/>
            <a:ext cx="582706" cy="36307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8068235" y="4612340"/>
            <a:ext cx="582706" cy="36307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5428129" y="5428129"/>
            <a:ext cx="838200" cy="36307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6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1966" y="1123406"/>
            <a:ext cx="10263563" cy="4428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7530352" y="2649071"/>
            <a:ext cx="2070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২৫×১০=২৫০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436222" y="3213847"/>
            <a:ext cx="2218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৫০০×১০=৫০০০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373469" y="3810000"/>
            <a:ext cx="2218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১৫০×০·০১=১·৫০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566210" y="4338918"/>
            <a:ext cx="2218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২×১০০=২০০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328644" y="4908176"/>
            <a:ext cx="2433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৫০×১০০০=২০০০০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70530" y="1009453"/>
            <a:ext cx="766930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4000" b="1" dirty="0" smtClean="0">
                <a:latin typeface="NikoshBAN" pitchFamily="2" charset="0"/>
                <a:cs typeface="NikoshBAN" pitchFamily="2" charset="0"/>
              </a:rPr>
              <a:t>১। খালি ঘরে &gt; বা &lt; চিহ্ন বসাই।</a:t>
            </a:r>
            <a:endParaRPr lang="as-IN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as-IN" sz="4000" dirty="0" smtClean="0">
                <a:latin typeface="NikoshBAN" pitchFamily="2" charset="0"/>
                <a:cs typeface="NikoshBAN" pitchFamily="2" charset="0"/>
              </a:rPr>
              <a:t>১) ১.৫ কেজি ☐ ১৬০০ গ্রাম</a:t>
            </a:r>
            <a:br>
              <a:rPr lang="as-IN" sz="4000" dirty="0" smtClean="0">
                <a:latin typeface="NikoshBAN" pitchFamily="2" charset="0"/>
                <a:cs typeface="NikoshBAN" pitchFamily="2" charset="0"/>
              </a:rPr>
            </a:br>
            <a:r>
              <a:rPr lang="as-IN" sz="4000" dirty="0" smtClean="0">
                <a:latin typeface="NikoshBAN" pitchFamily="2" charset="0"/>
                <a:cs typeface="NikoshBAN" pitchFamily="2" charset="0"/>
              </a:rPr>
              <a:t>২) ৩৯০০ কেজি ☐ ৩৫ কুইন্টাল</a:t>
            </a:r>
            <a:br>
              <a:rPr lang="as-IN" sz="4000" dirty="0" smtClean="0">
                <a:latin typeface="NikoshBAN" pitchFamily="2" charset="0"/>
                <a:cs typeface="NikoshBAN" pitchFamily="2" charset="0"/>
              </a:rPr>
            </a:br>
            <a:r>
              <a:rPr lang="as-IN" sz="4000" dirty="0" smtClean="0">
                <a:latin typeface="NikoshBAN" pitchFamily="2" charset="0"/>
                <a:cs typeface="NikoshBAN" pitchFamily="2" charset="0"/>
              </a:rPr>
              <a:t>৩) ৫ কুইন্টাল ☐ ৮৫০ কেজি</a:t>
            </a:r>
            <a:br>
              <a:rPr lang="as-IN" sz="4000" dirty="0" smtClean="0">
                <a:latin typeface="NikoshBAN" pitchFamily="2" charset="0"/>
                <a:cs typeface="NikoshBAN" pitchFamily="2" charset="0"/>
              </a:rPr>
            </a:br>
            <a:r>
              <a:rPr lang="as-IN" sz="4000" dirty="0" smtClean="0">
                <a:latin typeface="NikoshBAN" pitchFamily="2" charset="0"/>
                <a:cs typeface="NikoshBAN" pitchFamily="2" charset="0"/>
              </a:rPr>
              <a:t>৪) ১২,০০০ কেজি ☐ ২০.৫ মেট্রিক টন</a:t>
            </a:r>
            <a:endParaRPr lang="as-IN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0671" y="780853"/>
            <a:ext cx="636494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4000" b="1" dirty="0" smtClean="0">
                <a:latin typeface="NikoshBAN" pitchFamily="2" charset="0"/>
                <a:cs typeface="NikoshBAN" pitchFamily="2" charset="0"/>
              </a:rPr>
              <a:t>১। খালি ঘরে &gt;  বা 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as-IN" sz="4000" b="1" dirty="0" smtClean="0">
                <a:latin typeface="NikoshBAN" pitchFamily="2" charset="0"/>
                <a:cs typeface="NikoshBAN" pitchFamily="2" charset="0"/>
              </a:rPr>
              <a:t>চিহ্ন বসাই।</a:t>
            </a:r>
            <a:endParaRPr lang="as-IN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as-IN" sz="4000" dirty="0" smtClean="0">
                <a:latin typeface="NikoshBAN" pitchFamily="2" charset="0"/>
                <a:cs typeface="NikoshBAN" pitchFamily="2" charset="0"/>
              </a:rPr>
              <a:t>১) ১.৫ কেজি ☐ ১৬০০ গ্রাম</a:t>
            </a:r>
            <a:br>
              <a:rPr lang="as-IN" sz="4000" dirty="0" smtClean="0">
                <a:latin typeface="NikoshBAN" pitchFamily="2" charset="0"/>
                <a:cs typeface="NikoshBAN" pitchFamily="2" charset="0"/>
              </a:rPr>
            </a:br>
            <a:r>
              <a:rPr lang="as-IN" sz="4000" dirty="0" smtClean="0">
                <a:latin typeface="NikoshBAN" pitchFamily="2" charset="0"/>
                <a:cs typeface="NikoshBAN" pitchFamily="2" charset="0"/>
              </a:rPr>
              <a:t>২) ৩৯০০ কেজি ☐ ৩৫ কুইন্টাল</a:t>
            </a:r>
            <a:br>
              <a:rPr lang="as-IN" sz="4000" dirty="0" smtClean="0">
                <a:latin typeface="NikoshBAN" pitchFamily="2" charset="0"/>
                <a:cs typeface="NikoshBAN" pitchFamily="2" charset="0"/>
              </a:rPr>
            </a:br>
            <a:r>
              <a:rPr lang="as-IN" sz="4000" dirty="0" smtClean="0">
                <a:latin typeface="NikoshBAN" pitchFamily="2" charset="0"/>
                <a:cs typeface="NikoshBAN" pitchFamily="2" charset="0"/>
              </a:rPr>
              <a:t>৩) ৫ কুইন্টাল ☐ </a:t>
            </a:r>
            <a:r>
              <a:rPr lang="as-IN" sz="3600" dirty="0" smtClean="0">
                <a:latin typeface="NikoshBAN" pitchFamily="2" charset="0"/>
                <a:cs typeface="NikoshBAN" pitchFamily="2" charset="0"/>
              </a:rPr>
              <a:t>৮৫০</a:t>
            </a:r>
            <a:r>
              <a:rPr lang="as-IN" sz="4000" dirty="0" smtClean="0">
                <a:latin typeface="NikoshBAN" pitchFamily="2" charset="0"/>
                <a:cs typeface="NikoshBAN" pitchFamily="2" charset="0"/>
              </a:rPr>
              <a:t> কেজি</a:t>
            </a:r>
            <a:br>
              <a:rPr lang="as-IN" sz="4000" dirty="0" smtClean="0">
                <a:latin typeface="NikoshBAN" pitchFamily="2" charset="0"/>
                <a:cs typeface="NikoshBAN" pitchFamily="2" charset="0"/>
              </a:rPr>
            </a:br>
            <a:r>
              <a:rPr lang="as-IN" sz="4000" dirty="0" smtClean="0">
                <a:latin typeface="NikoshBAN" pitchFamily="2" charset="0"/>
                <a:cs typeface="NikoshBAN" pitchFamily="2" charset="0"/>
              </a:rPr>
              <a:t>৪) ১২,০০০ কেজি ☐ ২০.৫ মেট্রিক টন</a:t>
            </a:r>
            <a:endParaRPr lang="as-IN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74857" y="618565"/>
            <a:ext cx="40744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একধরণের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রূপান্তর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90765" y="1376082"/>
            <a:ext cx="4347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১) ১৫০০গ্রাম  &lt; ১৬০০গ্রাম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619566" y="1559859"/>
            <a:ext cx="430305" cy="26894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790764" y="2020652"/>
            <a:ext cx="50650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3600" dirty="0" smtClean="0">
                <a:latin typeface="NikoshBAN" pitchFamily="2" charset="0"/>
                <a:cs typeface="NikoshBAN" pitchFamily="2" charset="0"/>
              </a:rPr>
              <a:t>২) ৩৯০০কেজি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&gt;</a:t>
            </a:r>
            <a:r>
              <a:rPr lang="as-IN" sz="3600" dirty="0" smtClean="0">
                <a:latin typeface="NikoshBAN" pitchFamily="2" charset="0"/>
                <a:cs typeface="NikoshBAN" pitchFamily="2" charset="0"/>
              </a:rPr>
              <a:t> ৩৫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০০</a:t>
            </a:r>
            <a:r>
              <a:rPr lang="as-IN" sz="3600" dirty="0" smtClean="0">
                <a:latin typeface="NikoshBAN" pitchFamily="2" charset="0"/>
                <a:cs typeface="NikoshBAN" pitchFamily="2" charset="0"/>
              </a:rPr>
              <a:t> কেজি</a:t>
            </a:r>
            <a:endParaRPr lang="en-US" sz="3600" dirty="0"/>
          </a:p>
        </p:txBody>
      </p:sp>
      <p:sp>
        <p:nvSpPr>
          <p:cNvPr id="9" name="Rectangle 8"/>
          <p:cNvSpPr/>
          <p:nvPr/>
        </p:nvSpPr>
        <p:spPr>
          <a:xfrm>
            <a:off x="9054354" y="2232212"/>
            <a:ext cx="430305" cy="2465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08948" y="2652664"/>
            <a:ext cx="46344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3200" dirty="0" smtClean="0">
                <a:latin typeface="NikoshBAN" pitchFamily="2" charset="0"/>
                <a:cs typeface="NikoshBAN" pitchFamily="2" charset="0"/>
              </a:rPr>
              <a:t>৩) ৫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০০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কেজি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&lt;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dirty="0" smtClean="0">
                <a:latin typeface="NikoshBAN" pitchFamily="2" charset="0"/>
                <a:cs typeface="NikoshBAN" pitchFamily="2" charset="0"/>
              </a:rPr>
              <a:t>৮৫০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 কেজি</a:t>
            </a:r>
            <a:endParaRPr lang="en-US" sz="3200" dirty="0"/>
          </a:p>
        </p:txBody>
      </p:sp>
      <p:sp>
        <p:nvSpPr>
          <p:cNvPr id="12" name="Rectangle 11"/>
          <p:cNvSpPr/>
          <p:nvPr/>
        </p:nvSpPr>
        <p:spPr>
          <a:xfrm>
            <a:off x="8668871" y="2814917"/>
            <a:ext cx="430305" cy="2465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804213" y="3230887"/>
            <a:ext cx="50695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3200" dirty="0" smtClean="0">
                <a:latin typeface="NikoshBAN" pitchFamily="2" charset="0"/>
                <a:cs typeface="NikoshBAN" pitchFamily="2" charset="0"/>
              </a:rPr>
              <a:t>৪) ১২ মেট্রিক টন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&lt;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 ২০.৫ মেট্রিক টন</a:t>
            </a:r>
            <a:endParaRPr lang="as-IN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009530" y="3437966"/>
            <a:ext cx="430305" cy="2465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339789" y="833718"/>
            <a:ext cx="497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&gt;</a:t>
            </a:r>
            <a:endParaRPr lang="en-US" sz="3600" dirty="0"/>
          </a:p>
        </p:txBody>
      </p:sp>
      <p:sp>
        <p:nvSpPr>
          <p:cNvPr id="17" name="TextBox 16"/>
          <p:cNvSpPr txBox="1"/>
          <p:nvPr/>
        </p:nvSpPr>
        <p:spPr>
          <a:xfrm>
            <a:off x="3227294" y="766482"/>
            <a:ext cx="605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&lt;</a:t>
            </a:r>
            <a:endParaRPr lang="en-US" sz="3600" dirty="0"/>
          </a:p>
        </p:txBody>
      </p:sp>
      <p:sp>
        <p:nvSpPr>
          <p:cNvPr id="18" name="TextBox 17"/>
          <p:cNvSpPr txBox="1"/>
          <p:nvPr/>
        </p:nvSpPr>
        <p:spPr>
          <a:xfrm>
            <a:off x="3245224" y="757518"/>
            <a:ext cx="605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&lt;</a:t>
            </a:r>
            <a:endParaRPr lang="en-US" sz="3600" dirty="0"/>
          </a:p>
        </p:txBody>
      </p:sp>
      <p:sp>
        <p:nvSpPr>
          <p:cNvPr id="19" name="TextBox 18"/>
          <p:cNvSpPr txBox="1"/>
          <p:nvPr/>
        </p:nvSpPr>
        <p:spPr>
          <a:xfrm>
            <a:off x="3276601" y="721660"/>
            <a:ext cx="605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&lt;</a:t>
            </a:r>
            <a:endParaRPr lang="en-US" sz="3600" dirty="0"/>
          </a:p>
        </p:txBody>
      </p:sp>
      <p:sp>
        <p:nvSpPr>
          <p:cNvPr id="20" name="TextBox 19"/>
          <p:cNvSpPr txBox="1"/>
          <p:nvPr/>
        </p:nvSpPr>
        <p:spPr>
          <a:xfrm>
            <a:off x="3281084" y="753037"/>
            <a:ext cx="605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&lt;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29038E-6 1.48148E-6 L 0.04165 0.16852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" y="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584E-6 -2.96296E-6 L -0.07055 0.09375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0639E-6 -4.44444E-6 L -0.06508 0.27408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" y="1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3392E-6 2.59259E-6 L -0.01653 0.36412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" y="1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9" grpId="0" animBg="1"/>
      <p:bldP spid="12" grpId="0" animBg="1"/>
      <p:bldP spid="14" grpId="0" animBg="1"/>
      <p:bldP spid="15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9"/>
          <p:cNvSpPr txBox="1"/>
          <p:nvPr/>
        </p:nvSpPr>
        <p:spPr>
          <a:xfrm>
            <a:off x="603885" y="369570"/>
            <a:ext cx="37236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dirty="0">
                <a:latin typeface="Arial" panose="020B0604020202020204" pitchFamily="34" charset="0"/>
                <a:cs typeface="NikoshBAN" panose="02000000000000000000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NikoshBAN" panose="02000000000000000000" charset="0"/>
              </a:rPr>
              <a:t>মূল্যায়নঃ</a:t>
            </a:r>
            <a:r>
              <a:rPr lang="en-US" sz="4400" dirty="0">
                <a:latin typeface="Arial" panose="020B0604020202020204" pitchFamily="34" charset="0"/>
                <a:cs typeface="NikoshBAN" panose="02000000000000000000" charset="0"/>
              </a:rPr>
              <a:t> 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41946" y="1367222"/>
            <a:ext cx="9758149" cy="4144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7"/>
          <p:cNvSpPr txBox="1"/>
          <p:nvPr/>
        </p:nvSpPr>
        <p:spPr>
          <a:xfrm>
            <a:off x="643255" y="316865"/>
            <a:ext cx="24593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>
                <a:latin typeface="NikoshBAN" panose="02000000000000000000" charset="0"/>
                <a:cs typeface="NikoshBAN" panose="02000000000000000000" charset="0"/>
              </a:rPr>
              <a:t> বাড়ির কাজঃ-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17456" y="1269242"/>
            <a:ext cx="9164108" cy="3179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ownload (4)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D8CD8B">
                  <a:alpha val="100000"/>
                </a:srgbClr>
              </a:clrFrom>
              <a:clrTo>
                <a:srgbClr val="D8CD8B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40158" y="1542196"/>
            <a:ext cx="4443532" cy="3505523"/>
          </a:xfrm>
          <a:prstGeom prst="rect">
            <a:avLst/>
          </a:prstGeom>
        </p:spPr>
      </p:pic>
      <p:sp>
        <p:nvSpPr>
          <p:cNvPr id="5" name="Text Box 8"/>
          <p:cNvSpPr txBox="1"/>
          <p:nvPr/>
        </p:nvSpPr>
        <p:spPr>
          <a:xfrm>
            <a:off x="3207224" y="5052392"/>
            <a:ext cx="4476466" cy="101566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rgbClr val="FF0000"/>
                </a:solidFill>
                <a:latin typeface="NikoshBAN" panose="02000000000000000000" charset="0"/>
                <a:cs typeface="NikoshBAN" panose="02000000000000000000" charset="0"/>
              </a:rPr>
              <a:t>ধন্যবাদ</a:t>
            </a:r>
            <a:endParaRPr lang="en-US" sz="6000" dirty="0">
              <a:solidFill>
                <a:srgbClr val="FF0000"/>
              </a:solidFill>
              <a:latin typeface="NikoshBAN" panose="02000000000000000000" charset="0"/>
              <a:cs typeface="NikoshBAN" panose="020000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201</Words>
  <Application>WPS Presentation</Application>
  <PresentationFormat>Custom</PresentationFormat>
  <Paragraphs>51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hp</dc:creator>
  <cp:lastModifiedBy>dayal</cp:lastModifiedBy>
  <cp:revision>53</cp:revision>
  <dcterms:created xsi:type="dcterms:W3CDTF">2025-02-08T12:09:00Z</dcterms:created>
  <dcterms:modified xsi:type="dcterms:W3CDTF">2026-09-13T17:52:16Z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521EAF4F8E794A18BC723E3C7B2C2F48_12</vt:lpwstr>
  </property>
  <property fmtid="{D5CDD505-2E9C-101B-9397-08002B2CF9AE}" pid="3" name="KSOProductBuildVer">
    <vt:lpwstr>1033-12.2.0.19805</vt:lpwstr>
  </property>
</Properties>
</file>