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webp" ContentType="image/webp"/>
  <Override PartName="/ppt/media/image16.webp" ContentType="image/webp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0.web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6.webp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3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png"/><Relationship Id="rId8" Type="http://schemas.openxmlformats.org/officeDocument/2006/relationships/image" Target="../media/image29.png"/><Relationship Id="rId7" Type="http://schemas.openxmlformats.org/officeDocument/2006/relationships/image" Target="../media/image28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31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31.jpeg"/><Relationship Id="rId7" Type="http://schemas.openxmlformats.org/officeDocument/2006/relationships/image" Target="../media/image35.png"/><Relationship Id="rId6" Type="http://schemas.openxmlformats.org/officeDocument/2006/relationships/image" Target="../media/image34.png"/><Relationship Id="rId5" Type="http://schemas.openxmlformats.org/officeDocument/2006/relationships/image" Target="../media/image30.png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43.png"/><Relationship Id="rId7" Type="http://schemas.openxmlformats.org/officeDocument/2006/relationships/image" Target="../media/image42.png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2700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0" y="2990919"/>
            <a:ext cx="4714875" cy="23812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75" y="3011239"/>
            <a:ext cx="4714875" cy="2381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71650" y="364490"/>
            <a:ext cx="8721090" cy="13182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4485"/>
              </a:lnSpc>
            </a:pPr>
            <a:r>
              <a:rPr sz="3450" b="1" i="0" u="none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Hind Siliguri"/>
              </a:rPr>
              <a:t>কম্পিউটার রক্ষণাবেক্ষণ ও সফটওয়্যার</a:t>
            </a:r>
            <a:r>
              <a:rPr lang="en-US" sz="3450" b="1" i="0" u="none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Hind Siliguri"/>
              </a:rPr>
              <a:t> </a:t>
            </a:r>
            <a:r>
              <a:rPr sz="345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Hind Siliguri"/>
                <a:sym typeface="+mn-ea"/>
              </a:rPr>
              <a:t>ব্যবস্থাপনা</a:t>
            </a:r>
            <a:endParaRPr sz="3450" b="1" i="0" u="none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Hind Siliguri"/>
            </a:endParaRPr>
          </a:p>
          <a:p>
            <a:pPr algn="ctr">
              <a:lnSpc>
                <a:spcPts val="4485"/>
              </a:lnSpc>
            </a:pPr>
            <a:r>
              <a:rPr sz="3450" b="1" i="0" u="none">
                <a:solidFill>
                  <a:srgbClr val="FFFFFF"/>
                </a:solidFill>
                <a:latin typeface="Hind Siliguri"/>
              </a:rPr>
              <a:t> </a:t>
            </a:r>
            <a:endParaRPr sz="3450" b="1" i="0" u="none">
              <a:solidFill>
                <a:srgbClr val="FFFFFF"/>
              </a:solidFill>
              <a:latin typeface="Hind Siligu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15385" y="2001520"/>
            <a:ext cx="5207635" cy="604520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3"/>
          </a:fillRef>
          <a:effectRef idx="0">
            <a:srgbClr val="FFFFFF"/>
          </a:effectRef>
          <a:fontRef idx="minor">
            <a:schemeClr val="dk1"/>
          </a:fontRef>
        </p:style>
        <p:txBody>
          <a:bodyPr wrap="square" lIns="0" tIns="0" rIns="0" bIns="0" anchor="t">
            <a:noAutofit/>
          </a:bodyPr>
          <a:lstStyle/>
          <a:p>
            <a:pPr algn="ctr">
              <a:lnSpc>
                <a:spcPts val="2810"/>
              </a:lnSpc>
            </a:pPr>
            <a:r>
              <a:rPr sz="1875" b="1" i="0" u="none">
                <a:solidFill>
                  <a:srgbClr val="93C5FD"/>
                </a:solidFill>
                <a:latin typeface="Hind Siliguri Medium"/>
              </a:rPr>
              <a:t>তথ্য ও যোগাযোগ প্রযুক্তি | নবম-</a:t>
            </a:r>
            <a:r>
              <a:rPr sz="1875" b="1">
                <a:solidFill>
                  <a:srgbClr val="93C5FD"/>
                </a:solidFill>
                <a:latin typeface="Hind Siliguri Medium"/>
                <a:sym typeface="+mn-ea"/>
              </a:rPr>
              <a:t>দশম শ্রেণি</a:t>
            </a:r>
            <a:endParaRPr sz="1875" b="1" i="0" u="none">
              <a:solidFill>
                <a:srgbClr val="93C5FD"/>
              </a:solidFill>
              <a:latin typeface="Hind Siliguri Medium"/>
            </a:endParaRPr>
          </a:p>
          <a:p>
            <a:pPr algn="ctr">
              <a:lnSpc>
                <a:spcPts val="2810"/>
              </a:lnSpc>
            </a:pPr>
            <a:endParaRPr sz="1875" b="1" i="0" u="none">
              <a:solidFill>
                <a:srgbClr val="93C5FD"/>
              </a:solidFill>
              <a:latin typeface="Hind Siliguri Medium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85900" y="3238569"/>
            <a:ext cx="4430553" cy="381000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38BDF8"/>
                </a:solidFill>
                <a:latin typeface="Hind Siliguri"/>
              </a:rPr>
              <a:t>শিক্ষক পরিচিতি</a:t>
            </a:r>
            <a:endParaRPr sz="1800" b="1" i="0" u="none">
              <a:solidFill>
                <a:srgbClr val="38BDF8"/>
              </a:solidFill>
              <a:latin typeface="Hind Siligu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85900" y="3686244"/>
            <a:ext cx="42195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485900" y="3810069"/>
            <a:ext cx="4219575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5"/>
              </a:lnSpc>
            </a:pPr>
            <a:r>
              <a:rPr sz="1425" b="1" i="0" u="none">
                <a:solidFill>
                  <a:srgbClr val="F1F5F9"/>
                </a:solidFill>
                <a:latin typeface="Hind Siliguri"/>
              </a:rPr>
              <a:t>নাম:</a:t>
            </a:r>
            <a:r>
              <a:rPr sz="1425" b="0" i="0" u="none">
                <a:solidFill>
                  <a:srgbClr val="F1F5F9"/>
                </a:solidFill>
                <a:latin typeface="Hind Siliguri"/>
              </a:rPr>
              <a:t> তৌহিদুল ইসলাম</a:t>
            </a:r>
            <a:endParaRPr sz="1425" b="0" i="0" u="none">
              <a:solidFill>
                <a:srgbClr val="F1F5F9"/>
              </a:solidFill>
              <a:latin typeface="Hind Siligu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85900" y="4138681"/>
            <a:ext cx="4219575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5"/>
              </a:lnSpc>
            </a:pPr>
            <a:r>
              <a:rPr sz="1425" b="1" i="0" u="none">
                <a:solidFill>
                  <a:srgbClr val="F1F5F9"/>
                </a:solidFill>
                <a:latin typeface="Hind Siliguri"/>
              </a:rPr>
              <a:t>পদবি:</a:t>
            </a:r>
            <a:r>
              <a:rPr sz="1425" b="0" i="0" u="none">
                <a:solidFill>
                  <a:srgbClr val="F1F5F9"/>
                </a:solidFill>
                <a:latin typeface="Hind Siliguri"/>
              </a:rPr>
              <a:t> সহকারী শিক্ষক</a:t>
            </a:r>
            <a:endParaRPr sz="1425" b="0" i="0" u="none">
              <a:solidFill>
                <a:srgbClr val="F1F5F9"/>
              </a:solidFill>
              <a:latin typeface="Hind Siligu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85900" y="4467294"/>
            <a:ext cx="4219575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5"/>
              </a:lnSpc>
            </a:pPr>
            <a:r>
              <a:rPr sz="1425" b="1" i="0" u="none">
                <a:solidFill>
                  <a:srgbClr val="F1F5F9"/>
                </a:solidFill>
                <a:latin typeface="Hind Siliguri"/>
              </a:rPr>
              <a:t>প্রতিষ্ঠান:</a:t>
            </a:r>
            <a:r>
              <a:rPr sz="1425" b="0" i="0" u="none">
                <a:solidFill>
                  <a:srgbClr val="F1F5F9"/>
                </a:solidFill>
                <a:latin typeface="Hind Siliguri"/>
              </a:rPr>
              <a:t> আলকীরহাট হক বালিকা মাধ্যমিক বিদ্যালয়</a:t>
            </a:r>
            <a:endParaRPr sz="1425" b="0" i="0" u="none">
              <a:solidFill>
                <a:srgbClr val="F1F5F9"/>
              </a:solidFill>
              <a:latin typeface="Hind Siligu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85900" y="4795906"/>
            <a:ext cx="4219575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5"/>
              </a:lnSpc>
            </a:pPr>
            <a:r>
              <a:rPr sz="1425" b="1" i="0" u="none">
                <a:solidFill>
                  <a:srgbClr val="F1F5F9"/>
                </a:solidFill>
                <a:latin typeface="Hind Siliguri"/>
              </a:rPr>
              <a:t>ঠিকানা:</a:t>
            </a:r>
            <a:r>
              <a:rPr sz="1425" b="0" i="0" u="none">
                <a:solidFill>
                  <a:srgbClr val="F1F5F9"/>
                </a:solidFill>
                <a:latin typeface="Hind Siliguri"/>
              </a:rPr>
              <a:t> নেছারাবাদ, পিরোজপুর</a:t>
            </a:r>
            <a:endParaRPr sz="1425" b="0" i="0" u="none">
              <a:solidFill>
                <a:srgbClr val="F1F5F9"/>
              </a:solidFill>
              <a:latin typeface="Hind Siligu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86525" y="3258889"/>
            <a:ext cx="4430553" cy="381000"/>
          </a:xfrm>
          <a:prstGeom prst="rect">
            <a:avLst/>
          </a:prstGeom>
          <a:noFill/>
        </p:spPr>
        <p:txBody>
          <a:bodyPr wrap="square" lIns="257175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38BDF8"/>
                </a:solidFill>
                <a:latin typeface="Hind Siliguri"/>
              </a:rPr>
              <a:t>পাঠ পরিচিতি</a:t>
            </a:r>
            <a:endParaRPr sz="1800" b="1" i="0" u="none">
              <a:solidFill>
                <a:srgbClr val="38BDF8"/>
              </a:solidFill>
              <a:latin typeface="Hind Siligu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86525" y="3706564"/>
            <a:ext cx="421957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86525" y="3830389"/>
            <a:ext cx="4219575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5"/>
              </a:lnSpc>
            </a:pPr>
            <a:r>
              <a:rPr sz="1425" b="1" i="0" u="none">
                <a:solidFill>
                  <a:srgbClr val="F1F5F9"/>
                </a:solidFill>
                <a:latin typeface="Hind Siliguri"/>
              </a:rPr>
              <a:t>শ্রেণি:</a:t>
            </a:r>
            <a:r>
              <a:rPr sz="1425" b="0" i="0" u="none">
                <a:solidFill>
                  <a:srgbClr val="F1F5F9"/>
                </a:solidFill>
                <a:latin typeface="Hind Siliguri"/>
              </a:rPr>
              <a:t> নবম-দশম শ্রেণি</a:t>
            </a:r>
            <a:endParaRPr sz="1425" b="0" i="0" u="none">
              <a:solidFill>
                <a:srgbClr val="F1F5F9"/>
              </a:solidFill>
              <a:latin typeface="Hind Siligu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86525" y="4159001"/>
            <a:ext cx="4219575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5"/>
              </a:lnSpc>
            </a:pPr>
            <a:r>
              <a:rPr sz="1425" b="1" i="0" u="none">
                <a:solidFill>
                  <a:srgbClr val="F1F5F9"/>
                </a:solidFill>
                <a:latin typeface="Hind Siliguri"/>
              </a:rPr>
              <a:t>বিষয়:</a:t>
            </a:r>
            <a:r>
              <a:rPr sz="1425" b="0" i="0" u="none">
                <a:solidFill>
                  <a:srgbClr val="F1F5F9"/>
                </a:solidFill>
                <a:latin typeface="Hind Siliguri"/>
              </a:rPr>
              <a:t> তথ্য ও যোগাযোগ প্রযুক্তি</a:t>
            </a:r>
            <a:endParaRPr sz="1425" b="0" i="0" u="none">
              <a:solidFill>
                <a:srgbClr val="F1F5F9"/>
              </a:solidFill>
              <a:latin typeface="Hind Siligu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86525" y="4487614"/>
            <a:ext cx="4219575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5"/>
              </a:lnSpc>
            </a:pPr>
            <a:r>
              <a:rPr sz="1425" b="1" i="0" u="none">
                <a:solidFill>
                  <a:srgbClr val="F1F5F9"/>
                </a:solidFill>
                <a:latin typeface="Hind Siliguri"/>
              </a:rPr>
              <a:t>অধ্যায়:</a:t>
            </a:r>
            <a:r>
              <a:rPr sz="1425" b="0" i="0" u="none">
                <a:solidFill>
                  <a:srgbClr val="F1F5F9"/>
                </a:solidFill>
                <a:latin typeface="Hind Siliguri"/>
              </a:rPr>
              <a:t> দ্বিতীয় অধ্যায় (রক্ষণাবেক্ষণ ও সাইবার নিরাপত্তা)</a:t>
            </a:r>
            <a:endParaRPr sz="1425" b="0" i="0" u="none">
              <a:solidFill>
                <a:srgbClr val="F1F5F9"/>
              </a:solidFill>
              <a:latin typeface="Hind Siligu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86525" y="5044826"/>
            <a:ext cx="4219575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5"/>
              </a:lnSpc>
            </a:pPr>
            <a:r>
              <a:rPr sz="1425" b="1" i="0" u="none">
                <a:solidFill>
                  <a:srgbClr val="F1F5F9"/>
                </a:solidFill>
                <a:latin typeface="Hind Siliguri"/>
              </a:rPr>
              <a:t>সময়:</a:t>
            </a:r>
            <a:r>
              <a:rPr sz="1425" b="0" i="0" u="none">
                <a:solidFill>
                  <a:srgbClr val="F1F5F9"/>
                </a:solidFill>
                <a:latin typeface="Hind Siliguri"/>
              </a:rPr>
              <a:t> ৫০ মিনিট</a:t>
            </a:r>
            <a:endParaRPr sz="1425" b="0" i="0" u="none">
              <a:solidFill>
                <a:srgbClr val="F1F5F9"/>
              </a:solidFill>
              <a:latin typeface="Hind Siliguri"/>
            </a:endParaRP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900" y="3295719"/>
            <a:ext cx="285750" cy="2286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525" y="3316039"/>
            <a:ext cx="257175" cy="228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 animBg="1"/>
      <p:bldP spid="6" grpId="1" animBg="1"/>
      <p:bldP spid="13" grpId="0"/>
      <p:bldP spid="15" grpId="0"/>
      <p:bldP spid="16" grpId="0"/>
      <p:bldP spid="17" grpId="0"/>
      <p:bldP spid="18" grpId="0"/>
      <p:bldP spid="14" grpId="0" animBg="1"/>
      <p:bldP spid="13" grpId="1"/>
      <p:bldP spid="15" grpId="1"/>
      <p:bldP spid="16" grpId="1"/>
      <p:bldP spid="17" grpId="1"/>
      <p:bldP spid="18" grpId="1"/>
      <p:bldP spid="14" grpId="1" animBg="1"/>
      <p:bldP spid="7" grpId="0"/>
      <p:bldP spid="8" grpId="0" bldLvl="0" animBg="1"/>
      <p:bldP spid="9" grpId="0"/>
      <p:bldP spid="10" grpId="0"/>
      <p:bldP spid="11" grpId="0"/>
      <p:bldP spid="12" grpId="0"/>
      <p:bldP spid="7" grpId="1"/>
      <p:bldP spid="8" grpId="1" animBg="1"/>
      <p:bldP spid="9" grpId="1"/>
      <p:bldP spid="10" grpId="1"/>
      <p:bldP spid="11" grpId="1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795462"/>
            <a:ext cx="5381625" cy="4191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1075" y="428625"/>
            <a:ext cx="11210925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Hind Siliguri"/>
              </a:rPr>
              <a:t>শিখনফল</a:t>
            </a:r>
            <a:endParaRPr sz="2700" b="1" i="0" u="none">
              <a:solidFill>
                <a:srgbClr val="1E3A8A"/>
              </a:solidFill>
              <a:latin typeface="Hind Siligu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3875" y="10953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533400"/>
            <a:ext cx="342900" cy="342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5" y="1804987"/>
            <a:ext cx="3629025" cy="400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3925" y="2347912"/>
            <a:ext cx="49815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রক্ষণাবেক্ষণের গুরুত্ব: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আইসিটি যন্ত্রের সফটওয়্যারভিত্তিক রক্ষণাবেক্ষণের প্রয়োজনীয়তা ব্যাখ্যা করতে পারবে।</a:t>
            </a:r>
            <a:endParaRPr sz="1575" b="0" i="0" u="none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3925" y="3119437"/>
            <a:ext cx="49815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সফটওয়্যার আনইন্সটলেশন: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অপারেটিং সিস্টেমে অপ্রয়োজনীয় সফটওয়্যার সঠিকভাবে আনইন্সটল করতে পারবে।</a:t>
            </a:r>
            <a:endParaRPr sz="1575" b="0" i="0" u="none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3925" y="3890962"/>
            <a:ext cx="49815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সফটওয়্যার স্থায়ী ডিলিট: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রেজিস্ট্রি এডিটর (Registry Editor) ব্যবহার করে স্থায়ীভাবে অবশিষ্টাংশ মুছে ফেলতে পারবে।</a:t>
            </a:r>
            <a:endParaRPr sz="1575" b="0" i="0" u="none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3925" y="4662487"/>
            <a:ext cx="49815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পার্থক্য অনুধাবন: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আনইন্সটল ও স্থায়ী ডিলিটের মূল পার্থক্য চিহ্নিত করতে পারবে।</a:t>
            </a:r>
            <a:endParaRPr sz="1575" b="0" i="0" u="none">
              <a:solidFill>
                <a:srgbClr val="334155"/>
              </a:solidFill>
              <a:latin typeface="Hind Siliguri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390775"/>
            <a:ext cx="209550" cy="2190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3162300"/>
            <a:ext cx="209550" cy="2190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3933825"/>
            <a:ext cx="209550" cy="2190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4705350"/>
            <a:ext cx="209550" cy="21907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6"/>
          <a:stretch>
            <a:fillRect/>
          </a:stretch>
        </p:blipFill>
        <p:spPr>
          <a:xfrm>
            <a:off x="6268720" y="1821815"/>
            <a:ext cx="5480050" cy="4323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795462"/>
            <a:ext cx="5381625" cy="4191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633912"/>
            <a:ext cx="5381625" cy="8286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428625"/>
            <a:ext cx="111252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Hind Siliguri"/>
              </a:rPr>
              <a:t>সফটওয়্যার রক্ষণাবেক্ষণের গুরুত্ব</a:t>
            </a:r>
            <a:endParaRPr sz="2700" b="1" i="0" u="none">
              <a:solidFill>
                <a:srgbClr val="1E3A8A"/>
              </a:solidFill>
              <a:latin typeface="Hind Siligu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3875" y="10953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533400"/>
            <a:ext cx="428625" cy="342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025" y="1804987"/>
            <a:ext cx="2886075" cy="4000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0" y="4776787"/>
            <a:ext cx="4953000" cy="542925"/>
          </a:xfrm>
          <a:prstGeom prst="rect">
            <a:avLst/>
          </a:prstGeom>
          <a:noFill/>
        </p:spPr>
        <p:txBody>
          <a:bodyPr wrap="square" lIns="133350" tIns="0" rIns="0" bIns="0" anchor="t">
            <a:spAutoFit/>
          </a:bodyPr>
          <a:lstStyle/>
          <a:p>
            <a:pPr algn="l">
              <a:lnSpc>
                <a:spcPts val="2135"/>
              </a:lnSpc>
            </a:pPr>
            <a:r>
              <a:rPr sz="1425" b="0" i="0" u="none">
                <a:solidFill>
                  <a:srgbClr val="1E40AF"/>
                </a:solidFill>
                <a:latin typeface="Hind Siliguri SemiBold"/>
              </a:rPr>
              <a:t>কম্পিউটারকে সচল ও গতিশীল রাখতে নিয়মিত রেজিস্ট্রি ক্লিনআপ ও অ্যান্টিভাইরাস ব্যবহার অপরিহার্য।</a:t>
            </a:r>
            <a:endParaRPr sz="1425" b="0" i="0" u="none">
              <a:solidFill>
                <a:srgbClr val="1E40AF"/>
              </a:solidFill>
              <a:latin typeface="Hind Siliguri SemiBol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3925" y="2319337"/>
            <a:ext cx="49815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গতি বজায় রাখা: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ব্যবহারের সাথে সাথে টেম্পোরারি ফাইল জমা হয়ে কম্পিউটার ধীরগতির হয়ে যায়।</a:t>
            </a:r>
            <a:endParaRPr sz="1575" b="0" i="0" u="none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3925" y="3090862"/>
            <a:ext cx="49815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অপারেটিং সিস্টেম আপডেট: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ওএস নিয়মিত হালনাগাদ রাখলে নিরাপত্তা ঝুঁকি কমে ও কাজের গতি বাড়ে।</a:t>
            </a:r>
            <a:endParaRPr sz="1575" b="0" i="0" u="none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3925" y="3862387"/>
            <a:ext cx="49815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ক্যাশ ও রেজিস্ট্রি ক্লিনআপ: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অপ্রয়োজনীয় ক্যাশ ও রেজিস্ট্রি ফাইল মুছে হার্ডডিস্কের জায়গা খালি রাখা জরুরি।</a:t>
            </a:r>
            <a:endParaRPr sz="1575" b="0" i="0" u="none">
              <a:solidFill>
                <a:srgbClr val="334155"/>
              </a:solidFill>
              <a:latin typeface="Hind Siliguri"/>
            </a:endParaRP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4805362"/>
            <a:ext cx="133350" cy="1809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2362200"/>
            <a:ext cx="180975" cy="2190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3133725"/>
            <a:ext cx="180975" cy="2190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3905250"/>
            <a:ext cx="180975" cy="219075"/>
          </a:xfrm>
          <a:prstGeom prst="rect">
            <a:avLst/>
          </a:prstGeom>
        </p:spPr>
      </p:pic>
      <p:pic>
        <p:nvPicPr>
          <p:cNvPr id="17" name="Picture 16"/>
          <p:cNvPicPr/>
          <p:nvPr/>
        </p:nvPicPr>
        <p:blipFill>
          <a:blip r:embed="rId8"/>
          <a:stretch>
            <a:fillRect/>
          </a:stretch>
        </p:blipFill>
        <p:spPr>
          <a:xfrm>
            <a:off x="6091555" y="1804670"/>
            <a:ext cx="5998210" cy="4180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795462"/>
            <a:ext cx="5381625" cy="4191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633912"/>
            <a:ext cx="5381625" cy="8286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2975" y="428625"/>
            <a:ext cx="11249025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Hind Siliguri"/>
              </a:rPr>
              <a:t>সফটওয়্যার আনইন্সটল করার নিয়ম</a:t>
            </a:r>
            <a:endParaRPr sz="2700" b="1" i="0" u="none">
              <a:solidFill>
                <a:srgbClr val="1E3A8A"/>
              </a:solidFill>
              <a:latin typeface="Hind Siligu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3875" y="10953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533400"/>
            <a:ext cx="304800" cy="342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025" y="1804987"/>
            <a:ext cx="2447925" cy="4000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3925" y="2319337"/>
            <a:ext cx="49815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স্টার্ট বাটন: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কম্পিউটার চালু করে Start Button থেকে </a:t>
            </a:r>
            <a:r>
              <a:rPr sz="1575" b="1" i="0" u="none">
                <a:solidFill>
                  <a:srgbClr val="334155"/>
                </a:solidFill>
                <a:latin typeface="Hind Siliguri"/>
              </a:rPr>
              <a:t>Control Panel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এ যেতে হবে।</a:t>
            </a:r>
            <a:endParaRPr sz="1575" b="0" i="0" u="none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3925" y="3090862"/>
            <a:ext cx="49815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প্রোগ্রাম নির্বাচন: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Control Panel এর </a:t>
            </a:r>
            <a:r>
              <a:rPr sz="1575" b="1" i="0" u="none">
                <a:solidFill>
                  <a:srgbClr val="334155"/>
                </a:solidFill>
                <a:latin typeface="Hind Siliguri"/>
              </a:rPr>
              <a:t>Programs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অপশন থেকে </a:t>
            </a:r>
            <a:r>
              <a:rPr sz="1575" b="0" i="1" u="none">
                <a:solidFill>
                  <a:srgbClr val="2563EB"/>
                </a:solidFill>
                <a:latin typeface="Hind Siliguri"/>
              </a:rPr>
              <a:t>Uninstall a program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এ ক্লিক করতে হবে।</a:t>
            </a:r>
            <a:endParaRPr sz="1575" b="0" i="0" u="none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3925" y="3862387"/>
            <a:ext cx="49815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আনইন্সটল প্রক্রিয়া: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নির্ধারিত সফটওয়্যারটি নির্বাচন করে মাউসের ডান ক্লিক বা উপরে </a:t>
            </a:r>
            <a:r>
              <a:rPr sz="1575" b="1" i="0" u="none">
                <a:solidFill>
                  <a:srgbClr val="334155"/>
                </a:solidFill>
                <a:latin typeface="Hind Siliguri"/>
              </a:rPr>
              <a:t>Uninstall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-এ ক্লিক করতে হবে।</a:t>
            </a:r>
            <a:endParaRPr sz="1575" b="0" i="0" u="none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0" y="4776787"/>
            <a:ext cx="4953000" cy="542925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l">
              <a:lnSpc>
                <a:spcPts val="2135"/>
              </a:lnSpc>
            </a:pPr>
            <a:r>
              <a:rPr sz="1425" b="0" i="0" u="none">
                <a:solidFill>
                  <a:srgbClr val="1E40AF"/>
                </a:solidFill>
                <a:latin typeface="Hind Siliguri SemiBold"/>
              </a:rPr>
              <a:t>সতর্কতা: ভুলবশত অন্য কোনো গুরুত্বপূর্ণ সিস্টেম ফাইল আনইন্সটল করা থেকে বিরত থাকতে হবে।</a:t>
            </a:r>
            <a:endParaRPr sz="1425" b="0" i="0" u="none">
              <a:solidFill>
                <a:srgbClr val="1E40AF"/>
              </a:solidFill>
              <a:latin typeface="Hind Siliguri SemiBold"/>
            </a:endParaRP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4805362"/>
            <a:ext cx="180975" cy="1809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2362200"/>
            <a:ext cx="104775" cy="2190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3133725"/>
            <a:ext cx="133350" cy="2190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75" y="3905250"/>
            <a:ext cx="133350" cy="219075"/>
          </a:xfrm>
          <a:prstGeom prst="rect">
            <a:avLst/>
          </a:prstGeom>
        </p:spPr>
      </p:pic>
      <p:pic>
        <p:nvPicPr>
          <p:cNvPr id="17" name="Picture 16"/>
          <p:cNvPicPr/>
          <p:nvPr/>
        </p:nvPicPr>
        <p:blipFill>
          <a:blip r:embed="rId10"/>
          <a:stretch>
            <a:fillRect/>
          </a:stretch>
        </p:blipFill>
        <p:spPr>
          <a:xfrm>
            <a:off x="6200775" y="1804670"/>
            <a:ext cx="5462905" cy="4166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795462"/>
            <a:ext cx="5381625" cy="4191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488656"/>
            <a:ext cx="5381625" cy="8286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5350" y="428625"/>
            <a:ext cx="1129665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Hind Siliguri"/>
              </a:rPr>
              <a:t>সফটওয়্যার স্থায়ী ডিলিট (ধাপ ১)</a:t>
            </a:r>
            <a:endParaRPr sz="2700" b="1" i="0" u="none">
              <a:solidFill>
                <a:srgbClr val="1E3A8A"/>
              </a:solidFill>
              <a:latin typeface="Hind Siligu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3875" y="10953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533400"/>
            <a:ext cx="257175" cy="342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025" y="1804987"/>
            <a:ext cx="2371725" cy="4000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3925" y="2464593"/>
            <a:ext cx="498157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রান কমান্ড চালনা: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কী-বোর্ডের 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Win + R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চেপে Run ডায়ালগ বক্স চালু করে </a:t>
            </a:r>
            <a:r>
              <a:rPr sz="1575" b="1" i="0" u="none">
                <a:solidFill>
                  <a:srgbClr val="334155"/>
                </a:solidFill>
                <a:latin typeface="Hind Siliguri"/>
              </a:rPr>
              <a:t>regedit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টাইপ করে Enter চাপুন।</a:t>
            </a:r>
            <a:endParaRPr sz="1575" b="0" i="0" u="none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3925" y="3245643"/>
            <a:ext cx="49815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রেজিস্ট্রি ব্যাকআপ: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নিরাপত্তার স্বার্থে ফাইল মেনু থেকে Export করে রেজিস্ট্রি ফাইলের ব্যাকআপ নিয়ে রাখা ভালো।</a:t>
            </a:r>
            <a:endParaRPr sz="1575" b="0" i="0" u="none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3925" y="4017168"/>
            <a:ext cx="4981575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ফাইন্ড উইন্ডো: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Edit মেনু থেকে </a:t>
            </a:r>
            <a:r>
              <a:rPr sz="1575" b="1" i="0" u="none">
                <a:solidFill>
                  <a:srgbClr val="334155"/>
                </a:solidFill>
                <a:latin typeface="Hind Siliguri"/>
              </a:rPr>
              <a:t>Find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অপশন বেছে নিন।</a:t>
            </a:r>
            <a:endParaRPr sz="1575" b="0" i="0" u="none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0" y="4631531"/>
            <a:ext cx="4953000" cy="542925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l">
              <a:lnSpc>
                <a:spcPts val="2135"/>
              </a:lnSpc>
            </a:pPr>
            <a:r>
              <a:rPr sz="1425" b="0" i="0" u="none">
                <a:solidFill>
                  <a:srgbClr val="1E40AF"/>
                </a:solidFill>
                <a:latin typeface="Hind Siliguri SemiBold"/>
              </a:rPr>
              <a:t>সতর্কতা: রেজিস্ট্রি এডিটরে সাবধানে কাজ করতে হয়, ভুল ফাইল কাটলে সিস্টেম ক্ষতিগ্রস্ত হতে পারে।</a:t>
            </a:r>
            <a:endParaRPr sz="1425" b="0" i="0" u="none">
              <a:solidFill>
                <a:srgbClr val="1E40AF"/>
              </a:solidFill>
              <a:latin typeface="Hind Siliguri SemiBold"/>
            </a:endParaRP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4660106"/>
            <a:ext cx="180975" cy="1809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2507456"/>
            <a:ext cx="209550" cy="2190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3288506"/>
            <a:ext cx="180975" cy="2190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75" y="4060031"/>
            <a:ext cx="209550" cy="219075"/>
          </a:xfrm>
          <a:prstGeom prst="rect">
            <a:avLst/>
          </a:prstGeom>
        </p:spPr>
      </p:pic>
      <p:pic>
        <p:nvPicPr>
          <p:cNvPr id="18" name="Picture 17"/>
          <p:cNvPicPr/>
          <p:nvPr/>
        </p:nvPicPr>
        <p:blipFill>
          <a:blip r:embed="rId10"/>
          <a:stretch>
            <a:fillRect/>
          </a:stretch>
        </p:blipFill>
        <p:spPr>
          <a:xfrm>
            <a:off x="6096000" y="1581150"/>
            <a:ext cx="5734685" cy="440499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795462"/>
            <a:ext cx="5381625" cy="4191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28700" y="428625"/>
            <a:ext cx="111633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Hind Siliguri"/>
              </a:rPr>
              <a:t>সফটওয়্যার স্থায়ী ডিলিট (ধাপ ২)</a:t>
            </a:r>
            <a:endParaRPr sz="2700" b="1" i="0" u="none">
              <a:solidFill>
                <a:srgbClr val="1E3A8A"/>
              </a:solidFill>
              <a:latin typeface="Hind Siligu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3875" y="10953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533400"/>
            <a:ext cx="390525" cy="342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5" y="1804987"/>
            <a:ext cx="1733550" cy="400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3925" y="2733675"/>
            <a:ext cx="49815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নাম অনুসন্ধান: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যে সফটওয়্যারটি মুছে ফেলতে চান তার নাম লিখে </a:t>
            </a:r>
            <a:r>
              <a:rPr sz="1575" b="1" i="0" u="none">
                <a:solidFill>
                  <a:srgbClr val="334155"/>
                </a:solidFill>
                <a:latin typeface="Hind Siliguri"/>
              </a:rPr>
              <a:t>Find Next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চাপুন।</a:t>
            </a:r>
            <a:endParaRPr sz="1575" b="0" i="0" u="none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3925" y="3505200"/>
            <a:ext cx="49815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ফাইল মুছে ফেলা: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সফটওয়্যার সম্পর্কিত Key বা ফোল্ডারে মাউসের ডান ক্লিক করে </a:t>
            </a:r>
            <a:r>
              <a:rPr sz="1575" b="1" i="0" u="none">
                <a:solidFill>
                  <a:srgbClr val="334155"/>
                </a:solidFill>
                <a:latin typeface="Hind Siliguri"/>
              </a:rPr>
              <a:t>Delete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করুন।</a:t>
            </a:r>
            <a:endParaRPr sz="1575" b="0" i="0" u="none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3925" y="4276725"/>
            <a:ext cx="49815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0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F3 চাপুন: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কী-বোর্ডের </a:t>
            </a:r>
            <a:r>
              <a:rPr sz="1575" b="1" i="0" u="none">
                <a:solidFill>
                  <a:srgbClr val="334155"/>
                </a:solidFill>
                <a:latin typeface="Hind Siliguri"/>
              </a:rPr>
              <a:t>F3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চেপে সম্পূর্ণ রেজিস্ট্রিতে থাকা সফটওয়্যারটির সকল অবশিষ্টাংশ খুঁজে ডিলিট সম্পন্ন করুন।</a:t>
            </a:r>
            <a:endParaRPr sz="1575" b="0" i="0" u="none">
              <a:solidFill>
                <a:srgbClr val="334155"/>
              </a:solidFill>
              <a:latin typeface="Hind Siliguri"/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776537"/>
            <a:ext cx="209550" cy="2190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3548062"/>
            <a:ext cx="180975" cy="2190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4319587"/>
            <a:ext cx="209550" cy="219075"/>
          </a:xfrm>
          <a:prstGeom prst="rect">
            <a:avLst/>
          </a:prstGeom>
        </p:spPr>
      </p:pic>
      <p:pic>
        <p:nvPicPr>
          <p:cNvPr id="17" name="Picture 16"/>
          <p:cNvPicPr/>
          <p:nvPr/>
        </p:nvPicPr>
        <p:blipFill>
          <a:blip r:embed="rId8"/>
          <a:stretch>
            <a:fillRect/>
          </a:stretch>
        </p:blipFill>
        <p:spPr>
          <a:xfrm>
            <a:off x="6096000" y="1581150"/>
            <a:ext cx="5734685" cy="44049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1075" y="428625"/>
            <a:ext cx="11210925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Hind Siliguri"/>
              </a:rPr>
              <a:t>আনইন্সটল ও স্থায়ী ডিলিটের পার্থক্য</a:t>
            </a:r>
            <a:endParaRPr sz="2700" b="1" i="0" u="none">
              <a:solidFill>
                <a:srgbClr val="1E3A8A"/>
              </a:solidFill>
              <a:latin typeface="Hind Siligu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3875" y="10953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533400"/>
            <a:ext cx="342900" cy="3429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23875" y="2416968"/>
            <a:ext cx="11144250" cy="2947987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23875" y="2416968"/>
          <a:ext cx="11144249" cy="2947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1558"/>
                <a:gridCol w="4180433"/>
                <a:gridCol w="5212258"/>
              </a:tblGrid>
              <a:tr h="589597">
                <a:tc>
                  <a:txBody>
                    <a:bodyPr/>
                    <a:lstStyle/>
                    <a:p>
                      <a:pPr algn="l"/>
                      <a:r>
                        <a:rPr sz="1575" b="1" i="0" u="none">
                          <a:solidFill>
                            <a:srgbClr val="FFFFFF"/>
                          </a:solidFill>
                          <a:latin typeface="Hind Siliguri"/>
                        </a:rPr>
                        <a:t>তুলনার বিষয়</a:t>
                      </a:r>
                      <a:endParaRPr sz="1575" b="1" i="0" u="none">
                        <a:solidFill>
                          <a:srgbClr val="FFFFFF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75" b="1" i="0" u="none">
                          <a:solidFill>
                            <a:srgbClr val="FFFFFF"/>
                          </a:solidFill>
                          <a:latin typeface="Hind Siliguri"/>
                        </a:rPr>
                        <a:t>সফটওয়্যার আনইন্সটল (Uninstall)</a:t>
                      </a:r>
                      <a:endParaRPr sz="1575" b="1" i="0" u="none">
                        <a:solidFill>
                          <a:srgbClr val="FFFFFF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75" b="1" i="0" u="none">
                          <a:solidFill>
                            <a:srgbClr val="FFFFFF"/>
                          </a:solidFill>
                          <a:latin typeface="Hind Siliguri"/>
                        </a:rPr>
                        <a:t>সফটওয়্যার স্থায়ী ডিলিট (Delete)</a:t>
                      </a:r>
                      <a:endParaRPr sz="1575" b="1" i="0" u="none">
                        <a:solidFill>
                          <a:srgbClr val="FFFFFF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</a:tr>
              <a:tr h="589597">
                <a:tc>
                  <a:txBody>
                    <a:bodyPr/>
                    <a:lstStyle/>
                    <a:p>
                      <a:pPr algn="l"/>
                      <a:r>
                        <a:rPr sz="142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কার্যক্রমের স্থান</a:t>
                      </a:r>
                      <a:endParaRPr sz="1425" b="1" i="0" u="none">
                        <a:solidFill>
                          <a:srgbClr val="334155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কন্ট্রোল প্যানেল (Control Panel) থেকে করা হয়।</a:t>
                      </a:r>
                      <a:endParaRPr sz="1425" b="0" i="0" u="none">
                        <a:solidFill>
                          <a:srgbClr val="334155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রেজিস্ট্রি এডিটর (Registry Editor) থেকে সম্পন্ন করা হয়।</a:t>
                      </a:r>
                      <a:endParaRPr sz="1425" b="0" i="0" u="none">
                        <a:solidFill>
                          <a:srgbClr val="334155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89597">
                <a:tc>
                  <a:txBody>
                    <a:bodyPr/>
                    <a:lstStyle/>
                    <a:p>
                      <a:pPr algn="l"/>
                      <a:r>
                        <a:rPr sz="142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অবশিষ্টাংশ</a:t>
                      </a:r>
                      <a:endParaRPr sz="1425" b="1" i="0" u="none">
                        <a:solidFill>
                          <a:srgbClr val="334155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মূল প্রোগ্রাম মুছলেও কিছু রেজিস্ট্রি ফাইল থেকে যায়।</a:t>
                      </a:r>
                      <a:endParaRPr sz="1425" b="0" i="0" u="none">
                        <a:solidFill>
                          <a:srgbClr val="334155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কম্পিউটার থেকে সফটওয়্যারটির যাবতীয় ফাইলের চিহ্ন মুছে যায়।</a:t>
                      </a:r>
                      <a:endParaRPr sz="1425" b="0" i="0" u="none">
                        <a:solidFill>
                          <a:srgbClr val="334155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589597">
                <a:tc>
                  <a:txBody>
                    <a:bodyPr/>
                    <a:lstStyle/>
                    <a:p>
                      <a:pPr algn="l"/>
                      <a:r>
                        <a:rPr sz="142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জটিলতা ও ঝুঁকি</a:t>
                      </a:r>
                      <a:endParaRPr sz="1425" b="1" i="0" u="none">
                        <a:solidFill>
                          <a:srgbClr val="334155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সহজ ও সম্পূর্ণ নিরাপদ পদ্ধতি।</a:t>
                      </a:r>
                      <a:endParaRPr sz="1425" b="0" i="0" u="none">
                        <a:solidFill>
                          <a:srgbClr val="334155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তুলনামূলক জটিল এবং বাড়তি সতর্কতার প্রয়োজন হয়।</a:t>
                      </a:r>
                      <a:endParaRPr sz="1425" b="0" i="0" u="none">
                        <a:solidFill>
                          <a:srgbClr val="334155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89599">
                <a:tc>
                  <a:txBody>
                    <a:bodyPr/>
                    <a:lstStyle/>
                    <a:p>
                      <a:pPr algn="l"/>
                      <a:r>
                        <a:rPr sz="142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ব্যবহারের উদ্দেশ্য</a:t>
                      </a:r>
                      <a:endParaRPr sz="1425" b="1" i="0" u="none">
                        <a:solidFill>
                          <a:srgbClr val="334155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সাধারণ উপায়ে সফটওয়্যার সরানোর জন্য।</a:t>
                      </a:r>
                      <a:endParaRPr sz="1425" b="0" i="0" u="none">
                        <a:solidFill>
                          <a:srgbClr val="334155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আনইন্সটল না হলে বা পুঙ্খানুপুঙ্খ মুছে ফেলার জন্য।</a:t>
                      </a:r>
                      <a:endParaRPr sz="1425" b="0" i="0" u="none">
                        <a:solidFill>
                          <a:srgbClr val="334155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23875" y="3593306"/>
            <a:ext cx="17515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275433" y="3593306"/>
            <a:ext cx="41804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55866" y="3593306"/>
            <a:ext cx="52122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23875" y="4179093"/>
            <a:ext cx="17515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275433" y="4179093"/>
            <a:ext cx="41804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55866" y="4179093"/>
            <a:ext cx="52122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23875" y="4764881"/>
            <a:ext cx="17515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275433" y="4764881"/>
            <a:ext cx="41804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455866" y="4764881"/>
            <a:ext cx="52122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23875" y="5350668"/>
            <a:ext cx="17515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275433" y="5350668"/>
            <a:ext cx="41804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55866" y="5350668"/>
            <a:ext cx="521225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419350"/>
            <a:ext cx="3555950" cy="29432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950" y="2419350"/>
            <a:ext cx="3555950" cy="2943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025" y="2419350"/>
            <a:ext cx="3555950" cy="29432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81075" y="428625"/>
            <a:ext cx="11210925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Hind Siliguri"/>
              </a:rPr>
              <a:t>মূল্যায়ন ও বাড়ির কাজ</a:t>
            </a:r>
            <a:endParaRPr sz="2700" b="1" i="0" u="none">
              <a:solidFill>
                <a:srgbClr val="1E3A8A"/>
              </a:solidFill>
              <a:latin typeface="Hind Siligu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3875" y="10953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3400"/>
            <a:ext cx="342900" cy="3429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1525" y="3390900"/>
            <a:ext cx="321368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3A8A"/>
                </a:solidFill>
                <a:latin typeface="Hind Siliguri"/>
              </a:rPr>
              <a:t>শ্রেণি মূল্যায়ন</a:t>
            </a:r>
            <a:endParaRPr sz="1650" b="1" i="0" u="none">
              <a:solidFill>
                <a:srgbClr val="1E3A8A"/>
              </a:solidFill>
              <a:latin typeface="Hind Siligu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1525" y="3829050"/>
            <a:ext cx="30606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১. কম্পিউটার ধীরগতির হওয়ার মূল কারণ কী?</a:t>
            </a:r>
            <a:endParaRPr sz="1350" b="0" i="0" u="none">
              <a:solidFill>
                <a:srgbClr val="475569"/>
              </a:solidFill>
              <a:latin typeface="Hind Siligu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1525" y="4086225"/>
            <a:ext cx="30606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২. সফটওয়্যার আনইন্সটল করতে কোথায় যেতে হয়?</a:t>
            </a:r>
            <a:endParaRPr sz="1350" b="0" i="0" u="none">
              <a:solidFill>
                <a:srgbClr val="475569"/>
              </a:solidFill>
              <a:latin typeface="Hind Siligu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1525" y="4600575"/>
            <a:ext cx="30606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৩. রেজিস্ট্রি এডিটর চালুর কমান্ড কোনটি?</a:t>
            </a:r>
            <a:endParaRPr sz="1350" b="0" i="0" u="none">
              <a:solidFill>
                <a:srgbClr val="475569"/>
              </a:solidFill>
              <a:latin typeface="Hind Siligu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65600" y="3390900"/>
            <a:ext cx="321368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3A8A"/>
                </a:solidFill>
                <a:latin typeface="Hind Siliguri"/>
              </a:rPr>
              <a:t>বাড়ির কাজ</a:t>
            </a:r>
            <a:endParaRPr sz="1650" b="1" i="0" u="none">
              <a:solidFill>
                <a:srgbClr val="1E3A8A"/>
              </a:solidFill>
              <a:latin typeface="Hind Siligu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65600" y="3829050"/>
            <a:ext cx="3060650" cy="1285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"শেখ রাসেল ডিজিটাল ল্যাবের একটি কম্পিউটার অপ্রয়োজনীয় সফটওয়্যারের কারণে ধীরগতির হলে তুমি কীভাবে তা রেজিস্ট্রি এডিটরের মাধ্যমে স্থায়ীভাবে ডিলিট করে সচল করবে?" — তা খাতায় লিখে আনবে।</a:t>
            </a:r>
            <a:endParaRPr sz="1350" b="0" i="0" u="none">
              <a:solidFill>
                <a:srgbClr val="475569"/>
              </a:solidFill>
              <a:latin typeface="Hind Siligu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59675" y="3390900"/>
            <a:ext cx="321368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3A8A"/>
                </a:solidFill>
                <a:latin typeface="Hind Siliguri"/>
              </a:rPr>
              <a:t>ধন্যবাদ</a:t>
            </a:r>
            <a:endParaRPr sz="1650" b="1" i="0" u="none">
              <a:solidFill>
                <a:srgbClr val="1E3A8A"/>
              </a:solidFill>
              <a:latin typeface="Hind Siligu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59675" y="3829050"/>
            <a:ext cx="30606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আইসিটি ক্লাসে সক্রিয় অংশগ্রহণের জন্য ধন্যবাদ। কম্পিউটার সুরক্ষায় সঠিক নিয়ম মেনে সফটওয়্যার ব্যবস্থাপনা করুন।</a:t>
            </a:r>
            <a:endParaRPr sz="1350" b="0" i="0" u="none">
              <a:solidFill>
                <a:srgbClr val="475569"/>
              </a:solidFill>
              <a:latin typeface="Hind Siliguri"/>
            </a:endParaRP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25" y="2781300"/>
            <a:ext cx="342900" cy="3429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5600" y="2781300"/>
            <a:ext cx="428625" cy="3429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9675" y="2781300"/>
            <a:ext cx="342900" cy="342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3196</Words>
  <Application>WPS Presentation</Application>
  <PresentationFormat>On-screen Show (4:3)</PresentationFormat>
  <Paragraphs>124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0" baseType="lpstr">
      <vt:lpstr>Arial</vt:lpstr>
      <vt:lpstr>SimSun</vt:lpstr>
      <vt:lpstr>Wingdings</vt:lpstr>
      <vt:lpstr>Arial</vt:lpstr>
      <vt:lpstr>Hind Siliguri</vt:lpstr>
      <vt:lpstr>Siyam Rupali</vt:lpstr>
      <vt:lpstr>Hind Siliguri Medium</vt:lpstr>
      <vt:lpstr>Hind Siliguri SemiBold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User</cp:lastModifiedBy>
  <cp:revision>3</cp:revision>
  <dcterms:created xsi:type="dcterms:W3CDTF">2013-01-27T09:14:00Z</dcterms:created>
  <dcterms:modified xsi:type="dcterms:W3CDTF">2026-09-06T05:11:05Z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1033-12.1.0.28032</vt:lpwstr>
  </property>
  <property fmtid="{D5CDD505-2E9C-101B-9397-08002B2CF9AE}" pid="3" name="ICV">
    <vt:lpwstr>962CAC6FC96947D4B9FA2BB080B90CAD_13</vt:lpwstr>
  </property>
</Properties>
</file>