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56" r:id="rId3"/>
    <p:sldId id="257" r:id="rId4"/>
    <p:sldId id="260" r:id="rId5"/>
    <p:sldId id="265" r:id="rId6"/>
    <p:sldId id="261" r:id="rId7"/>
    <p:sldId id="258" r:id="rId8"/>
    <p:sldId id="263" r:id="rId9"/>
    <p:sldId id="262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EF5E6-97B4-4921-96CC-6EF1BC444C38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0E595-8B6A-477D-93F7-B33DD65FA2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07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0E595-8B6A-477D-93F7-B33DD65FA2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29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46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14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3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79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54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97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56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538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5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96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700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1EE5A-7614-4E0E-9834-B806F59DD96A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4293D-28A7-407C-AF88-AD56BF6D7B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8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0102" y="218364"/>
            <a:ext cx="9144000" cy="1285377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rgbClr val="FF0000"/>
                </a:solidFill>
              </a:rPr>
              <a:t>স্বাগতম</a:t>
            </a:r>
            <a:endParaRPr lang="en-US" sz="8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8676" y="1337481"/>
            <a:ext cx="8134066" cy="533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2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377" y="450376"/>
            <a:ext cx="11150220" cy="1364777"/>
          </a:xfrm>
        </p:spPr>
        <p:txBody>
          <a:bodyPr/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শিক্ষক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পরিচিতি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0377" y="1978925"/>
            <a:ext cx="11150220" cy="3725839"/>
          </a:xfrm>
        </p:spPr>
        <p:txBody>
          <a:bodyPr>
            <a:normAutofit fontScale="92500"/>
          </a:bodyPr>
          <a:lstStyle/>
          <a:p>
            <a:r>
              <a:rPr lang="en-US" sz="6500" dirty="0" err="1" smtClean="0"/>
              <a:t>শিক্ষকের</a:t>
            </a:r>
            <a:r>
              <a:rPr lang="en-US" sz="6500" dirty="0" smtClean="0"/>
              <a:t> </a:t>
            </a:r>
            <a:r>
              <a:rPr lang="en-US" sz="6500" dirty="0" err="1" smtClean="0"/>
              <a:t>নামঃ</a:t>
            </a:r>
            <a:r>
              <a:rPr lang="en-US" sz="6500" dirty="0" smtClean="0"/>
              <a:t> </a:t>
            </a:r>
            <a:r>
              <a:rPr lang="en-US" sz="6500" dirty="0" err="1" smtClean="0">
                <a:solidFill>
                  <a:schemeClr val="accent6"/>
                </a:solidFill>
              </a:rPr>
              <a:t>পরিতোষ</a:t>
            </a:r>
            <a:r>
              <a:rPr lang="en-US" sz="6500" dirty="0" smtClean="0">
                <a:solidFill>
                  <a:schemeClr val="accent6"/>
                </a:solidFill>
              </a:rPr>
              <a:t> </a:t>
            </a:r>
            <a:r>
              <a:rPr lang="en-US" sz="6500" dirty="0" err="1" smtClean="0">
                <a:solidFill>
                  <a:schemeClr val="accent6"/>
                </a:solidFill>
              </a:rPr>
              <a:t>কুমার</a:t>
            </a:r>
            <a:r>
              <a:rPr lang="en-US" sz="6500" dirty="0" smtClean="0"/>
              <a:t/>
            </a:r>
            <a:br>
              <a:rPr lang="en-US" sz="6500" dirty="0" smtClean="0"/>
            </a:br>
            <a:r>
              <a:rPr lang="en-US" sz="6500" dirty="0" err="1" smtClean="0"/>
              <a:t>পি</a:t>
            </a:r>
            <a:r>
              <a:rPr lang="en-US" sz="6500" dirty="0" smtClean="0"/>
              <a:t>, </a:t>
            </a:r>
            <a:r>
              <a:rPr lang="en-US" sz="6500" dirty="0" err="1" smtClean="0"/>
              <a:t>কে</a:t>
            </a:r>
            <a:r>
              <a:rPr lang="en-US" sz="6500" dirty="0" smtClean="0"/>
              <a:t>, এ  </a:t>
            </a:r>
            <a:r>
              <a:rPr lang="en-US" sz="6500" dirty="0" err="1" smtClean="0"/>
              <a:t>উচ্চ</a:t>
            </a:r>
            <a:r>
              <a:rPr lang="en-US" sz="6500" dirty="0" smtClean="0"/>
              <a:t> </a:t>
            </a:r>
            <a:r>
              <a:rPr lang="en-US" sz="6500" dirty="0" err="1" smtClean="0"/>
              <a:t>বিদ্যালয়</a:t>
            </a:r>
            <a:r>
              <a:rPr lang="en-US" sz="6500" dirty="0" smtClean="0"/>
              <a:t/>
            </a:r>
            <a:br>
              <a:rPr lang="en-US" sz="6500" dirty="0" smtClean="0"/>
            </a:br>
            <a:r>
              <a:rPr lang="en-US" sz="7800" dirty="0" err="1" smtClean="0"/>
              <a:t>সহকারি</a:t>
            </a:r>
            <a:r>
              <a:rPr lang="en-US" sz="7800" dirty="0" smtClean="0"/>
              <a:t> </a:t>
            </a:r>
            <a:r>
              <a:rPr lang="en-US" sz="7800" dirty="0" err="1" smtClean="0"/>
              <a:t>শিক্ষক</a:t>
            </a:r>
            <a:r>
              <a:rPr lang="en-US" sz="7800" dirty="0" smtClean="0"/>
              <a:t> ( </a:t>
            </a:r>
            <a:r>
              <a:rPr lang="en-US" sz="7800" dirty="0" err="1" smtClean="0"/>
              <a:t>বিজ্ঞান</a:t>
            </a:r>
            <a:r>
              <a:rPr lang="en-US" sz="6500" dirty="0" smtClean="0"/>
              <a:t>)</a:t>
            </a:r>
          </a:p>
          <a:p>
            <a:r>
              <a:rPr lang="en-US" sz="5800" dirty="0" smtClean="0"/>
              <a:t>          </a:t>
            </a:r>
            <a:r>
              <a:rPr lang="en-US" sz="5800" dirty="0" err="1" smtClean="0"/>
              <a:t>মোবাইল</a:t>
            </a:r>
            <a:r>
              <a:rPr lang="en-US" sz="5800" dirty="0" smtClean="0"/>
              <a:t> </a:t>
            </a:r>
            <a:r>
              <a:rPr lang="en-US" sz="5800" dirty="0" err="1" smtClean="0"/>
              <a:t>নংঃ</a:t>
            </a:r>
            <a:r>
              <a:rPr lang="en-US" sz="5800" dirty="0" smtClean="0"/>
              <a:t> </a:t>
            </a:r>
            <a:r>
              <a:rPr lang="en-US" sz="5800" dirty="0" smtClean="0">
                <a:solidFill>
                  <a:schemeClr val="accent2"/>
                </a:solidFill>
              </a:rPr>
              <a:t>০১৭১০০৫৯৫০৫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387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137" y="477670"/>
            <a:ext cx="11081981" cy="1135253"/>
          </a:xfrm>
        </p:spPr>
        <p:txBody>
          <a:bodyPr>
            <a:normAutofit/>
          </a:bodyPr>
          <a:lstStyle/>
          <a:p>
            <a:r>
              <a:rPr lang="en-US" sz="7200" dirty="0" err="1" smtClean="0">
                <a:solidFill>
                  <a:srgbClr val="00B050"/>
                </a:solidFill>
              </a:rPr>
              <a:t>পাঠ</a:t>
            </a:r>
            <a:r>
              <a:rPr lang="en-US" sz="7200" dirty="0" smtClean="0">
                <a:solidFill>
                  <a:srgbClr val="00B050"/>
                </a:solidFill>
              </a:rPr>
              <a:t> </a:t>
            </a:r>
            <a:r>
              <a:rPr lang="en-US" sz="7200" dirty="0" err="1" smtClean="0">
                <a:solidFill>
                  <a:srgbClr val="00B050"/>
                </a:solidFill>
              </a:rPr>
              <a:t>পরিচিতি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7" y="1612924"/>
            <a:ext cx="11341290" cy="4555864"/>
          </a:xfrm>
        </p:spPr>
        <p:txBody>
          <a:bodyPr>
            <a:normAutofit fontScale="92500" lnSpcReduction="10000"/>
          </a:bodyPr>
          <a:lstStyle/>
          <a:p>
            <a:r>
              <a:rPr lang="en-US" sz="5900" dirty="0" smtClean="0"/>
              <a:t>৬ষ্ঠ </a:t>
            </a:r>
            <a:r>
              <a:rPr lang="en-US" sz="5900" dirty="0" err="1" smtClean="0"/>
              <a:t>শ্রেনী</a:t>
            </a:r>
            <a:r>
              <a:rPr lang="en-US" sz="5900" dirty="0" smtClean="0"/>
              <a:t/>
            </a:r>
            <a:br>
              <a:rPr lang="en-US" sz="5900" dirty="0" smtClean="0"/>
            </a:br>
            <a:r>
              <a:rPr lang="en-US" sz="7600" dirty="0" err="1" smtClean="0">
                <a:solidFill>
                  <a:srgbClr val="0099CC"/>
                </a:solidFill>
              </a:rPr>
              <a:t>অধ্যায়ঃ</a:t>
            </a:r>
            <a:r>
              <a:rPr lang="en-US" sz="7600" dirty="0" smtClean="0">
                <a:solidFill>
                  <a:srgbClr val="0099CC"/>
                </a:solidFill>
              </a:rPr>
              <a:t> </a:t>
            </a:r>
            <a:r>
              <a:rPr lang="en-US" sz="7600" dirty="0" err="1" smtClean="0">
                <a:solidFill>
                  <a:srgbClr val="0099CC"/>
                </a:solidFill>
              </a:rPr>
              <a:t>চতুর্থ</a:t>
            </a:r>
            <a:r>
              <a:rPr lang="en-US" sz="5900" dirty="0" smtClean="0"/>
              <a:t/>
            </a:r>
            <a:br>
              <a:rPr lang="en-US" sz="5900" dirty="0" smtClean="0"/>
            </a:br>
            <a:r>
              <a:rPr lang="en-US" sz="5900" dirty="0" err="1" smtClean="0"/>
              <a:t>বিষয়ঃ</a:t>
            </a:r>
            <a:r>
              <a:rPr lang="en-US" sz="5900" dirty="0" smtClean="0"/>
              <a:t> </a:t>
            </a:r>
            <a:r>
              <a:rPr lang="en-US" sz="5900" dirty="0" err="1" smtClean="0"/>
              <a:t>বিজ্ঞান</a:t>
            </a:r>
            <a:r>
              <a:rPr lang="en-US" sz="5900" dirty="0" smtClean="0"/>
              <a:t/>
            </a:r>
            <a:br>
              <a:rPr lang="en-US" sz="5900" dirty="0" smtClean="0"/>
            </a:br>
            <a:r>
              <a:rPr lang="en-US" sz="8600" dirty="0" smtClean="0">
                <a:solidFill>
                  <a:srgbClr val="C00000"/>
                </a:solidFill>
              </a:rPr>
              <a:t>পাঠ-৮</a:t>
            </a:r>
            <a:r>
              <a:rPr lang="en-US" sz="5900" dirty="0" smtClean="0"/>
              <a:t/>
            </a:r>
            <a:br>
              <a:rPr lang="en-US" sz="5900" dirty="0" smtClean="0"/>
            </a:br>
            <a:r>
              <a:rPr lang="bn-IN" altLang="en-US" sz="6000" b="1" dirty="0">
                <a:solidFill>
                  <a:srgbClr val="92D050"/>
                </a:solidFill>
                <a:latin typeface="Google Sans"/>
              </a:rPr>
              <a:t>একটি আদর্শ পাতার অংশ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630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194" y="477672"/>
            <a:ext cx="10904561" cy="2295311"/>
          </a:xfrm>
        </p:spPr>
        <p:txBody>
          <a:bodyPr>
            <a:noAutofit/>
          </a:bodyPr>
          <a:lstStyle/>
          <a:p>
            <a:r>
              <a:rPr lang="as-IN" sz="4800" dirty="0" smtClean="0">
                <a:solidFill>
                  <a:srgbClr val="C00000"/>
                </a:solidFill>
              </a:rPr>
              <a:t>উদ্ভিদের কান্ড বা শাখা-প্রশাখার পর্ব থেকে উৎপন্ন চ্যাপ্টা, সাধারণত সবুজ রঙের পার্শ্বীয় অঙ্গকে </a:t>
            </a:r>
            <a:r>
              <a:rPr lang="as-IN" sz="4800" dirty="0">
                <a:solidFill>
                  <a:srgbClr val="C00000"/>
                </a:solidFill>
              </a:rPr>
              <a:t>পাতা</a:t>
            </a:r>
            <a:r>
              <a:rPr lang="as-IN" sz="4800" dirty="0" smtClean="0">
                <a:solidFill>
                  <a:srgbClr val="C00000"/>
                </a:solidFill>
              </a:rPr>
              <a:t> বা </a:t>
            </a:r>
            <a:r>
              <a:rPr lang="as-IN" sz="4800" dirty="0">
                <a:solidFill>
                  <a:srgbClr val="C00000"/>
                </a:solidFill>
              </a:rPr>
              <a:t>পত্র</a:t>
            </a:r>
            <a:r>
              <a:rPr lang="as-IN" sz="4800" dirty="0" smtClean="0">
                <a:solidFill>
                  <a:srgbClr val="C00000"/>
                </a:solidFill>
              </a:rPr>
              <a:t> বলে।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320" y="3642981"/>
            <a:ext cx="10754435" cy="2921591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chemeClr val="accent2"/>
                </a:solidFill>
              </a:rPr>
              <a:t>৬ষ্ঠ</a:t>
            </a:r>
            <a:r>
              <a:rPr lang="as-IN" sz="4400" dirty="0" smtClean="0">
                <a:solidFill>
                  <a:schemeClr val="accent2"/>
                </a:solidFill>
              </a:rPr>
              <a:t> শ্রেণির বিজ্ঞান বইয়ের আলোকেই পাতার বিভিন্ন অংশ ও কাজ নিচে দেওয়া হলো</a:t>
            </a:r>
            <a:endParaRPr lang="en-US" sz="4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157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5636" y="641445"/>
            <a:ext cx="9144000" cy="1094309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</a:rPr>
              <a:t>জোড়ায়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কাজ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136" y="2510216"/>
            <a:ext cx="11259403" cy="3644923"/>
          </a:xfrm>
        </p:spPr>
        <p:txBody>
          <a:bodyPr>
            <a:normAutofit/>
          </a:bodyPr>
          <a:lstStyle/>
          <a:p>
            <a:r>
              <a:rPr lang="en-US" sz="9600" b="1" dirty="0" err="1" smtClean="0">
                <a:solidFill>
                  <a:srgbClr val="C00000"/>
                </a:solidFill>
              </a:rPr>
              <a:t>পাতা</a:t>
            </a:r>
            <a:r>
              <a:rPr lang="as-IN" sz="9600" b="1" dirty="0" smtClean="0">
                <a:solidFill>
                  <a:srgbClr val="C00000"/>
                </a:solidFill>
              </a:rPr>
              <a:t> কাকে বলে?</a:t>
            </a:r>
            <a:endParaRPr lang="en-US" sz="9600" b="1" dirty="0" smtClean="0">
              <a:solidFill>
                <a:srgbClr val="C00000"/>
              </a:solidFill>
            </a:endParaRPr>
          </a:p>
          <a:p>
            <a:endParaRPr lang="as-IN" sz="96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706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5910" y="2265527"/>
            <a:ext cx="11423177" cy="3957851"/>
          </a:xfrm>
        </p:spPr>
        <p:txBody>
          <a:bodyPr>
            <a:normAutofit/>
          </a:bodyPr>
          <a:lstStyle/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altLang="en-US" sz="3500" b="1" dirty="0">
                <a:solidFill>
                  <a:srgbClr val="C00000"/>
                </a:solidFill>
                <a:latin typeface="Google Sans"/>
              </a:rPr>
              <a:t>পত্রমূল </a:t>
            </a:r>
            <a:r>
              <a:rPr kumimoji="0" lang="en-US" altLang="en-US" sz="3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oogle Sans"/>
                <a:cs typeface="Vrinda"/>
              </a:rPr>
              <a:t>(Leaf base):</a:t>
            </a:r>
            <a:r>
              <a:rPr lang="bn-IN" altLang="en-US" sz="3500" dirty="0">
                <a:solidFill>
                  <a:srgbClr val="C00000"/>
                </a:solidFill>
                <a:latin typeface="Google Sans"/>
              </a:rPr>
              <a:t> </a:t>
            </a:r>
            <a:r>
              <a:rPr lang="bn-IN" altLang="en-US" sz="3500" dirty="0">
                <a:solidFill>
                  <a:schemeClr val="accent6"/>
                </a:solidFill>
                <a:latin typeface="Google Sans"/>
              </a:rPr>
              <a:t>পাতার যে অংশটি কাণ্ডের বা শাখার গায়ে যুক্ত থাকে।</a:t>
            </a:r>
            <a:endParaRPr kumimoji="0" lang="en-US" altLang="en-US" sz="35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Google Sans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altLang="en-US" sz="3500" b="1" dirty="0">
                <a:solidFill>
                  <a:srgbClr val="C00000"/>
                </a:solidFill>
                <a:latin typeface="Google Sans"/>
              </a:rPr>
              <a:t>পত্রবৃন্ত বা বোঁটা </a:t>
            </a:r>
            <a:r>
              <a:rPr kumimoji="0" lang="en-US" altLang="en-US" sz="3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oogle Sans"/>
                <a:cs typeface="Vrinda"/>
              </a:rPr>
              <a:t>(Petiole):</a:t>
            </a:r>
            <a:r>
              <a:rPr lang="bn-IN" altLang="en-US" sz="3500" b="1" dirty="0">
                <a:solidFill>
                  <a:srgbClr val="C00000"/>
                </a:solidFill>
                <a:latin typeface="Google Sans"/>
              </a:rPr>
              <a:t> </a:t>
            </a:r>
            <a:r>
              <a:rPr lang="bn-IN" altLang="en-US" sz="3500" dirty="0">
                <a:solidFill>
                  <a:schemeClr val="accent6"/>
                </a:solidFill>
                <a:latin typeface="Google Sans"/>
              </a:rPr>
              <a:t>পত্রমূল ও পত্রফলকের মধ্যবর্তী অংশটি হলো বৃন্ত</a:t>
            </a:r>
            <a:r>
              <a:rPr kumimoji="0" lang="en-US" altLang="en-US" sz="3500" b="0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Google Sans"/>
                <a:cs typeface="Vrinda"/>
              </a:rPr>
              <a:t>, </a:t>
            </a:r>
            <a:r>
              <a:rPr lang="bn-IN" altLang="en-US" sz="3500" dirty="0">
                <a:solidFill>
                  <a:schemeClr val="accent6"/>
                </a:solidFill>
                <a:latin typeface="Google Sans"/>
              </a:rPr>
              <a:t>যা ফলককে আলোর দিকে ধরে রাখে।</a:t>
            </a:r>
            <a:endParaRPr kumimoji="0" lang="en-US" altLang="en-US" sz="35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Google Sans"/>
            </a:endParaRPr>
          </a:p>
          <a:p>
            <a:pPr lvl="0" algn="l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altLang="en-US" sz="3500" b="1" dirty="0">
                <a:solidFill>
                  <a:srgbClr val="C00000"/>
                </a:solidFill>
                <a:latin typeface="Google Sans"/>
              </a:rPr>
              <a:t>পত্রফলক </a:t>
            </a:r>
            <a:r>
              <a:rPr kumimoji="0" lang="en-US" altLang="en-US" sz="35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oogle Sans"/>
                <a:cs typeface="Vrinda"/>
              </a:rPr>
              <a:t>(Lamina):</a:t>
            </a:r>
            <a:r>
              <a:rPr lang="bn-IN" altLang="en-US" sz="3500" dirty="0">
                <a:solidFill>
                  <a:srgbClr val="C00000"/>
                </a:solidFill>
                <a:latin typeface="Google Sans"/>
              </a:rPr>
              <a:t> </a:t>
            </a:r>
            <a:r>
              <a:rPr lang="bn-IN" altLang="en-US" sz="3500" dirty="0">
                <a:solidFill>
                  <a:schemeClr val="accent6"/>
                </a:solidFill>
                <a:latin typeface="Google Sans"/>
              </a:rPr>
              <a:t>পাতার প্রশস্ত ও চ্যাপ্টা সবুজ অংশটি হলো পত্রফলক। এটি আলোর সাহায্যে খাদ্য তৈরি করে</a:t>
            </a:r>
            <a:endParaRPr kumimoji="0" lang="en-US" altLang="en-US" sz="3500" b="0" i="0" u="none" strike="noStrike" cap="none" normalizeH="0" baseline="0" dirty="0" smtClean="0">
              <a:ln>
                <a:noFill/>
              </a:ln>
              <a:solidFill>
                <a:schemeClr val="accent6"/>
              </a:solidFill>
              <a:effectLst/>
              <a:latin typeface="Google Sans"/>
            </a:endParaRPr>
          </a:p>
          <a:p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341193" y="325112"/>
            <a:ext cx="11395882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5400" b="0" i="0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Google Sans"/>
                <a:cs typeface="Vrinda"/>
              </a:rPr>
              <a:t>একটি আদর্শ পাতার প্রধানত তিনটি অংশ থাকে</a:t>
            </a:r>
            <a:endParaRPr kumimoji="0" lang="en-US" altLang="en-US" sz="48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7491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5659" y="203792"/>
            <a:ext cx="11450472" cy="1271729"/>
          </a:xfrm>
        </p:spPr>
        <p:txBody>
          <a:bodyPr>
            <a:normAutofit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as-IN" sz="6600" dirty="0" smtClean="0">
                <a:solidFill>
                  <a:srgbClr val="C00000"/>
                </a:solidFill>
              </a:rPr>
              <a:t>একটি আদর্শ পাতার অংশ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1122" y="3602038"/>
            <a:ext cx="5595582" cy="1655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412" y="1558332"/>
            <a:ext cx="9853684" cy="529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43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sz="8000" dirty="0" err="1" smtClean="0">
                <a:solidFill>
                  <a:srgbClr val="00B050"/>
                </a:solidFill>
              </a:rPr>
              <a:t>একক</a:t>
            </a:r>
            <a:r>
              <a:rPr lang="en-US" sz="8000" dirty="0" smtClean="0">
                <a:solidFill>
                  <a:srgbClr val="00B050"/>
                </a:solidFill>
              </a:rPr>
              <a:t> </a:t>
            </a:r>
            <a:r>
              <a:rPr lang="en-US" sz="8000" dirty="0" err="1" smtClean="0">
                <a:solidFill>
                  <a:srgbClr val="00B050"/>
                </a:solidFill>
              </a:rPr>
              <a:t>কাজ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err="1" smtClean="0">
                <a:solidFill>
                  <a:srgbClr val="00B050"/>
                </a:solidFill>
              </a:rPr>
              <a:t>মৌখিক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err="1" smtClean="0">
                <a:solidFill>
                  <a:srgbClr val="00B050"/>
                </a:solidFill>
              </a:rPr>
              <a:t>প্রশ্ন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bn-IN" altLang="en-US" sz="5400" dirty="0">
                <a:solidFill>
                  <a:schemeClr val="accent2"/>
                </a:solidFill>
                <a:latin typeface="Google Sans"/>
              </a:rPr>
              <a:t>একটি আদর্শ পাতার প্রধানত </a:t>
            </a:r>
            <a:r>
              <a:rPr lang="en-US" altLang="en-US" sz="5400" dirty="0" err="1" smtClean="0">
                <a:solidFill>
                  <a:schemeClr val="accent2"/>
                </a:solidFill>
                <a:latin typeface="Google Sans"/>
              </a:rPr>
              <a:t>কয়টি</a:t>
            </a:r>
            <a:r>
              <a:rPr lang="bn-IN" altLang="en-US" sz="5400" dirty="0" smtClean="0">
                <a:solidFill>
                  <a:schemeClr val="accent2"/>
                </a:solidFill>
                <a:latin typeface="Google Sans"/>
              </a:rPr>
              <a:t> </a:t>
            </a:r>
            <a:r>
              <a:rPr lang="bn-IN" altLang="en-US" sz="5400" dirty="0">
                <a:solidFill>
                  <a:schemeClr val="accent2"/>
                </a:solidFill>
                <a:latin typeface="Google Sans"/>
              </a:rPr>
              <a:t>অংশ </a:t>
            </a:r>
            <a:r>
              <a:rPr lang="bn-IN" altLang="en-US" sz="5400" dirty="0" smtClean="0">
                <a:solidFill>
                  <a:schemeClr val="accent2"/>
                </a:solidFill>
                <a:latin typeface="Google Sans"/>
              </a:rPr>
              <a:t>থাকে</a:t>
            </a:r>
            <a:r>
              <a:rPr lang="en-US" altLang="en-US" sz="5400" dirty="0" smtClean="0">
                <a:solidFill>
                  <a:schemeClr val="accent2"/>
                </a:solidFill>
                <a:latin typeface="Google Sans"/>
              </a:rPr>
              <a:t> ও </a:t>
            </a:r>
            <a:r>
              <a:rPr lang="en-US" altLang="en-US" sz="5400" dirty="0" err="1" smtClean="0">
                <a:solidFill>
                  <a:schemeClr val="accent2"/>
                </a:solidFill>
                <a:latin typeface="Google Sans"/>
              </a:rPr>
              <a:t>কি</a:t>
            </a:r>
            <a:r>
              <a:rPr lang="en-US" altLang="en-US" sz="5400" dirty="0" smtClean="0">
                <a:solidFill>
                  <a:schemeClr val="accent2"/>
                </a:solidFill>
                <a:latin typeface="Google Sans"/>
              </a:rPr>
              <a:t> </a:t>
            </a:r>
            <a:r>
              <a:rPr lang="en-US" altLang="en-US" sz="5400" dirty="0" err="1" smtClean="0">
                <a:solidFill>
                  <a:schemeClr val="accent2"/>
                </a:solidFill>
                <a:latin typeface="Google Sans"/>
              </a:rPr>
              <a:t>কি</a:t>
            </a:r>
            <a:r>
              <a:rPr lang="en-US" altLang="en-US" sz="5400" dirty="0" smtClean="0">
                <a:solidFill>
                  <a:schemeClr val="accent2"/>
                </a:solidFill>
                <a:latin typeface="Google Sans"/>
              </a:rPr>
              <a:t>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8093402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9557" y="2320120"/>
            <a:ext cx="11136573" cy="3930555"/>
          </a:xfrm>
        </p:spPr>
        <p:txBody>
          <a:bodyPr>
            <a:noAutofit/>
          </a:bodyPr>
          <a:lstStyle/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altLang="en-US" sz="3600" b="1" dirty="0">
                <a:solidFill>
                  <a:schemeClr val="accent6"/>
                </a:solidFill>
                <a:latin typeface="Google Sans"/>
              </a:rPr>
              <a:t>খাদ্য তৈরি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Google Sans"/>
                <a:cs typeface="Vrinda"/>
              </a:rPr>
              <a:t>:</a:t>
            </a:r>
            <a:r>
              <a:rPr lang="bn-IN" altLang="en-US" sz="3600" dirty="0">
                <a:solidFill>
                  <a:schemeClr val="accent6"/>
                </a:solidFill>
                <a:latin typeface="Google Sans"/>
              </a:rPr>
              <a:t> </a:t>
            </a:r>
            <a:r>
              <a:rPr lang="bn-IN" altLang="en-US" sz="3600" dirty="0">
                <a:latin typeface="Google Sans"/>
              </a:rPr>
              <a:t>ক্লোরোফিল ও সূর্যালোকের উপস্থিতিতে সালোকসংশ্লেষ প্রক্রিয়ায় পাতা উদ্ভিদের জন্য খাদ্য তৈরি করে।</a:t>
            </a:r>
            <a:endParaRPr kumimoji="0" lang="en-US" alt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oogle Sans"/>
            </a:endParaRPr>
          </a:p>
          <a:p>
            <a:pPr lvl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bn-IN" altLang="en-US" sz="3600" b="1" dirty="0">
                <a:solidFill>
                  <a:schemeClr val="accent6"/>
                </a:solidFill>
                <a:latin typeface="Google Sans"/>
              </a:rPr>
              <a:t>গ্যাস আদান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Google Sans"/>
                <a:cs typeface="Vrinda"/>
              </a:rPr>
              <a:t>-</a:t>
            </a:r>
            <a:r>
              <a:rPr lang="bn-IN" altLang="en-US" sz="3600" b="1" dirty="0">
                <a:solidFill>
                  <a:schemeClr val="accent6"/>
                </a:solidFill>
                <a:latin typeface="Google Sans"/>
              </a:rPr>
              <a:t>প্রদান</a:t>
            </a:r>
            <a:r>
              <a:rPr kumimoji="0" lang="en-US" altLang="en-US" sz="3600" b="1" i="0" u="none" strike="noStrike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Google Sans"/>
                <a:cs typeface="Vrinda"/>
              </a:rPr>
              <a:t>:</a:t>
            </a:r>
            <a:r>
              <a:rPr lang="bn-IN" altLang="en-US" sz="3600" dirty="0">
                <a:solidFill>
                  <a:schemeClr val="accent6"/>
                </a:solidFill>
                <a:latin typeface="Google Sans"/>
              </a:rPr>
              <a:t> </a:t>
            </a:r>
            <a:r>
              <a:rPr lang="bn-IN" altLang="en-US" sz="3600" dirty="0">
                <a:latin typeface="Google Sans"/>
              </a:rPr>
              <a:t>পাতার নিচের ত্বকে থাকা পত্ররন্ধ্রের মাধ্যমে উদ্ভিদ অক্সিজেন ও কার্বন ডাই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-</a:t>
            </a:r>
            <a:r>
              <a:rPr lang="bn-IN" altLang="en-US" sz="3600" dirty="0">
                <a:latin typeface="Google Sans"/>
              </a:rPr>
              <a:t>অক্সাইড আদান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Vrinda"/>
              </a:rPr>
              <a:t>-</a:t>
            </a:r>
            <a:r>
              <a:rPr lang="bn-IN" altLang="en-US" sz="3600" dirty="0">
                <a:latin typeface="Google Sans"/>
              </a:rPr>
              <a:t>প্রদান করে।</a:t>
            </a:r>
            <a:endParaRPr lang="en-US" sz="3600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ctrTitle"/>
          </p:nvPr>
        </p:nvSpPr>
        <p:spPr bwMode="auto">
          <a:xfrm>
            <a:off x="559557" y="456367"/>
            <a:ext cx="1074078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9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oogle Sans"/>
                <a:cs typeface="Vrinda"/>
              </a:rPr>
              <a:t>পাতার প্রধান কাজ</a:t>
            </a:r>
            <a:endParaRPr kumimoji="0" lang="en-US" altLang="en-US" sz="8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885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7103" y="569037"/>
            <a:ext cx="10417792" cy="1760562"/>
          </a:xfrm>
        </p:spPr>
        <p:txBody>
          <a:bodyPr/>
          <a:lstStyle/>
          <a:p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বাড়ির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5400" dirty="0" err="1" smtClean="0">
                <a:solidFill>
                  <a:schemeClr val="accent2">
                    <a:lumMod val="75000"/>
                  </a:schemeClr>
                </a:solidFill>
              </a:rPr>
              <a:t>কাজ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চিত্রের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r>
              <a:rPr lang="en-US" dirty="0" smtClean="0"/>
              <a:t> </a:t>
            </a:r>
            <a:r>
              <a:rPr lang="en-US" dirty="0" err="1" smtClean="0"/>
              <a:t>লিখ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70" y="2085537"/>
            <a:ext cx="10807500" cy="4772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073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51045" y="491319"/>
            <a:ext cx="9144000" cy="1299026"/>
          </a:xfrm>
        </p:spPr>
        <p:txBody>
          <a:bodyPr/>
          <a:lstStyle/>
          <a:p>
            <a:r>
              <a:rPr lang="en-US" dirty="0" err="1" smtClean="0">
                <a:solidFill>
                  <a:srgbClr val="C00000"/>
                </a:solidFill>
              </a:rPr>
              <a:t>সকলকে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ধন্যবাদ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7922" y="2634018"/>
            <a:ext cx="10331356" cy="2528248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solidFill>
                  <a:schemeClr val="accent6"/>
                </a:solidFill>
              </a:rPr>
              <a:t>গাছ</a:t>
            </a:r>
            <a:r>
              <a:rPr lang="en-US" sz="8800" dirty="0" smtClean="0">
                <a:solidFill>
                  <a:schemeClr val="accent6"/>
                </a:solidFill>
              </a:rPr>
              <a:t> </a:t>
            </a:r>
            <a:r>
              <a:rPr lang="en-US" sz="8800" dirty="0" err="1" smtClean="0">
                <a:solidFill>
                  <a:schemeClr val="accent6"/>
                </a:solidFill>
              </a:rPr>
              <a:t>লাগাও</a:t>
            </a:r>
            <a:r>
              <a:rPr lang="en-US" sz="8800" dirty="0" smtClean="0">
                <a:solidFill>
                  <a:schemeClr val="accent6"/>
                </a:solidFill>
              </a:rPr>
              <a:t> </a:t>
            </a:r>
          </a:p>
          <a:p>
            <a:r>
              <a:rPr lang="en-US" sz="8800" dirty="0" err="1" smtClean="0">
                <a:solidFill>
                  <a:schemeClr val="accent6"/>
                </a:solidFill>
              </a:rPr>
              <a:t>পরিবেশ</a:t>
            </a:r>
            <a:r>
              <a:rPr lang="en-US" sz="8800" dirty="0" smtClean="0">
                <a:solidFill>
                  <a:schemeClr val="accent6"/>
                </a:solidFill>
              </a:rPr>
              <a:t> </a:t>
            </a:r>
            <a:r>
              <a:rPr lang="en-US" sz="8800" dirty="0" err="1" smtClean="0">
                <a:solidFill>
                  <a:schemeClr val="accent6"/>
                </a:solidFill>
              </a:rPr>
              <a:t>বাঁচাও</a:t>
            </a:r>
            <a:endParaRPr lang="en-US" sz="88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701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179</Words>
  <Application>Microsoft Office PowerPoint</Application>
  <PresentationFormat>Widescreen</PresentationFormat>
  <Paragraphs>25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Google Sans</vt:lpstr>
      <vt:lpstr>Vrinda</vt:lpstr>
      <vt:lpstr>Office Theme</vt:lpstr>
      <vt:lpstr>স্বাগতম</vt:lpstr>
      <vt:lpstr>শিক্ষক পরিচিতি</vt:lpstr>
      <vt:lpstr>পাঠ পরিচিতি</vt:lpstr>
      <vt:lpstr>উদ্ভিদের কান্ড বা শাখা-প্রশাখার পর্ব থেকে উৎপন্ন চ্যাপ্টা, সাধারণত সবুজ রঙের পার্শ্বীয় অঙ্গকে পাতা বা পত্র বলে।</vt:lpstr>
      <vt:lpstr>জোড়ায় কাজ</vt:lpstr>
      <vt:lpstr>একটি আদর্শ পাতার প্রধানত তিনটি অংশ থাকে</vt:lpstr>
      <vt:lpstr>একটি আদর্শ পাতার অংশ</vt:lpstr>
      <vt:lpstr>একক কাজ মৌখিক প্রশ্ন</vt:lpstr>
      <vt:lpstr>পাতার প্রধান কাজ </vt:lpstr>
      <vt:lpstr>বাড়ির কাজ চিত্রের কাজ লিখ?</vt:lpstr>
      <vt:lpstr>সকলকে 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</dc:title>
  <dc:creator>pc</dc:creator>
  <cp:lastModifiedBy>pc</cp:lastModifiedBy>
  <cp:revision>27</cp:revision>
  <dcterms:created xsi:type="dcterms:W3CDTF">2026-09-13T16:10:55Z</dcterms:created>
  <dcterms:modified xsi:type="dcterms:W3CDTF">2026-09-13T17:15:55Z</dcterms:modified>
</cp:coreProperties>
</file>