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3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14.png"/><Relationship Id="rId10" Type="http://schemas.openxmlformats.org/officeDocument/2006/relationships/image" Target="../media/image15.png"/><Relationship Id="rId11" Type="http://schemas.openxmlformats.org/officeDocument/2006/relationships/image" Target="../media/image16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3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0" Type="http://schemas.openxmlformats.org/officeDocument/2006/relationships/image" Target="../media/image23.png"/><Relationship Id="rId11" Type="http://schemas.openxmlformats.org/officeDocument/2006/relationships/image" Target="../media/image24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3.png"/><Relationship Id="rId6" Type="http://schemas.openxmlformats.org/officeDocument/2006/relationships/image" Target="../media/image27.png"/><Relationship Id="rId7" Type="http://schemas.openxmlformats.org/officeDocument/2006/relationships/image" Target="../media/image28.png"/><Relationship Id="rId8" Type="http://schemas.openxmlformats.org/officeDocument/2006/relationships/image" Target="../media/image29.png"/><Relationship Id="rId9" Type="http://schemas.openxmlformats.org/officeDocument/2006/relationships/image" Target="../media/image30.png"/><Relationship Id="rId10" Type="http://schemas.openxmlformats.org/officeDocument/2006/relationships/image" Target="../media/image31.png"/><Relationship Id="rId11" Type="http://schemas.openxmlformats.org/officeDocument/2006/relationships/image" Target="../media/image32.png"/><Relationship Id="rId12" Type="http://schemas.openxmlformats.org/officeDocument/2006/relationships/image" Target="../media/image33.png"/><Relationship Id="rId13" Type="http://schemas.openxmlformats.org/officeDocument/2006/relationships/image" Target="../media/image34.png"/><Relationship Id="rId14" Type="http://schemas.openxmlformats.org/officeDocument/2006/relationships/image" Target="../media/image3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6.png"/><Relationship Id="rId4" Type="http://schemas.openxmlformats.org/officeDocument/2006/relationships/image" Target="../media/image3.png"/><Relationship Id="rId5" Type="http://schemas.openxmlformats.org/officeDocument/2006/relationships/image" Target="../media/image37.png"/><Relationship Id="rId6" Type="http://schemas.openxmlformats.org/officeDocument/2006/relationships/image" Target="../media/image38.png"/><Relationship Id="rId7" Type="http://schemas.openxmlformats.org/officeDocument/2006/relationships/image" Target="../media/image39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40.png"/><Relationship Id="rId4" Type="http://schemas.openxmlformats.org/officeDocument/2006/relationships/image" Target="../media/image18.png"/><Relationship Id="rId5" Type="http://schemas.openxmlformats.org/officeDocument/2006/relationships/image" Target="../media/image41.png"/><Relationship Id="rId6" Type="http://schemas.openxmlformats.org/officeDocument/2006/relationships/image" Target="../media/image3.png"/><Relationship Id="rId7" Type="http://schemas.openxmlformats.org/officeDocument/2006/relationships/image" Target="../media/image42.png"/><Relationship Id="rId8" Type="http://schemas.openxmlformats.org/officeDocument/2006/relationships/image" Target="../media/image43.png"/><Relationship Id="rId9" Type="http://schemas.openxmlformats.org/officeDocument/2006/relationships/image" Target="../media/image44.png"/><Relationship Id="rId10" Type="http://schemas.openxmlformats.org/officeDocument/2006/relationships/image" Target="../media/image45.png"/><Relationship Id="rId11" Type="http://schemas.openxmlformats.org/officeDocument/2006/relationships/image" Target="../media/image46.png"/><Relationship Id="rId12" Type="http://schemas.openxmlformats.org/officeDocument/2006/relationships/image" Target="../media/image47.png"/><Relationship Id="rId13" Type="http://schemas.openxmlformats.org/officeDocument/2006/relationships/image" Target="../media/image48.png"/><Relationship Id="rId14" Type="http://schemas.openxmlformats.org/officeDocument/2006/relationships/image" Target="../media/image49.png"/><Relationship Id="rId15" Type="http://schemas.openxmlformats.org/officeDocument/2006/relationships/image" Target="../media/image50.png"/><Relationship Id="rId16" Type="http://schemas.openxmlformats.org/officeDocument/2006/relationships/image" Target="../media/image51.png"/><Relationship Id="rId17" Type="http://schemas.openxmlformats.org/officeDocument/2006/relationships/image" Target="../media/image52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5" Type="http://schemas.openxmlformats.org/officeDocument/2006/relationships/image" Target="../media/image55.png"/><Relationship Id="rId6" Type="http://schemas.openxmlformats.org/officeDocument/2006/relationships/image" Target="../media/image3.png"/><Relationship Id="rId7" Type="http://schemas.openxmlformats.org/officeDocument/2006/relationships/image" Target="../media/image56.png"/><Relationship Id="rId8" Type="http://schemas.openxmlformats.org/officeDocument/2006/relationships/image" Target="../media/image57.png"/><Relationship Id="rId9" Type="http://schemas.openxmlformats.org/officeDocument/2006/relationships/image" Target="../media/image58.png"/><Relationship Id="rId10" Type="http://schemas.openxmlformats.org/officeDocument/2006/relationships/image" Target="../media/image59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0.png"/><Relationship Id="rId4" Type="http://schemas.openxmlformats.org/officeDocument/2006/relationships/image" Target="../media/image3.png"/><Relationship Id="rId5" Type="http://schemas.openxmlformats.org/officeDocument/2006/relationships/image" Target="../media/image61.png"/><Relationship Id="rId6" Type="http://schemas.openxmlformats.org/officeDocument/2006/relationships/image" Target="../media/image62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63.png"/><Relationship Id="rId4" Type="http://schemas.openxmlformats.org/officeDocument/2006/relationships/image" Target="../media/image64.png"/><Relationship Id="rId5" Type="http://schemas.openxmlformats.org/officeDocument/2006/relationships/image" Target="../media/image65.png"/><Relationship Id="rId6" Type="http://schemas.openxmlformats.org/officeDocument/2006/relationships/image" Target="../media/image66.png"/><Relationship Id="rId7" Type="http://schemas.openxmlformats.org/officeDocument/2006/relationships/image" Target="../media/image3.png"/><Relationship Id="rId8" Type="http://schemas.openxmlformats.org/officeDocument/2006/relationships/image" Target="../media/image67.png"/><Relationship Id="rId9" Type="http://schemas.openxmlformats.org/officeDocument/2006/relationships/image" Target="../media/image68.png"/><Relationship Id="rId10" Type="http://schemas.openxmlformats.org/officeDocument/2006/relationships/image" Target="../media/image69.png"/><Relationship Id="rId11" Type="http://schemas.openxmlformats.org/officeDocument/2006/relationships/image" Target="../media/image70.png"/><Relationship Id="rId12" Type="http://schemas.openxmlformats.org/officeDocument/2006/relationships/image" Target="../media/image71.png"/><Relationship Id="rId13" Type="http://schemas.openxmlformats.org/officeDocument/2006/relationships/image" Target="../media/image72.png"/><Relationship Id="rId14" Type="http://schemas.openxmlformats.org/officeDocument/2006/relationships/image" Target="../media/image73.png"/><Relationship Id="rId15" Type="http://schemas.openxmlformats.org/officeDocument/2006/relationships/image" Target="../media/image74.png"/><Relationship Id="rId16" Type="http://schemas.openxmlformats.org/officeDocument/2006/relationships/image" Target="../media/image75.png"/><Relationship Id="rId17" Type="http://schemas.openxmlformats.org/officeDocument/2006/relationships/image" Target="../media/image76.png"/><Relationship Id="rId18" Type="http://schemas.openxmlformats.org/officeDocument/2006/relationships/image" Target="../media/image77.png"/><Relationship Id="rId19" Type="http://schemas.openxmlformats.org/officeDocument/2006/relationships/image" Target="../media/image78.png"/><Relationship Id="rId20" Type="http://schemas.openxmlformats.org/officeDocument/2006/relationships/image" Target="../media/image79.png"/><Relationship Id="rId21" Type="http://schemas.openxmlformats.org/officeDocument/2006/relationships/image" Target="../media/image80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81.png"/><Relationship Id="rId4" Type="http://schemas.openxmlformats.org/officeDocument/2006/relationships/image" Target="../media/image82.png"/><Relationship Id="rId5" Type="http://schemas.openxmlformats.org/officeDocument/2006/relationships/image" Target="../media/image83.png"/><Relationship Id="rId6" Type="http://schemas.openxmlformats.org/officeDocument/2006/relationships/image" Target="../media/image84.png"/><Relationship Id="rId7" Type="http://schemas.openxmlformats.org/officeDocument/2006/relationships/image" Target="../media/image3.png"/><Relationship Id="rId8" Type="http://schemas.openxmlformats.org/officeDocument/2006/relationships/image" Target="../media/image85.png"/><Relationship Id="rId9" Type="http://schemas.openxmlformats.org/officeDocument/2006/relationships/image" Target="../media/image68.png"/><Relationship Id="rId10" Type="http://schemas.openxmlformats.org/officeDocument/2006/relationships/image" Target="../media/image86.png"/><Relationship Id="rId11" Type="http://schemas.openxmlformats.org/officeDocument/2006/relationships/image" Target="../media/image87.png"/><Relationship Id="rId12" Type="http://schemas.openxmlformats.org/officeDocument/2006/relationships/image" Target="../media/image88.png"/><Relationship Id="rId13" Type="http://schemas.openxmlformats.org/officeDocument/2006/relationships/image" Target="../media/image89.png"/><Relationship Id="rId14" Type="http://schemas.openxmlformats.org/officeDocument/2006/relationships/image" Target="../media/image90.png"/><Relationship Id="rId15" Type="http://schemas.openxmlformats.org/officeDocument/2006/relationships/image" Target="../media/image91.png"/><Relationship Id="rId16" Type="http://schemas.openxmlformats.org/officeDocument/2006/relationships/image" Target="../media/image92.png"/><Relationship Id="rId17" Type="http://schemas.openxmlformats.org/officeDocument/2006/relationships/image" Target="../media/image93.png"/><Relationship Id="rId18" Type="http://schemas.openxmlformats.org/officeDocument/2006/relationships/image" Target="../media/image94.png"/><Relationship Id="rId19" Type="http://schemas.openxmlformats.org/officeDocument/2006/relationships/image" Target="../media/image95.png"/><Relationship Id="rId20" Type="http://schemas.openxmlformats.org/officeDocument/2006/relationships/image" Target="../media/image96.png"/><Relationship Id="rId21" Type="http://schemas.openxmlformats.org/officeDocument/2006/relationships/image" Target="../media/image97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98.png"/><Relationship Id="rId4" Type="http://schemas.openxmlformats.org/officeDocument/2006/relationships/image" Target="../media/image3.png"/><Relationship Id="rId5" Type="http://schemas.openxmlformats.org/officeDocument/2006/relationships/image" Target="../media/image99.png"/><Relationship Id="rId6" Type="http://schemas.openxmlformats.org/officeDocument/2006/relationships/image" Target="../media/image100.png"/><Relationship Id="rId7" Type="http://schemas.openxmlformats.org/officeDocument/2006/relationships/image" Target="../media/image101.png"/><Relationship Id="rId8" Type="http://schemas.openxmlformats.org/officeDocument/2006/relationships/image" Target="../media/image102.png"/><Relationship Id="rId9" Type="http://schemas.openxmlformats.org/officeDocument/2006/relationships/image" Target="../media/image103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04.png"/><Relationship Id="rId4" Type="http://schemas.openxmlformats.org/officeDocument/2006/relationships/image" Target="../media/image105.png"/><Relationship Id="rId5" Type="http://schemas.openxmlformats.org/officeDocument/2006/relationships/image" Target="../media/image3.png"/><Relationship Id="rId6" Type="http://schemas.openxmlformats.org/officeDocument/2006/relationships/image" Target="../media/image106.png"/><Relationship Id="rId7" Type="http://schemas.openxmlformats.org/officeDocument/2006/relationships/image" Target="../media/image107.png"/><Relationship Id="rId8" Type="http://schemas.openxmlformats.org/officeDocument/2006/relationships/image" Target="../media/image108.png"/><Relationship Id="rId9" Type="http://schemas.openxmlformats.org/officeDocument/2006/relationships/image" Target="../media/image109.png"/><Relationship Id="rId10" Type="http://schemas.openxmlformats.org/officeDocument/2006/relationships/image" Target="../media/image110.png"/><Relationship Id="rId11" Type="http://schemas.openxmlformats.org/officeDocument/2006/relationships/image" Target="../media/image111.png"/><Relationship Id="rId12" Type="http://schemas.openxmlformats.org/officeDocument/2006/relationships/image" Target="../media/image112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13.png"/><Relationship Id="rId4" Type="http://schemas.openxmlformats.org/officeDocument/2006/relationships/image" Target="../media/image114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5370314"/>
            <a:ext cx="4772025" cy="101143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1500" y="6457950"/>
            <a:ext cx="638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অধ্যায় ৩: বল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29262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476250"/>
            <a:ext cx="2190750" cy="371475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67975" y="476250"/>
            <a:ext cx="1152525" cy="3714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1500" y="2217539"/>
            <a:ext cx="110490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A86FF"/>
                </a:solidFill>
                <a:latin typeface="Hind Siliguri SemiBold"/>
              </a:rPr>
              <a:t>অধ্যায় ৩ : বল (Force) • দিন ৭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00" y="2665214"/>
            <a:ext cx="11601450" cy="666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5250"/>
              </a:lnSpc>
            </a:pPr>
            <a:r>
              <a:rPr b="1" sz="4200" i="0" u="none">
                <a:solidFill>
                  <a:srgbClr val="FFFFFF"/>
                </a:solidFill>
                <a:latin typeface="Hind Siliguri"/>
              </a:rPr>
              <a:t>ঘর্ষণ বল ও ভরবেগ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500" y="3474839"/>
            <a:ext cx="11049000" cy="335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640"/>
              </a:lnSpc>
            </a:pPr>
            <a:r>
              <a:rPr b="0" sz="1650" i="0" u="none">
                <a:solidFill>
                  <a:srgbClr val="94A3B8"/>
                </a:solidFill>
                <a:latin typeface="Hind Siliguri"/>
              </a:rPr>
              <a:t>Friction Force &amp; Momentum: মূল ধারণা, প্রকারভেদ এবং ভরবেগ সংরক্ষণ সূত্র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625" y="5614094"/>
            <a:ext cx="523875" cy="523875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425" y="590550"/>
            <a:ext cx="142875" cy="142875"/>
          </a:xfrm>
          <a:prstGeom prst="rect">
            <a:avLst/>
          </a:prstGeom>
        </p:spPr>
      </p:pic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550" y="5761732"/>
            <a:ext cx="200025" cy="2286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524000" y="5532239"/>
            <a:ext cx="3760470" cy="2762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350" i="0" u="none">
                <a:solidFill>
                  <a:srgbClr val="F8FAFC"/>
                </a:solidFill>
                <a:latin typeface="Hind Siliguri"/>
              </a:rPr>
              <a:t>মোঃ মিশন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000" y="5808464"/>
            <a:ext cx="3581400" cy="21327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679"/>
              </a:lnSpc>
            </a:pPr>
            <a:r>
              <a:rPr b="0" sz="1050" i="0" u="none">
                <a:solidFill>
                  <a:srgbClr val="94A3B8"/>
                </a:solidFill>
                <a:latin typeface="Hind Siliguri"/>
              </a:rPr>
              <a:t>বিএসসি অনার্স, এমএসসি (গণিত) | সহকারী শিক্ষক (গণিত ও পদার্থবিজ্ঞান)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24000" y="6021734"/>
            <a:ext cx="3581400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00F5D4"/>
                </a:solidFill>
                <a:latin typeface="Hind Siliguri"/>
              </a:rPr>
              <a:t>উইন আইডিয়াল স্কুল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623244"/>
            <a:ext cx="5357812" cy="255448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687" y="2623244"/>
            <a:ext cx="5357812" cy="255448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604837"/>
            <a:ext cx="266700" cy="2667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6457950"/>
            <a:ext cx="933450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পুনরালোচনা ও লক্ষ্য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76900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52525" y="2899469"/>
            <a:ext cx="4725590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গতকালের ক্লাসের মূল বিষয় (দিন ৬)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7725" y="3356669"/>
            <a:ext cx="48053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নিউটনের গতির তিনটি মূল সূত্র আমরা বিশদভাবে শিখেছিলাম: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43712" y="2899469"/>
            <a:ext cx="4725590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আজকের পাঠের বিষয়বস্তু (দিন ৭)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38912" y="3356669"/>
            <a:ext cx="48053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আজকের সেশনে আমরা গুরুত্বপূর্ণ দুটি ভৌত রাশি বিশ্লেষণ করব: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725" y="2966144"/>
            <a:ext cx="209550" cy="2095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90625" y="3773834"/>
            <a:ext cx="44624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১ম সূত্র: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জড়তা ও বলের গুণগত সংজ্ঞা।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90625" y="4200525"/>
            <a:ext cx="44624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২য় সূত্র: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বলের পরিমাপ ( )।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90625" y="4627215"/>
            <a:ext cx="44624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৩য় সূত্র: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প্রতিটি ক্রিয়ার সমান ও বিপরীত প্রতিক্রিয়া রয়েছে।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38912" y="2966144"/>
            <a:ext cx="209550" cy="2095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881812" y="3773834"/>
            <a:ext cx="44624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ঘর্ষণ বল (Friction):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গতির বাধা এবং এর প্রকারভেদ।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81812" y="4200525"/>
            <a:ext cx="44624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ভরবেগ (Momentum):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ভর ও বেগের সম্পর্ক ( )।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81812" y="4627215"/>
            <a:ext cx="44624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ভরবেগ সংরক্ষণ সূত্র: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বাস্তব জীবনে ও সংঘর্ষে প্রয়োগ।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24150" y="4257675"/>
            <a:ext cx="497085" cy="123825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86937" y="4295775"/>
            <a:ext cx="496937" cy="123825"/>
          </a:xfrm>
          <a:prstGeom prst="rect">
            <a:avLst/>
          </a:prstGeom>
        </p:spPr>
      </p:pic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725" y="3807172"/>
            <a:ext cx="190500" cy="200025"/>
          </a:xfrm>
          <a:prstGeom prst="rect">
            <a:avLst/>
          </a:prstGeom>
        </p:spPr>
      </p:pic>
      <p:pic>
        <p:nvPicPr>
          <p:cNvPr id="25" name="Picture 24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725" y="4233862"/>
            <a:ext cx="190500" cy="200025"/>
          </a:xfrm>
          <a:prstGeom prst="rect">
            <a:avLst/>
          </a:prstGeom>
        </p:spPr>
      </p:pic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725" y="4660552"/>
            <a:ext cx="190500" cy="20002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52500" y="476250"/>
            <a:ext cx="11201400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পাঠ পুনরালোচনা ও আজকের লক্ষ্য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325141"/>
            <a:ext cx="5357812" cy="155823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687" y="2090737"/>
            <a:ext cx="5357812" cy="36195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604837"/>
            <a:ext cx="238125" cy="2667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6457950"/>
            <a:ext cx="914400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ঘর্ষণ বলের সংজ্ঞায়ন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67375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33475" y="2601366"/>
            <a:ext cx="4745593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সংজ্ঞায়ন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7725" y="3058566"/>
            <a:ext cx="4805362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দুটি স্পর্শকৃত তলের মধ্যে একটির সাপেক্ষে অপরটির </a:t>
            </a:r>
            <a:r>
              <a:rPr b="1" sz="1350" i="0" u="none">
                <a:solidFill>
                  <a:srgbClr val="CBD5E1"/>
                </a:solidFill>
                <a:latin typeface="Hind Siliguri"/>
              </a:rPr>
              <a:t>আপেক্ষিক গতির বিরুদ্ধে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যে বাধা দানকারী বল তৈরি হয়, তাকে </a:t>
            </a:r>
            <a:r>
              <a:rPr b="1" sz="1350" i="0" u="none">
                <a:solidFill>
                  <a:srgbClr val="CBD5E1"/>
                </a:solidFill>
                <a:latin typeface="Hind Siliguri"/>
              </a:rPr>
              <a:t>ঘর্ষণ বল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বলে।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4073872"/>
            <a:ext cx="5014912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সৃষ্টির কারণ: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স্পর্শতলের সূক্ষ্ম অসমতা (Microscopic roughness) ও আণবিক আকর্ষণ বল।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4400" y="4774852"/>
            <a:ext cx="501491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গতির দিক: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ঘর্ষণ বল সর্বদা বস্তুর গতির বা গতির চেষ্টার বিপরীত দিকে কাজ করে।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5201542"/>
            <a:ext cx="501491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প্রকৃতি: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এটি তলের মসৃণতা ও বস্তুর ওজনের ওপর সরাসরি নির্ভর করে।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2212" y="2100262"/>
            <a:ext cx="2533650" cy="24765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7725" y="2668041"/>
            <a:ext cx="190500" cy="20955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500" y="4107209"/>
            <a:ext cx="190500" cy="200025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500" y="4808190"/>
            <a:ext cx="190500" cy="200025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500" y="5234880"/>
            <a:ext cx="219075" cy="20002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3925" y="476250"/>
            <a:ext cx="11231403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মূল ধারণা: ঘর্ষণ বল (Friction Force)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382142"/>
            <a:ext cx="5357812" cy="3036391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687" y="2185094"/>
            <a:ext cx="5357812" cy="3430637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604837"/>
            <a:ext cx="266700" cy="2667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1500" y="6457950"/>
            <a:ext cx="1028700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ঘর্ষণের সুবিধা-অসুবিধা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24525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52525" y="2658367"/>
            <a:ext cx="4725590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ঘর্ষণের ৩টি প্রধান প্রকার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00862" y="2461319"/>
            <a:ext cx="4665583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সুবিধা ও ঘর্ষণ কমানোর কৌশল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38912" y="2918519"/>
            <a:ext cx="48053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00F5D4"/>
                </a:solidFill>
                <a:latin typeface="Hind Siliguri SemiBold"/>
              </a:rPr>
              <a:t>ঘর্ষণের গুরুত্ব (সুবিধা):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38912" y="3307109"/>
            <a:ext cx="4805362" cy="4875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CBD5E1"/>
                </a:solidFill>
                <a:latin typeface="Hind Siliguri"/>
              </a:rPr>
              <a:t>ঘর্ষণ না থাকলে হাঁটাচলা, বোর্ডে লেখা, চাকা দিয়ে গাড়ি চালানো বা ব্রেক কষা অসম্ভব হতো।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38912" y="3937545"/>
            <a:ext cx="48053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3A86FF"/>
                </a:solidFill>
                <a:latin typeface="Hind Siliguri SemiBold"/>
              </a:rPr>
              <a:t>অসুবিধা কমানোর ৩টি উপায়: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725" y="2725042"/>
            <a:ext cx="209550" cy="2095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90625" y="3115567"/>
            <a:ext cx="4462462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স্থিতি ঘর্ষণ (Static):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বস্তু স্থির অবস্থায় থাকার সময় যে ঘর্ষণ বল কাজ করে (যেমন: মেঝেতে ভারী আলমারি)।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90625" y="3854648"/>
            <a:ext cx="4462462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গতীয়/পিছলানো ঘর্ষণ (Kinetic):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বস্তু একে অপরের ওপর পিছলে চলার সময়ের ঘর্ষণ (যেমন: স্লাইড করা)।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90625" y="4593728"/>
            <a:ext cx="4462462" cy="5485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আবর্তন ঘর্ষণ (Rolling):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বস্তু গড়িয়ে চলার সময় সৃষ্ট ঘর্ষণ (যেমন: গাড়ির চাকা ঘোরা)।</a:t>
            </a:r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38912" y="2527994"/>
            <a:ext cx="266700" cy="20955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881812" y="4326135"/>
            <a:ext cx="44624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লুব্রিকেন্ট (মবিল/তেল) ব্যবহার করা।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81812" y="4695676"/>
            <a:ext cx="44624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বল বেয়ারিং (Ball Bearings) স্থাপন করা।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81812" y="5065216"/>
            <a:ext cx="44624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তলগুলোকে মসৃণ ও পালিশ করা।</a:t>
            </a:r>
          </a:p>
        </p:txBody>
      </p:sp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725" y="3148905"/>
            <a:ext cx="142875" cy="200025"/>
          </a:xfrm>
          <a:prstGeom prst="rect">
            <a:avLst/>
          </a:prstGeom>
        </p:spPr>
      </p:pic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7725" y="3887985"/>
            <a:ext cx="142875" cy="200025"/>
          </a:xfrm>
          <a:prstGeom prst="rect">
            <a:avLst/>
          </a:prstGeom>
        </p:spPr>
      </p:pic>
      <p:pic>
        <p:nvPicPr>
          <p:cNvPr id="25" name="Picture 24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725" y="4627066"/>
            <a:ext cx="190500" cy="200025"/>
          </a:xfrm>
          <a:prstGeom prst="rect">
            <a:avLst/>
          </a:prstGeom>
        </p:spPr>
      </p:pic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38912" y="4359473"/>
            <a:ext cx="238125" cy="200025"/>
          </a:xfrm>
          <a:prstGeom prst="rect">
            <a:avLst/>
          </a:prstGeom>
        </p:spPr>
      </p:pic>
      <p:pic>
        <p:nvPicPr>
          <p:cNvPr id="27" name="Picture 26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38912" y="4729013"/>
            <a:ext cx="190500" cy="200025"/>
          </a:xfrm>
          <a:prstGeom prst="rect">
            <a:avLst/>
          </a:prstGeom>
        </p:spPr>
      </p:pic>
      <p:pic>
        <p:nvPicPr>
          <p:cNvPr id="28" name="Picture 27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38912" y="5098553"/>
            <a:ext cx="219075" cy="20002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952500" y="476250"/>
            <a:ext cx="11201400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ঘর্ষণের প্রকারভেদ ও সুবিধা-অসুবিধা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987" y="4953000"/>
            <a:ext cx="4010025" cy="4953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604837"/>
            <a:ext cx="266700" cy="26670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71500" y="2352675"/>
          <a:ext cx="11029947" cy="236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  <a:lnL>
                  <a:noFill/>
                </a:lnL>
                <a:lnR>
                  <a:noFill/>
                </a:lnR>
                <a:lnT>
                  <a:noFill/>
                </a:lnT>
                <a:lnB>
                  <a:noFill/>
                </a:lnB>
                <a:lnV>
                  <a:noFill/>
                </a:lnV>
                <a:lnH>
                  <a:noFill/>
                </a:lnH>
              </a:tblPr>
              <a:tblGrid>
                <a:gridCol w="2382142"/>
                <a:gridCol w="3021359"/>
                <a:gridCol w="1975395"/>
                <a:gridCol w="3651051"/>
              </a:tblGrid>
              <a:tr h="590550">
                <a:tc>
                  <a:txBody>
                    <a:bodyPr/>
                    <a:lstStyle/>
                    <a:p>
                      <a:pPr algn="l"/>
                      <a:r>
                        <a:rPr b="0" sz="1425" i="0" u="none">
                          <a:solidFill>
                            <a:srgbClr val="00F5D4"/>
                          </a:solidFill>
                          <a:latin typeface="Hind Siliguri SemiBold"/>
                        </a:rPr>
                        <a:t>ঘর্ষণের প্রকার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A86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425" i="0" u="none">
                          <a:solidFill>
                            <a:srgbClr val="00F5D4"/>
                          </a:solidFill>
                          <a:latin typeface="Hind Siliguri SemiBold"/>
                        </a:rPr>
                        <a:t>কখন সংঘটিত হয়?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A86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425" i="0" u="none">
                          <a:solidFill>
                            <a:srgbClr val="00F5D4"/>
                          </a:solidFill>
                          <a:latin typeface="Hind Siliguri SemiBold"/>
                        </a:rPr>
                        <a:t>ঘর্ষণ বলের মান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A86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425" i="0" u="none">
                          <a:solidFill>
                            <a:srgbClr val="00F5D4"/>
                          </a:solidFill>
                          <a:latin typeface="Hind Siliguri SemiBold"/>
                        </a:rPr>
                        <a:t>বাস্তব জীবনের উদাহরণ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A86FF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00F5D4"/>
                          </a:solidFill>
                          <a:latin typeface="Hind Siliguri"/>
                        </a:rPr>
                        <a:t>স্থিতি ঘর্ষণ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 (Static Friction)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বস্তু স্পর্শতলে স্থির থাকা অবস্থায়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সবচেয়ে বেশি (
       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           μ
         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           s
         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 সর্বোচ্চ)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মেঝেতে ঠেলা দিলেও স্থির থাকা ভারী আলমারি বা বাক্স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3A86FF"/>
                          </a:solidFill>
                          <a:latin typeface="Hind Siliguri"/>
                        </a:rPr>
                        <a:t>গতীয় ঘর্ষণ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 (Kinetic Friction)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একটি বস্তু অপরটির ওপর পিছলে চলার সময়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মাঝারি (
       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           μ
         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           k
         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          &lt;
        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           μ
         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           s
          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
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মেঝের ওপর দিয়ে ভারী বস্তু টেনে নিয়ে যাওয়া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algn="l"/>
                      <a:r>
                        <a:rPr b="1" sz="1275" i="0" u="none">
                          <a:solidFill>
                            <a:srgbClr val="10B981"/>
                          </a:solidFill>
                          <a:latin typeface="Hind Siliguri"/>
                        </a:rPr>
                        <a:t>আবর্তন ঘর্ষণ</a:t>
                      </a:r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 (Rolling Friction)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কোনো গোলাকার বস্তু গড়িয়ে চলার সময়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সবচেয়ে কম (সর্বনিম্ন বাধা)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b="0" sz="1275" i="0" u="none">
                          <a:solidFill>
                            <a:srgbClr val="E2E8F0"/>
                          </a:solidFill>
                          <a:latin typeface="Hind Siliguri"/>
                        </a:rPr>
                        <a:t>সাইকেল বা গাড়ির চাকা রাস্তার ওপর গড়িয়ে চলা</a:t>
                      </a:r>
                    </a:p>
                  </a:txBody>
                  <a:tcPr anchor="ctr" marL="63500" marR="63500" marT="25400" marB="254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71500" y="6457950"/>
            <a:ext cx="6000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ঘর্ষণের সারণী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10212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sp>
        <p:nvSpPr>
          <p:cNvPr id="10" name="Rectangle 9"/>
          <p:cNvSpPr/>
          <p:nvPr/>
        </p:nvSpPr>
        <p:spPr>
          <a:xfrm>
            <a:off x="581025" y="2962275"/>
            <a:ext cx="2382142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2963167" y="2962275"/>
            <a:ext cx="3021359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5984527" y="2962275"/>
            <a:ext cx="1975395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7959923" y="2962275"/>
            <a:ext cx="3651051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581025" y="3543300"/>
            <a:ext cx="2382142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2963167" y="3543300"/>
            <a:ext cx="3021359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5984527" y="3543300"/>
            <a:ext cx="1975395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7959923" y="3543300"/>
            <a:ext cx="3651051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581025" y="4124325"/>
            <a:ext cx="2382142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2963167" y="4124325"/>
            <a:ext cx="3021359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5984527" y="4124325"/>
            <a:ext cx="1975395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7959923" y="4124325"/>
            <a:ext cx="3651051" cy="9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9902" y="3228975"/>
            <a:ext cx="160287" cy="151358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7952" y="3790950"/>
            <a:ext cx="514498" cy="17040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952500" y="476250"/>
            <a:ext cx="11201400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একনজরে ঘর্ষণের প্রকারভেদ তুলনা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280344"/>
            <a:ext cx="5357812" cy="192211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687" y="2090737"/>
            <a:ext cx="5357812" cy="36195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725" y="3430934"/>
            <a:ext cx="913804" cy="49530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604837"/>
            <a:ext cx="266700" cy="2667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6457950"/>
            <a:ext cx="84772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ভরবেগের সংজ্ঞায়ন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34037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04900" y="2556569"/>
            <a:ext cx="4775596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সংজ্ঞায়ন ও গাণিতিক রূপ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47725" y="3013769"/>
            <a:ext cx="48053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কোনো বস্তুর </a:t>
            </a:r>
            <a:r>
              <a:rPr b="1" sz="1350" i="0" u="none">
                <a:solidFill>
                  <a:srgbClr val="CBD5E1"/>
                </a:solidFill>
                <a:latin typeface="Hind Siliguri"/>
              </a:rPr>
              <a:t>ভর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( ) এবং </a:t>
            </a:r>
            <a:r>
              <a:rPr b="1" sz="1350" i="0" u="none">
                <a:solidFill>
                  <a:srgbClr val="CBD5E1"/>
                </a:solidFill>
                <a:latin typeface="Hind Siliguri"/>
              </a:rPr>
              <a:t>বেগ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( )-এর গুণফলকে ভরবেগ বলে।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4400" y="4392959"/>
            <a:ext cx="501491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রাশি ও দিক: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এটি একটি ভেক্টর রাশি। ভরবেগের দিক বেগের দিকের সমান।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4819650"/>
            <a:ext cx="501491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SI একক: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বা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400" y="5246340"/>
            <a:ext cx="501491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গুরুত্ব: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ভারী বা দ্রুতগামী বস্তুকে থামানো কঠিন, কারণ তার ভরবেগ বেশি হয়।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2212" y="2100262"/>
            <a:ext cx="5338762" cy="3600450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725" y="2623244"/>
            <a:ext cx="161925" cy="20955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62150" y="3109019"/>
            <a:ext cx="133498" cy="85725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86223" y="3109019"/>
            <a:ext cx="85725" cy="85725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8700" y="3650009"/>
            <a:ext cx="551854" cy="142875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62100" y="4876800"/>
            <a:ext cx="514498" cy="171450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86148" y="4845843"/>
            <a:ext cx="653950" cy="192881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1500" y="4426297"/>
            <a:ext cx="219075" cy="200025"/>
          </a:xfrm>
          <a:prstGeom prst="rect">
            <a:avLst/>
          </a:prstGeom>
        </p:spPr>
      </p:pic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71500" y="4852987"/>
            <a:ext cx="190500" cy="200025"/>
          </a:xfrm>
          <a:prstGeom prst="rect">
            <a:avLst/>
          </a:prstGeom>
        </p:spPr>
      </p:pic>
      <p:pic>
        <p:nvPicPr>
          <p:cNvPr id="25" name="Picture 24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71500" y="5279677"/>
            <a:ext cx="238125" cy="20002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952500" y="476250"/>
            <a:ext cx="11201400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মূল ধারণা: ভরবেগ (Momentum)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876550"/>
            <a:ext cx="5357812" cy="2047726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687" y="2531864"/>
            <a:ext cx="5357812" cy="2737098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8912" y="4276576"/>
            <a:ext cx="4805362" cy="71616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604837"/>
            <a:ext cx="266700" cy="2667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6457950"/>
            <a:ext cx="914400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ভরবেগ সংরক্ষণ সূত্র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67375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1525" y="3267075"/>
            <a:ext cx="4957762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160"/>
              </a:lnSpc>
            </a:pPr>
            <a:r>
              <a:rPr b="0" sz="1350" i="0" u="none">
                <a:solidFill>
                  <a:srgbClr val="94A3B8"/>
                </a:solidFill>
                <a:latin typeface="Hind Siliguri"/>
              </a:rPr>
              <a:t>সংরক্ষণশীলতার গাণিতিক সূত্র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525" y="4274790"/>
            <a:ext cx="4957762" cy="258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039"/>
              </a:lnSpc>
            </a:pPr>
            <a:r>
              <a:rPr b="0" sz="1275" i="0" u="none">
                <a:solidFill>
                  <a:srgbClr val="00F5D4"/>
                </a:solidFill>
                <a:latin typeface="Hind Siliguri SemiBold"/>
              </a:rPr>
              <a:t>সংঘর্ষের আগে মোট ভরবেগ = সংঘর্ষের পর মোট ভরবেগ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72287" y="2808089"/>
            <a:ext cx="4695586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সূত্রের মূল বক্তব্য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38912" y="3265289"/>
            <a:ext cx="4805362" cy="868412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79"/>
              </a:lnSpc>
            </a:pPr>
            <a:r>
              <a:rPr b="0" sz="1425" i="0" u="none">
                <a:solidFill>
                  <a:srgbClr val="CBD5E1"/>
                </a:solidFill>
                <a:latin typeface="Hind Siliguri"/>
              </a:rPr>
              <a:t>"কোনো ব্যবস্থার ওপর </a:t>
            </a:r>
            <a:r>
              <a:rPr b="1" sz="1425" i="0" u="none">
                <a:solidFill>
                  <a:srgbClr val="CBD5E1"/>
                </a:solidFill>
                <a:latin typeface="Hind Siliguri"/>
              </a:rPr>
              <a:t>বাহ্যিক বল প্রয়োগ না করা হলে</a:t>
            </a:r>
            <a:r>
              <a:rPr b="0" sz="1425" i="0" u="none">
                <a:solidFill>
                  <a:srgbClr val="CBD5E1"/>
                </a:solidFill>
                <a:latin typeface="Hind Siliguri"/>
              </a:rPr>
              <a:t>, সংঘর্ষ বা মিথস্ক্রিয়ার পূর্বে ও পরে বস্তুগুলোর </a:t>
            </a:r>
            <a:r>
              <a:rPr b="1" sz="1425" i="0" u="none">
                <a:solidFill>
                  <a:srgbClr val="CBD5E1"/>
                </a:solidFill>
                <a:latin typeface="Hind Siliguri"/>
              </a:rPr>
              <a:t>মোট ভরবেগ ধ্রুব বা অপরিবর্তিত থাকে</a:t>
            </a:r>
            <a:r>
              <a:rPr b="0" sz="1425" i="0" u="none">
                <a:solidFill>
                  <a:srgbClr val="CBD5E1"/>
                </a:solidFill>
                <a:latin typeface="Hind Siliguri"/>
              </a:rPr>
              <a:t>।"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7170" y="3827115"/>
            <a:ext cx="4626471" cy="292596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38912" y="2874764"/>
            <a:ext cx="238125" cy="2095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719887" y="4390876"/>
            <a:ext cx="4471987" cy="487560"/>
          </a:xfrm>
          <a:prstGeom prst="rect">
            <a:avLst/>
          </a:prstGeom>
          <a:noFill/>
        </p:spPr>
        <p:txBody>
          <a:bodyPr wrap="square" lIns="15240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1" sz="1200" i="0" u="none">
                <a:solidFill>
                  <a:srgbClr val="CBD5E1"/>
                </a:solidFill>
                <a:latin typeface="Hind Siliguri"/>
              </a:rPr>
              <a:t>মনে রাখো:</a:t>
            </a:r>
            <a:r>
              <a:rPr b="0" sz="1200" i="0" u="none">
                <a:solidFill>
                  <a:srgbClr val="CBD5E1"/>
                </a:solidFill>
                <a:latin typeface="Hind Siliguri"/>
              </a:rPr>
              <a:t> পৃথকভাবে প্রতিটি বস্তুর ভরবেগ পরিবর্তিত হতে পারে, কিন্তু সম্পূর্ণ সিস্টেমের মোট ভরবেগ ধ্রুব থাকবে।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19887" y="4419451"/>
            <a:ext cx="152400" cy="1524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52500" y="476250"/>
            <a:ext cx="11201400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ভরবেগ সংরক্ষণ সূত্র (Law of Conservation)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419225"/>
            <a:ext cx="11049000" cy="49625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604837"/>
            <a:ext cx="266700" cy="266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00" y="2107852"/>
            <a:ext cx="11049000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160"/>
              </a:lnSpc>
            </a:pPr>
            <a:r>
              <a:rPr b="0" sz="1350" i="0" u="none">
                <a:solidFill>
                  <a:srgbClr val="94A3B8"/>
                </a:solidFill>
                <a:latin typeface="Hind Siliguri"/>
              </a:rPr>
              <a:t>বাস্তব জীবনের ৪টি ভিন্ন মানদণ্ডের বস্তুর ভরবেগের তুলনা ( ):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500" y="5449192"/>
            <a:ext cx="11049000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920"/>
              </a:lnSpc>
            </a:pPr>
            <a:r>
              <a:rPr b="0" sz="1200" i="1" u="none">
                <a:solidFill>
                  <a:srgbClr val="94A3B8"/>
                </a:solidFill>
                <a:latin typeface="Hind Siliguri"/>
              </a:rPr>
              <a:t>* পর্যবেক্ষণ: ভর কম হলেও অতিবেগের কারণে গুলির ভরবেগ বেশি, আবার বেগ মাঝারি হলেও অতিরিক্ত ভরের কারণে ট্রাকের ভরবেগ সর্বাধিক।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500" y="6457950"/>
            <a:ext cx="7143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ভরবেগের তুলনা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67362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8888" y="2165002"/>
            <a:ext cx="571648" cy="1619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52500" y="476250"/>
            <a:ext cx="11201400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বিভিন্ন বস্তুর ভরবেগের তুলনামূলক ধারণা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786955"/>
            <a:ext cx="5357812" cy="2226766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687" y="2305050"/>
            <a:ext cx="5357812" cy="3190726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725" y="4289821"/>
            <a:ext cx="3110210" cy="44767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8912" y="4781401"/>
            <a:ext cx="4805362" cy="43815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" y="604837"/>
            <a:ext cx="266700" cy="2667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" y="6457950"/>
            <a:ext cx="819150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গাণিতিক সমস্যা ১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19750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52525" y="3063180"/>
            <a:ext cx="4725590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গাণিতিক সমস্যা (বোর্ড প্রশ্ন)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7725" y="3520380"/>
            <a:ext cx="4805362" cy="57894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79"/>
              </a:lnSpc>
            </a:pPr>
            <a:r>
              <a:rPr b="0" sz="1425" i="0" u="none">
                <a:solidFill>
                  <a:srgbClr val="F8FAFC"/>
                </a:solidFill>
                <a:latin typeface="Hind Siliguri"/>
              </a:rPr>
              <a:t>ভরের একটি বন্দুক থেকে ভরের একটি গুলি বেগে ছোঁড়া হলো। বন্দুকের প্রতিক্ষেপ (Recoil) বেগ কত হবে?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15137" y="2581275"/>
            <a:ext cx="4755594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ধাপভিত্তিক সমাধান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725" y="3129855"/>
            <a:ext cx="209550" cy="20955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7725" y="3587055"/>
            <a:ext cx="316706" cy="161925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12256" y="3587055"/>
            <a:ext cx="316706" cy="161925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38637" y="3587055"/>
            <a:ext cx="578197" cy="123825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85925" y="4451746"/>
            <a:ext cx="534739" cy="1524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96864" y="4451746"/>
            <a:ext cx="708273" cy="15240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081337" y="4461271"/>
            <a:ext cx="695622" cy="104775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538912" y="2647950"/>
            <a:ext cx="180975" cy="2095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6643687" y="3037522"/>
            <a:ext cx="85725" cy="2762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CBD5E1"/>
                </a:solidFill>
                <a:latin typeface="Hind Siliguri"/>
              </a:rPr>
              <a:t>1.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29412" y="3038475"/>
            <a:ext cx="4614862" cy="548580"/>
          </a:xfrm>
          <a:prstGeom prst="rect">
            <a:avLst/>
          </a:prstGeom>
          <a:noFill/>
        </p:spPr>
        <p:txBody>
          <a:bodyPr wrap="square" lIns="85725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সূত্র প্রয়োগ: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ছোঁড়ার আগে মোট ভরবেগ শূন্য ছিল। </a:t>
            </a:r>
            <a:r>
              <a:t>
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5112" y="3700402"/>
            <a:ext cx="114300" cy="2762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CBD5E1"/>
                </a:solidFill>
                <a:latin typeface="Hind Siliguri"/>
              </a:rPr>
              <a:t>2.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29412" y="3701355"/>
            <a:ext cx="4614862" cy="274290"/>
          </a:xfrm>
          <a:prstGeom prst="rect">
            <a:avLst/>
          </a:prstGeom>
          <a:noFill/>
        </p:spPr>
        <p:txBody>
          <a:bodyPr wrap="square" lIns="11430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একক রূপান্তর: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গুলির ভর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24637" y="4088993"/>
            <a:ext cx="104775" cy="2762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CBD5E1"/>
                </a:solidFill>
                <a:latin typeface="Hind Siliguri"/>
              </a:rPr>
              <a:t>3.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29412" y="4089945"/>
            <a:ext cx="4614862" cy="548580"/>
          </a:xfrm>
          <a:prstGeom prst="rect">
            <a:avLst/>
          </a:prstGeom>
          <a:noFill/>
        </p:spPr>
        <p:txBody>
          <a:bodyPr wrap="square" lIns="104775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মান বসাই: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</a:t>
            </a:r>
            <a:r>
              <a:t>
</a:t>
            </a:r>
          </a:p>
        </p:txBody>
      </p:sp>
      <p:pic>
        <p:nvPicPr>
          <p:cNvPr id="29" name="Picture 28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377237" y="4943326"/>
            <a:ext cx="448865" cy="104775"/>
          </a:xfrm>
          <a:prstGeom prst="rect">
            <a:avLst/>
          </a:prstGeom>
        </p:spPr>
      </p:pic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729412" y="3369915"/>
            <a:ext cx="2033885" cy="133350"/>
          </a:xfrm>
          <a:prstGeom prst="rect">
            <a:avLst/>
          </a:prstGeom>
        </p:spPr>
      </p:pic>
      <p:pic>
        <p:nvPicPr>
          <p:cNvPr id="31" name="Picture 30" descr="imag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386762" y="3758505"/>
            <a:ext cx="1289000" cy="161925"/>
          </a:xfrm>
          <a:prstGeom prst="rect">
            <a:avLst/>
          </a:prstGeom>
        </p:spPr>
      </p:pic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453312" y="4137570"/>
            <a:ext cx="1799927" cy="180975"/>
          </a:xfrm>
          <a:prstGeom prst="rect">
            <a:avLst/>
          </a:prstGeom>
        </p:spPr>
      </p:pic>
      <p:pic>
        <p:nvPicPr>
          <p:cNvPr id="33" name="Picture 32" descr="image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729412" y="4421385"/>
            <a:ext cx="1927175" cy="13335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952500" y="476250"/>
            <a:ext cx="11201400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গাণিতিক অনুশীলন ১: বন্দুকের প্রতিক্ষেপ বেগ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796629"/>
            <a:ext cx="5357812" cy="2207716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2687" y="2167979"/>
            <a:ext cx="5357812" cy="3465016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725" y="4299495"/>
            <a:ext cx="3290589" cy="42862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8912" y="4918620"/>
            <a:ext cx="4805362" cy="43815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" y="604837"/>
            <a:ext cx="333375" cy="2667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" y="6457950"/>
            <a:ext cx="80962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গাণিতিক সমস্যা ২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14987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52525" y="3072854"/>
            <a:ext cx="4725590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গাণিতিক সমস্যা (বোর্ড প্রশ্ন)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7725" y="3530054"/>
            <a:ext cx="4805362" cy="578941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279"/>
              </a:lnSpc>
            </a:pPr>
            <a:r>
              <a:rPr b="0" sz="1425" i="0" u="none">
                <a:solidFill>
                  <a:srgbClr val="F8FAFC"/>
                </a:solidFill>
                <a:latin typeface="Hind Siliguri"/>
              </a:rPr>
              <a:t>ভরের একটি বস্তু বেগে চলন্ত অবস্থায় স্থির থাকা ভরের বস্তুকে ধাক্কা দিয়ে একত্রে জড়িয়ে যায়। সংঘর্ষের পর তাদের বেগ কত?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15137" y="2444204"/>
            <a:ext cx="4755594" cy="34290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1650" i="0" u="none">
                <a:solidFill>
                  <a:srgbClr val="00F5D4"/>
                </a:solidFill>
                <a:latin typeface="Hind Siliguri"/>
              </a:rPr>
              <a:t>সমাধান প্রণালী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725" y="3139529"/>
            <a:ext cx="209550" cy="209550"/>
          </a:xfrm>
          <a:prstGeom prst="rect">
            <a:avLst/>
          </a:prstGeom>
        </p:spPr>
      </p:pic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7725" y="3596729"/>
            <a:ext cx="316706" cy="161925"/>
          </a:xfrm>
          <a:prstGeom prst="rect">
            <a:avLst/>
          </a:prstGeom>
        </p:spPr>
      </p:pic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69331" y="3596729"/>
            <a:ext cx="397222" cy="123825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57278" y="3596729"/>
            <a:ext cx="316706" cy="161925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28775" y="4470945"/>
            <a:ext cx="564653" cy="127992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69628" y="4470945"/>
            <a:ext cx="588615" cy="127992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934444" y="4470945"/>
            <a:ext cx="564653" cy="127992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75298" y="4470945"/>
            <a:ext cx="382041" cy="127992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538912" y="2510879"/>
            <a:ext cx="180975" cy="20955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643687" y="2900451"/>
            <a:ext cx="85725" cy="2762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CBD5E1"/>
                </a:solidFill>
                <a:latin typeface="Hind Siliguri"/>
              </a:rPr>
              <a:t>1.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29412" y="2901404"/>
            <a:ext cx="4614862" cy="548580"/>
          </a:xfrm>
          <a:prstGeom prst="rect">
            <a:avLst/>
          </a:prstGeom>
          <a:noFill/>
        </p:spPr>
        <p:txBody>
          <a:bodyPr wrap="square" lIns="85725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মিলিত বেগের সূত্র: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</a:t>
            </a:r>
            <a:r>
              <a:t>
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15112" y="3563332"/>
            <a:ext cx="114300" cy="2762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CBD5E1"/>
                </a:solidFill>
                <a:latin typeface="Hind Siliguri"/>
              </a:rPr>
              <a:t>2.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29412" y="3564284"/>
            <a:ext cx="4614862" cy="548580"/>
          </a:xfrm>
          <a:prstGeom prst="rect">
            <a:avLst/>
          </a:prstGeom>
          <a:noFill/>
        </p:spPr>
        <p:txBody>
          <a:bodyPr wrap="square" lIns="11430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মান বসাই: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</a:t>
            </a:r>
            <a:r>
              <a:t>
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624637" y="4226212"/>
            <a:ext cx="104775" cy="2762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350" i="0" u="none">
                <a:solidFill>
                  <a:srgbClr val="CBD5E1"/>
                </a:solidFill>
                <a:latin typeface="Hind Siliguri"/>
              </a:rPr>
              <a:t>3.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29412" y="4227165"/>
            <a:ext cx="4614862" cy="548580"/>
          </a:xfrm>
          <a:prstGeom prst="rect">
            <a:avLst/>
          </a:prstGeom>
          <a:noFill/>
        </p:spPr>
        <p:txBody>
          <a:bodyPr wrap="square" lIns="104775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1" sz="1350" i="0" u="none">
                <a:solidFill>
                  <a:srgbClr val="CBD5E1"/>
                </a:solidFill>
                <a:latin typeface="Hind Siliguri"/>
              </a:rPr>
              <a:t>হিসাব করি:</a:t>
            </a:r>
            <a:r>
              <a:rPr b="0" sz="1350" i="0" u="none">
                <a:solidFill>
                  <a:srgbClr val="CBD5E1"/>
                </a:solidFill>
                <a:latin typeface="Hind Siliguri"/>
              </a:rPr>
              <a:t> </a:t>
            </a:r>
            <a:r>
              <a:t>
</a:t>
            </a:r>
          </a:p>
        </p:txBody>
      </p:sp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986837" y="5080545"/>
            <a:ext cx="695622" cy="104775"/>
          </a:xfrm>
          <a:prstGeom prst="rect">
            <a:avLst/>
          </a:prstGeom>
        </p:spPr>
      </p:pic>
      <p:pic>
        <p:nvPicPr>
          <p:cNvPr id="31" name="Picture 30" descr="imag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729412" y="3223319"/>
            <a:ext cx="2208609" cy="180975"/>
          </a:xfrm>
          <a:prstGeom prst="rect">
            <a:avLst/>
          </a:prstGeom>
        </p:spPr>
      </p:pic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729412" y="3886200"/>
            <a:ext cx="2666404" cy="180975"/>
          </a:xfrm>
          <a:prstGeom prst="rect">
            <a:avLst/>
          </a:prstGeom>
        </p:spPr>
      </p:pic>
      <p:pic>
        <p:nvPicPr>
          <p:cNvPr id="33" name="Picture 32" descr="image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729412" y="4554438"/>
            <a:ext cx="2137469" cy="177403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019175" y="476250"/>
            <a:ext cx="11131391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গাণিতিক অনুশীলন ২: সংঘর্ষের পর একত্রিত বেগ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736502"/>
            <a:ext cx="3524250" cy="232782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3875" y="2736502"/>
            <a:ext cx="3524250" cy="232782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6250" y="2736502"/>
            <a:ext cx="3524250" cy="2327820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604837"/>
            <a:ext cx="266700" cy="2667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6457950"/>
            <a:ext cx="952500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বাস্তব জীবনের প্রয়োগ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86425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150" y="2984152"/>
            <a:ext cx="476250" cy="4762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19150" y="3574702"/>
            <a:ext cx="3180397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500" i="0" u="none">
                <a:solidFill>
                  <a:srgbClr val="F8FAFC"/>
                </a:solidFill>
                <a:latin typeface="Hind Siliguri"/>
              </a:rPr>
              <a:t>গাড়ির ব্রেক (ঘর্ষণ)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9150" y="3993802"/>
            <a:ext cx="3028950" cy="82287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টায়ার ও রাস্তার মধ্যবর্তী ঘর্ষণের কারণে গাড়ি থামানো সম্ভব হয়। রাস্তার মসৃণতা বা ভেজা ভাব গতি নিয়ন্ত্রণকে প্রভাবিত করে।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81525" y="2984152"/>
            <a:ext cx="476250" cy="4762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581525" y="3574702"/>
            <a:ext cx="3180397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500" i="0" u="none">
                <a:solidFill>
                  <a:srgbClr val="F8FAFC"/>
                </a:solidFill>
                <a:latin typeface="Hind Siliguri"/>
              </a:rPr>
              <a:t>বন্দুকের রিকয়েল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81525" y="3993802"/>
            <a:ext cx="3028950" cy="82287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গুলি ছোঁড়ার প্রতিক্রিয়া হিসেবে বন্দুকের বিপরীত দিকে ধাক্কা দেওয়া ভরবেগ সংরক্ষণ সূত্রের সরাসরি দৃষ্টান্ত।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43900" y="2984152"/>
            <a:ext cx="476250" cy="4762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43900" y="3574702"/>
            <a:ext cx="3180397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500" i="0" u="none">
                <a:solidFill>
                  <a:srgbClr val="F8FAFC"/>
                </a:solidFill>
                <a:latin typeface="Hind Siliguri"/>
              </a:rPr>
              <a:t>রকেট উৎক্ষেপণ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43900" y="3993802"/>
            <a:ext cx="3028950" cy="82287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নিচের দিকে প্রচণ্ড বেগে নির্গত গ্যাসের ভরবেগের সমান ও বিপরীত ভরবেগ সৃষ্টি করে রকেট দ্রুত মহাশূন্যের দিকে ধাবিত হয়।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2500" y="3117502"/>
            <a:ext cx="209550" cy="20955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14875" y="3117502"/>
            <a:ext cx="209550" cy="209550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7250" y="3117502"/>
            <a:ext cx="209550" cy="20955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52500" y="476250"/>
            <a:ext cx="11201400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বাস্তব জীবনে ঘর্ষণ ও ভরবেগের প্রয়োগ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562" y="2696616"/>
            <a:ext cx="7292875" cy="154677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4162" y="4529137"/>
            <a:ext cx="6543675" cy="57909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6334125"/>
            <a:ext cx="11049000" cy="33337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2550" y="1267866"/>
            <a:ext cx="1866900" cy="3714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0625" y="1829841"/>
            <a:ext cx="5990748" cy="67627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3300" i="0" u="none">
                <a:solidFill>
                  <a:srgbClr val="00F5D4"/>
                </a:solidFill>
                <a:latin typeface="Hind Siliguri"/>
              </a:rPr>
              <a:t>পাঠ সারসংক্ষেপ ও প্রশ্নোত্তর (Q&amp;A)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14875" y="5346352"/>
            <a:ext cx="2762250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1920"/>
              </a:lnSpc>
            </a:pPr>
            <a:r>
              <a:rPr b="0" sz="1200" i="0" u="none">
                <a:solidFill>
                  <a:srgbClr val="94A3B8"/>
                </a:solidFill>
                <a:latin typeface="Hind Siliguri"/>
              </a:rPr>
              <a:t>কোনো প্রশ্ন থাকলে জিজ্ঞেস করতে পারো! ধন্যবাদ।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" y="6457950"/>
            <a:ext cx="1028700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সারসংক্ষেপ ও প্রশ্নোত্তর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24525" y="6457950"/>
            <a:ext cx="15144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94A3B8"/>
                </a:solidFill>
                <a:latin typeface="Hind Siliguri Medium"/>
              </a:rPr>
              <a:t>মোঃ মিশন · উইন আইডিয়াল স্কুল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363325" y="6457950"/>
            <a:ext cx="257175" cy="2095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975" i="0" u="none">
                <a:solidFill>
                  <a:srgbClr val="64748B"/>
                </a:solidFill>
                <a:latin typeface="Hind Siliguri"/>
              </a:rPr>
              <a:t>দিন ৭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24475" y="1382166"/>
            <a:ext cx="104775" cy="1428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19437" y="4681537"/>
            <a:ext cx="5953125" cy="274290"/>
          </a:xfrm>
          <a:prstGeom prst="rect">
            <a:avLst/>
          </a:prstGeom>
          <a:noFill/>
        </p:spPr>
        <p:txBody>
          <a:bodyPr wrap="square" lIns="228600" rIns="0" tIns="0" bIns="0" anchor="t">
            <a:spAutoFit/>
          </a:bodyPr>
          <a:lstStyle/>
          <a:p>
            <a:pPr algn="ctr">
              <a:lnSpc>
                <a:spcPts val="2160"/>
              </a:lnSpc>
            </a:pPr>
            <a:r>
              <a:rPr b="1" sz="1350" i="0" u="none">
                <a:solidFill>
                  <a:srgbClr val="F8FAFC"/>
                </a:solidFill>
                <a:latin typeface="Hind Siliguri"/>
              </a:rPr>
              <a:t>আগামীকাল (দিন ৮):</a:t>
            </a:r>
            <a:r>
              <a:rPr b="0" sz="1350" i="0" u="none">
                <a:solidFill>
                  <a:srgbClr val="F8FAFC"/>
                </a:solidFill>
                <a:latin typeface="Hind Siliguri"/>
              </a:rPr>
              <a:t> কাজ, ক্ষমতা ও শক্তি (Work, Power &amp; Energy) নিয়ে আলোচনা।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35362" y="2944266"/>
            <a:ext cx="6264175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ঘর্ষণ বল গতির বিরুদ্ধে কাজ করে; এটি প্রধানত ৩ প্রকার (স্থিতি, গতীয় ও আবর্তন)।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35362" y="3332857"/>
            <a:ext cx="6264175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ভরবেগ একটি ভেক্টর রাশি, যার SI একক ।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35362" y="3721447"/>
            <a:ext cx="6264175" cy="2742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160"/>
              </a:lnSpc>
            </a:pPr>
            <a:r>
              <a:rPr b="0" sz="1350" i="0" u="none">
                <a:solidFill>
                  <a:srgbClr val="CBD5E1"/>
                </a:solidFill>
                <a:latin typeface="Hind Siliguri"/>
              </a:rPr>
              <a:t>বাহ্যিক বলের অনুপস্থিতিতে মোট ভরবেগ সর্বদা সংরক্ষিত থাকে ( )।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9437" y="4719637"/>
            <a:ext cx="152400" cy="17145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02087" y="3428107"/>
            <a:ext cx="496937" cy="123825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6899" y="3390007"/>
            <a:ext cx="571648" cy="161925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16812" y="3788122"/>
            <a:ext cx="2168425" cy="15359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92462" y="2977604"/>
            <a:ext cx="171450" cy="200025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92462" y="3366194"/>
            <a:ext cx="171450" cy="200025"/>
          </a:xfrm>
          <a:prstGeom prst="rect">
            <a:avLst/>
          </a:prstGeom>
        </p:spPr>
      </p:pic>
      <p:pic>
        <p:nvPicPr>
          <p:cNvPr id="23" name="Picture 22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92462" y="3754784"/>
            <a:ext cx="171450" cy="2000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3120479"/>
            <a:ext cx="11049000" cy="78477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71500" y="3895725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571500" y="3895725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3269902"/>
            <a:ext cx="857250" cy="4762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66875" y="3263354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CBD5E1"/>
                </a:solidFill>
                <a:latin typeface="Hind Siliguri"/>
              </a:rPr>
              <a:t>https://openbooks.lib.msu.edu/app/uploads/sites/130/2017/10/Figure_06_01_01a-1.jpg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66875" y="3509069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CBD5E1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openbooks.lib.msu.edu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4054673"/>
            <a:ext cx="1152525" cy="82287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66875" y="4048125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CBD5E1"/>
                </a:solidFill>
                <a:latin typeface="Hind Siliguri"/>
              </a:rPr>
              <a:t>https://scienceinfo.com/wp-content/uploads/2025/11/P-mv.png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66875" y="4293840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CBD5E1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scienceinfo.com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1500" y="476250"/>
            <a:ext cx="11601450" cy="542925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/>
            <a:r>
              <a:rPr b="1" sz="2550" i="0" u="none">
                <a:solidFill>
                  <a:srgbClr val="00F5D4"/>
                </a:solidFill>
                <a:latin typeface="Hind Siliguri"/>
              </a:rPr>
              <a:t>Image Sources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71500" y="1114425"/>
            <a:ext cx="11049000" cy="19050"/>
          </a:xfrm>
          <a:prstGeom prst="rect">
            <a:avLst/>
          </a:prstGeom>
          <a:solidFill>
            <a:srgbClr val="00F5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