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2" r:id="rId7"/>
    <p:sldId id="274" r:id="rId8"/>
    <p:sldId id="275" r:id="rId9"/>
    <p:sldId id="265" r:id="rId10"/>
    <p:sldId id="264" r:id="rId11"/>
    <p:sldId id="266" r:id="rId12"/>
    <p:sldId id="267" r:id="rId13"/>
    <p:sldId id="268" r:id="rId14"/>
    <p:sldId id="269" r:id="rId15"/>
    <p:sldId id="276" r:id="rId16"/>
    <p:sldId id="271" r:id="rId17"/>
    <p:sldId id="272" r:id="rId18"/>
    <p:sldId id="277" r:id="rId19"/>
    <p:sldId id="27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05BF-D88D-4B20-8553-17FF72FC08A3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B934-68DF-477F-97D5-1E9503E2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646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05BF-D88D-4B20-8553-17FF72FC08A3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B934-68DF-477F-97D5-1E9503E2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227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05BF-D88D-4B20-8553-17FF72FC08A3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B934-68DF-477F-97D5-1E9503E2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956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05BF-D88D-4B20-8553-17FF72FC08A3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B934-68DF-477F-97D5-1E9503E2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911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05BF-D88D-4B20-8553-17FF72FC08A3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B934-68DF-477F-97D5-1E9503E2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921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05BF-D88D-4B20-8553-17FF72FC08A3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B934-68DF-477F-97D5-1E9503E2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752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05BF-D88D-4B20-8553-17FF72FC08A3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B934-68DF-477F-97D5-1E9503E2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550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05BF-D88D-4B20-8553-17FF72FC08A3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B934-68DF-477F-97D5-1E9503E2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682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05BF-D88D-4B20-8553-17FF72FC08A3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B934-68DF-477F-97D5-1E9503E2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006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05BF-D88D-4B20-8553-17FF72FC08A3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B934-68DF-477F-97D5-1E9503E2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221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B05BF-D88D-4B20-8553-17FF72FC08A3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B934-68DF-477F-97D5-1E9503E2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2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B05BF-D88D-4B20-8553-17FF72FC08A3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BB934-68DF-477F-97D5-1E9503E2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236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3080" y="163773"/>
            <a:ext cx="11027391" cy="1503742"/>
          </a:xfrm>
        </p:spPr>
        <p:txBody>
          <a:bodyPr>
            <a:normAutofit/>
          </a:bodyPr>
          <a:lstStyle/>
          <a:p>
            <a:r>
              <a:rPr lang="en-US" sz="8800" dirty="0" err="1" smtClean="0">
                <a:solidFill>
                  <a:schemeClr val="accent6"/>
                </a:solidFill>
              </a:rPr>
              <a:t>স্বাগতম</a:t>
            </a:r>
            <a:endParaRPr lang="en-US" sz="8800" dirty="0">
              <a:solidFill>
                <a:schemeClr val="accent6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56848" y="3602038"/>
            <a:ext cx="5677468" cy="16557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848" y="1501254"/>
            <a:ext cx="5677468" cy="535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314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010" y="750627"/>
            <a:ext cx="11286699" cy="1008963"/>
          </a:xfrm>
        </p:spPr>
        <p:txBody>
          <a:bodyPr>
            <a:noAutofit/>
          </a:bodyPr>
          <a:lstStyle/>
          <a:p>
            <a:pPr marL="0" indent="0"/>
            <a:r>
              <a:rPr lang="en-US" sz="7200" dirty="0" err="1" smtClean="0">
                <a:solidFill>
                  <a:schemeClr val="accent2">
                    <a:lumMod val="75000"/>
                  </a:schemeClr>
                </a:solidFill>
              </a:rPr>
              <a:t>শিক্ষক</a:t>
            </a:r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7200" dirty="0" err="1" smtClean="0">
                <a:solidFill>
                  <a:schemeClr val="accent2">
                    <a:lumMod val="75000"/>
                  </a:schemeClr>
                </a:solidFill>
              </a:rPr>
              <a:t>পরিচিতি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967" y="2128080"/>
            <a:ext cx="11013742" cy="3904230"/>
          </a:xfrm>
        </p:spPr>
        <p:txBody>
          <a:bodyPr>
            <a:normAutofit/>
          </a:bodyPr>
          <a:lstStyle/>
          <a:p>
            <a:r>
              <a:rPr lang="en-US" sz="5400" dirty="0" err="1" smtClean="0"/>
              <a:t>শিক্ষকের</a:t>
            </a:r>
            <a:r>
              <a:rPr lang="en-US" sz="5400" dirty="0" smtClean="0"/>
              <a:t> </a:t>
            </a:r>
            <a:r>
              <a:rPr lang="en-US" sz="5400" dirty="0" err="1" smtClean="0"/>
              <a:t>নামঃ</a:t>
            </a:r>
            <a:r>
              <a:rPr lang="en-US" sz="5400" dirty="0" smtClean="0"/>
              <a:t> </a:t>
            </a:r>
            <a:r>
              <a:rPr lang="en-US" sz="5400" dirty="0" err="1" smtClean="0">
                <a:solidFill>
                  <a:schemeClr val="accent6"/>
                </a:solidFill>
              </a:rPr>
              <a:t>পরিতোষ</a:t>
            </a:r>
            <a:r>
              <a:rPr lang="en-US" sz="5400" dirty="0" smtClean="0">
                <a:solidFill>
                  <a:schemeClr val="accent6"/>
                </a:solidFill>
              </a:rPr>
              <a:t> </a:t>
            </a:r>
            <a:r>
              <a:rPr lang="en-US" sz="5400" dirty="0" err="1" smtClean="0">
                <a:solidFill>
                  <a:schemeClr val="accent6"/>
                </a:solidFill>
              </a:rPr>
              <a:t>কুমার</a:t>
            </a: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 err="1" smtClean="0"/>
              <a:t>পি</a:t>
            </a:r>
            <a:r>
              <a:rPr lang="en-US" sz="5400" dirty="0" smtClean="0"/>
              <a:t>, </a:t>
            </a:r>
            <a:r>
              <a:rPr lang="en-US" sz="5400" dirty="0" err="1" smtClean="0"/>
              <a:t>কে</a:t>
            </a:r>
            <a:r>
              <a:rPr lang="en-US" sz="5400" dirty="0" smtClean="0"/>
              <a:t>, এ  </a:t>
            </a:r>
            <a:r>
              <a:rPr lang="en-US" sz="5400" dirty="0" err="1" smtClean="0"/>
              <a:t>উচ্চ</a:t>
            </a:r>
            <a:r>
              <a:rPr lang="en-US" sz="5400" dirty="0" smtClean="0"/>
              <a:t> </a:t>
            </a:r>
            <a:r>
              <a:rPr lang="en-US" sz="5400" dirty="0" err="1" smtClean="0"/>
              <a:t>বিদ্যালয়</a:t>
            </a: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6600" dirty="0" err="1" smtClean="0"/>
              <a:t>সহকারি</a:t>
            </a:r>
            <a:r>
              <a:rPr lang="en-US" sz="6600" dirty="0" smtClean="0"/>
              <a:t> </a:t>
            </a:r>
            <a:r>
              <a:rPr lang="en-US" sz="6600" dirty="0" err="1" smtClean="0"/>
              <a:t>শিক্ষক</a:t>
            </a:r>
            <a:r>
              <a:rPr lang="en-US" sz="6600" dirty="0" smtClean="0"/>
              <a:t> ( </a:t>
            </a:r>
            <a:r>
              <a:rPr lang="en-US" sz="6600" dirty="0" err="1" smtClean="0"/>
              <a:t>বিজ্ঞান</a:t>
            </a:r>
            <a:r>
              <a:rPr lang="en-US" sz="5400" dirty="0" smtClean="0"/>
              <a:t>)</a:t>
            </a:r>
            <a:br>
              <a:rPr lang="en-US" sz="5400" dirty="0" smtClean="0"/>
            </a:br>
            <a:r>
              <a:rPr lang="en-US" sz="4800" dirty="0" smtClean="0"/>
              <a:t>          </a:t>
            </a:r>
            <a:r>
              <a:rPr lang="en-US" sz="4800" dirty="0" err="1" smtClean="0"/>
              <a:t>মোবাইল</a:t>
            </a:r>
            <a:r>
              <a:rPr lang="en-US" sz="4800" dirty="0" smtClean="0"/>
              <a:t> </a:t>
            </a:r>
            <a:r>
              <a:rPr lang="en-US" sz="4800" dirty="0" err="1" smtClean="0"/>
              <a:t>নংঃ</a:t>
            </a:r>
            <a:r>
              <a:rPr lang="en-US" sz="4800" dirty="0" smtClean="0"/>
              <a:t> </a:t>
            </a:r>
            <a:r>
              <a:rPr lang="en-US" sz="4800" dirty="0" smtClean="0">
                <a:solidFill>
                  <a:schemeClr val="accent2"/>
                </a:solidFill>
              </a:rPr>
              <a:t>০১৭১০০৫৯৫০৫</a:t>
            </a:r>
            <a:r>
              <a:rPr lang="en-US" sz="2000" dirty="0" smtClean="0">
                <a:solidFill>
                  <a:schemeClr val="accent2"/>
                </a:solidFill>
              </a:rPr>
              <a:t/>
            </a:r>
            <a:br>
              <a:rPr lang="en-US" sz="2000" dirty="0" smtClean="0">
                <a:solidFill>
                  <a:schemeClr val="accent2"/>
                </a:solidFill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233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9349" y="354841"/>
            <a:ext cx="11573302" cy="1476447"/>
          </a:xfrm>
        </p:spPr>
        <p:txBody>
          <a:bodyPr>
            <a:normAutofit/>
          </a:bodyPr>
          <a:lstStyle/>
          <a:p>
            <a:r>
              <a:rPr lang="en-US" sz="8000" dirty="0" err="1" smtClean="0">
                <a:solidFill>
                  <a:srgbClr val="00B050"/>
                </a:solidFill>
              </a:rPr>
              <a:t>পাঠ</a:t>
            </a:r>
            <a:r>
              <a:rPr lang="en-US" sz="8000" dirty="0" smtClean="0">
                <a:solidFill>
                  <a:srgbClr val="00B050"/>
                </a:solidFill>
              </a:rPr>
              <a:t> </a:t>
            </a:r>
            <a:r>
              <a:rPr lang="en-US" sz="8000" dirty="0" err="1" smtClean="0">
                <a:solidFill>
                  <a:srgbClr val="00B050"/>
                </a:solidFill>
              </a:rPr>
              <a:t>পরিচিতি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9348" y="2197289"/>
            <a:ext cx="11359487" cy="4353636"/>
          </a:xfrm>
        </p:spPr>
        <p:txBody>
          <a:bodyPr>
            <a:noAutofit/>
          </a:bodyPr>
          <a:lstStyle/>
          <a:p>
            <a:r>
              <a:rPr lang="en-US" sz="6000" dirty="0" err="1" smtClean="0">
                <a:solidFill>
                  <a:srgbClr val="0099CC"/>
                </a:solidFill>
              </a:rPr>
              <a:t>অধ্যায়ঃ</a:t>
            </a:r>
            <a:r>
              <a:rPr lang="en-US" sz="6000" dirty="0" smtClean="0">
                <a:solidFill>
                  <a:srgbClr val="0099CC"/>
                </a:solidFill>
              </a:rPr>
              <a:t> </a:t>
            </a:r>
            <a:r>
              <a:rPr lang="en-US" sz="6000" dirty="0" err="1" smtClean="0">
                <a:solidFill>
                  <a:srgbClr val="0099CC"/>
                </a:solidFill>
              </a:rPr>
              <a:t>চতুর্থ</a:t>
            </a:r>
            <a:endParaRPr lang="en-US" sz="6000" dirty="0" smtClean="0">
              <a:solidFill>
                <a:srgbClr val="0099CC"/>
              </a:solidFill>
            </a:endParaRPr>
          </a:p>
          <a:p>
            <a:r>
              <a:rPr lang="en-US" sz="6600" dirty="0" err="1" smtClean="0"/>
              <a:t>শ্রেনী</a:t>
            </a:r>
            <a:r>
              <a:rPr lang="en-US" sz="6600" dirty="0" smtClean="0"/>
              <a:t> ৬ষ্ঠ 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6000" dirty="0" err="1" smtClean="0"/>
              <a:t>বিষয়ঃ</a:t>
            </a:r>
            <a:r>
              <a:rPr lang="en-US" sz="6000" dirty="0" smtClean="0"/>
              <a:t> </a:t>
            </a:r>
            <a:r>
              <a:rPr lang="en-US" sz="6000" dirty="0" err="1" smtClean="0"/>
              <a:t>বিজ্ঞান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>
                <a:solidFill>
                  <a:srgbClr val="C00000"/>
                </a:solidFill>
              </a:rPr>
              <a:t>পাঠ-৬</a:t>
            </a:r>
            <a:endParaRPr lang="en-US" sz="1600" dirty="0" smtClean="0"/>
          </a:p>
          <a:p>
            <a:r>
              <a:rPr lang="en-US" sz="6000" dirty="0" err="1" smtClean="0"/>
              <a:t>কাণ্ডের</a:t>
            </a:r>
            <a:r>
              <a:rPr lang="en-US" sz="6000" dirty="0" smtClean="0"/>
              <a:t> </a:t>
            </a:r>
            <a:r>
              <a:rPr lang="en-US" sz="6000" smtClean="0"/>
              <a:t>শ্রেণিকরণ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191578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00251"/>
            <a:ext cx="11614245" cy="1148900"/>
          </a:xfrm>
        </p:spPr>
        <p:txBody>
          <a:bodyPr/>
          <a:lstStyle/>
          <a:p>
            <a:r>
              <a:rPr lang="en-US" dirty="0" err="1" smtClean="0">
                <a:solidFill>
                  <a:srgbClr val="00B0F0"/>
                </a:solidFill>
                <a:latin typeface="Google Sans"/>
              </a:rPr>
              <a:t>কাণ্ডকে</a:t>
            </a:r>
            <a:r>
              <a:rPr lang="en-US" dirty="0" smtClean="0">
                <a:solidFill>
                  <a:srgbClr val="00B0F0"/>
                </a:solidFill>
                <a:latin typeface="Google Sans"/>
              </a:rPr>
              <a:t> </a:t>
            </a:r>
            <a:r>
              <a:rPr lang="en-US" dirty="0" err="1" smtClean="0">
                <a:solidFill>
                  <a:srgbClr val="00B0F0"/>
                </a:solidFill>
                <a:latin typeface="Google Sans"/>
              </a:rPr>
              <a:t>দুইভাগে</a:t>
            </a:r>
            <a:r>
              <a:rPr lang="en-US" dirty="0" smtClean="0">
                <a:solidFill>
                  <a:srgbClr val="00B0F0"/>
                </a:solidFill>
                <a:latin typeface="Google Sans"/>
              </a:rPr>
              <a:t> </a:t>
            </a:r>
            <a:r>
              <a:rPr lang="en-US" dirty="0" err="1" smtClean="0">
                <a:solidFill>
                  <a:srgbClr val="00B0F0"/>
                </a:solidFill>
                <a:latin typeface="Google Sans"/>
              </a:rPr>
              <a:t>ভাগ</a:t>
            </a:r>
            <a:r>
              <a:rPr lang="en-US" dirty="0" smtClean="0">
                <a:solidFill>
                  <a:srgbClr val="00B0F0"/>
                </a:solidFill>
                <a:latin typeface="Google Sans"/>
              </a:rPr>
              <a:t> </a:t>
            </a:r>
            <a:r>
              <a:rPr lang="en-US" dirty="0" err="1" smtClean="0">
                <a:solidFill>
                  <a:srgbClr val="00B0F0"/>
                </a:solidFill>
                <a:latin typeface="Google Sans"/>
              </a:rPr>
              <a:t>করা</a:t>
            </a:r>
            <a:r>
              <a:rPr lang="en-US" dirty="0" smtClean="0">
                <a:solidFill>
                  <a:srgbClr val="00B0F0"/>
                </a:solidFill>
                <a:latin typeface="Google Sans"/>
              </a:rPr>
              <a:t> </a:t>
            </a:r>
            <a:r>
              <a:rPr lang="en-US" dirty="0" err="1" smtClean="0">
                <a:solidFill>
                  <a:srgbClr val="00B0F0"/>
                </a:solidFill>
                <a:latin typeface="Google Sans"/>
              </a:rPr>
              <a:t>যায়</a:t>
            </a:r>
            <a:r>
              <a:rPr lang="en-US" dirty="0" smtClean="0">
                <a:solidFill>
                  <a:srgbClr val="00B0F0"/>
                </a:solidFill>
                <a:latin typeface="Google Sans"/>
              </a:rPr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3331" y="1801504"/>
            <a:ext cx="10890914" cy="4585647"/>
          </a:xfrm>
        </p:spPr>
        <p:txBody>
          <a:bodyPr/>
          <a:lstStyle/>
          <a:p>
            <a:r>
              <a:rPr lang="en-US" sz="11500" b="0" u="none" strike="noStrike" dirty="0" err="1" smtClean="0">
                <a:effectLst/>
                <a:latin typeface="Google Sans"/>
              </a:rPr>
              <a:t>যথাঃ</a:t>
            </a:r>
            <a:endParaRPr lang="en-US" sz="11500" b="0" u="none" strike="noStrike" dirty="0" smtClean="0">
              <a:effectLst/>
              <a:latin typeface="Google Sans"/>
            </a:endParaRPr>
          </a:p>
          <a:p>
            <a:r>
              <a:rPr lang="en-US" sz="8800" dirty="0" smtClean="0">
                <a:solidFill>
                  <a:srgbClr val="0070C0"/>
                </a:solidFill>
                <a:latin typeface="Google Sans"/>
              </a:rPr>
              <a:t> ১। </a:t>
            </a:r>
            <a:r>
              <a:rPr lang="en-US" sz="8800" dirty="0" err="1" smtClean="0">
                <a:solidFill>
                  <a:srgbClr val="0070C0"/>
                </a:solidFill>
                <a:latin typeface="Google Sans"/>
              </a:rPr>
              <a:t>সবল</a:t>
            </a:r>
            <a:r>
              <a:rPr lang="as-IN" sz="8800" b="0" u="none" strike="noStrike" dirty="0" smtClean="0">
                <a:solidFill>
                  <a:srgbClr val="0070C0"/>
                </a:solidFill>
                <a:effectLst/>
                <a:latin typeface="Google Sans"/>
              </a:rPr>
              <a:t> কাণ্ড </a:t>
            </a:r>
            <a:endParaRPr lang="en-US" sz="8800" dirty="0" smtClean="0">
              <a:solidFill>
                <a:srgbClr val="0070C0"/>
              </a:solidFill>
            </a:endParaRPr>
          </a:p>
          <a:p>
            <a:r>
              <a:rPr lang="en-US" sz="8800" dirty="0" smtClean="0">
                <a:solidFill>
                  <a:srgbClr val="00B050"/>
                </a:solidFill>
                <a:latin typeface="Google Sans"/>
              </a:rPr>
              <a:t>২। </a:t>
            </a:r>
            <a:r>
              <a:rPr lang="en-US" sz="8800" dirty="0" err="1" smtClean="0">
                <a:solidFill>
                  <a:srgbClr val="00B050"/>
                </a:solidFill>
                <a:latin typeface="Google Sans"/>
              </a:rPr>
              <a:t>দুর্বল</a:t>
            </a:r>
            <a:r>
              <a:rPr lang="as-IN" sz="8800" dirty="0" smtClean="0">
                <a:solidFill>
                  <a:srgbClr val="00B050"/>
                </a:solidFill>
                <a:latin typeface="Google Sans"/>
              </a:rPr>
              <a:t> কাণ্ড</a:t>
            </a:r>
            <a:endParaRPr lang="en-US" sz="8800" dirty="0" smtClean="0">
              <a:solidFill>
                <a:srgbClr val="00B05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836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4841" y="532263"/>
            <a:ext cx="11204812" cy="1258082"/>
          </a:xfrm>
        </p:spPr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0070C0"/>
                </a:solidFill>
                <a:latin typeface="Google Sans"/>
              </a:rPr>
              <a:t>  </a:t>
            </a:r>
            <a:r>
              <a:rPr lang="en-US" sz="7200" dirty="0" err="1" smtClean="0">
                <a:solidFill>
                  <a:srgbClr val="0070C0"/>
                </a:solidFill>
                <a:latin typeface="Google Sans"/>
              </a:rPr>
              <a:t>সবল</a:t>
            </a:r>
            <a:r>
              <a:rPr lang="as-IN" sz="7200" b="0" u="none" strike="noStrike" dirty="0" smtClean="0">
                <a:solidFill>
                  <a:srgbClr val="0070C0"/>
                </a:solidFill>
                <a:effectLst/>
                <a:latin typeface="Google Sans"/>
              </a:rPr>
              <a:t> কাণ্ড 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4841" y="1965278"/>
            <a:ext cx="11109278" cy="4326340"/>
          </a:xfrm>
        </p:spPr>
        <p:txBody>
          <a:bodyPr>
            <a:noAutofit/>
          </a:bodyPr>
          <a:lstStyle/>
          <a:p>
            <a:r>
              <a:rPr lang="en-US" sz="9600" dirty="0" smtClean="0">
                <a:solidFill>
                  <a:schemeClr val="accent2"/>
                </a:solidFill>
              </a:rPr>
              <a:t>১। </a:t>
            </a:r>
            <a:r>
              <a:rPr lang="en-US" sz="9600" dirty="0" err="1" smtClean="0">
                <a:solidFill>
                  <a:schemeClr val="accent2"/>
                </a:solidFill>
              </a:rPr>
              <a:t>অশাখ</a:t>
            </a:r>
            <a:r>
              <a:rPr lang="en-US" sz="9600" dirty="0" smtClean="0">
                <a:solidFill>
                  <a:schemeClr val="accent2"/>
                </a:solidFill>
              </a:rPr>
              <a:t> </a:t>
            </a:r>
            <a:r>
              <a:rPr lang="en-US" sz="9600" dirty="0" err="1" smtClean="0">
                <a:solidFill>
                  <a:schemeClr val="accent2"/>
                </a:solidFill>
              </a:rPr>
              <a:t>কাণ্ড</a:t>
            </a:r>
            <a:endParaRPr lang="en-US" sz="9600" dirty="0" smtClean="0">
              <a:solidFill>
                <a:schemeClr val="accent2"/>
              </a:solidFill>
            </a:endParaRPr>
          </a:p>
          <a:p>
            <a:r>
              <a:rPr lang="en-US" sz="9600" dirty="0" smtClean="0">
                <a:solidFill>
                  <a:schemeClr val="accent6"/>
                </a:solidFill>
              </a:rPr>
              <a:t>  ২। </a:t>
            </a:r>
            <a:r>
              <a:rPr lang="en-US" sz="9600" dirty="0" err="1" smtClean="0">
                <a:solidFill>
                  <a:schemeClr val="accent6"/>
                </a:solidFill>
              </a:rPr>
              <a:t>শাখান্বিত</a:t>
            </a:r>
            <a:r>
              <a:rPr lang="en-US" sz="9600" dirty="0" smtClean="0">
                <a:solidFill>
                  <a:schemeClr val="accent6"/>
                </a:solidFill>
              </a:rPr>
              <a:t> </a:t>
            </a:r>
            <a:r>
              <a:rPr lang="en-US" sz="9600" dirty="0" err="1" smtClean="0">
                <a:solidFill>
                  <a:schemeClr val="accent6"/>
                </a:solidFill>
              </a:rPr>
              <a:t>কাণ্ড</a:t>
            </a:r>
            <a:endParaRPr lang="en-US" sz="96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826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877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8800" dirty="0" err="1" smtClean="0">
                <a:solidFill>
                  <a:srgbClr val="0070C0"/>
                </a:solidFill>
                <a:latin typeface="Google Sans"/>
              </a:rPr>
              <a:t>সবল</a:t>
            </a:r>
            <a:r>
              <a:rPr lang="as-IN" sz="8800" b="0" u="none" strike="noStrike" dirty="0" smtClean="0">
                <a:solidFill>
                  <a:srgbClr val="0070C0"/>
                </a:solidFill>
                <a:effectLst/>
                <a:latin typeface="Google Sans"/>
              </a:rPr>
              <a:t> কাণ্ড</a:t>
            </a:r>
            <a:endParaRPr lang="en-US" sz="8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62541"/>
            <a:ext cx="5181600" cy="3521122"/>
          </a:xfrm>
        </p:spPr>
        <p:txBody>
          <a:bodyPr/>
          <a:lstStyle/>
          <a:p>
            <a:pPr marL="0" indent="0">
              <a:buNone/>
            </a:pPr>
            <a:r>
              <a:rPr lang="en-US" sz="6000" dirty="0" smtClean="0">
                <a:solidFill>
                  <a:srgbClr val="00B0F0"/>
                </a:solidFill>
              </a:rPr>
              <a:t>১। </a:t>
            </a:r>
            <a:r>
              <a:rPr lang="en-US" sz="6000" dirty="0" err="1" smtClean="0">
                <a:solidFill>
                  <a:srgbClr val="00B0F0"/>
                </a:solidFill>
              </a:rPr>
              <a:t>অশাখ</a:t>
            </a:r>
            <a:r>
              <a:rPr lang="en-US" sz="6000" dirty="0" smtClean="0">
                <a:solidFill>
                  <a:srgbClr val="00B0F0"/>
                </a:solidFill>
              </a:rPr>
              <a:t> </a:t>
            </a:r>
            <a:r>
              <a:rPr lang="en-US" sz="6000" dirty="0" err="1" smtClean="0">
                <a:solidFill>
                  <a:srgbClr val="00B0F0"/>
                </a:solidFill>
              </a:rPr>
              <a:t>কাণ্ড</a:t>
            </a:r>
            <a:endParaRPr lang="en-US" sz="6000" dirty="0" smtClean="0">
              <a:solidFill>
                <a:srgbClr val="00B0F0"/>
              </a:solidFill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79152" y="1966629"/>
            <a:ext cx="5660409" cy="26504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>
                <a:solidFill>
                  <a:schemeClr val="accent6"/>
                </a:solidFill>
              </a:rPr>
              <a:t> </a:t>
            </a:r>
            <a:r>
              <a:rPr lang="en-US" sz="5400" dirty="0" smtClean="0">
                <a:solidFill>
                  <a:schemeClr val="accent6"/>
                </a:solidFill>
              </a:rPr>
              <a:t>২। </a:t>
            </a:r>
            <a:r>
              <a:rPr lang="en-US" sz="5400" dirty="0" err="1" smtClean="0">
                <a:solidFill>
                  <a:schemeClr val="accent6"/>
                </a:solidFill>
              </a:rPr>
              <a:t>শাখান্বিত</a:t>
            </a:r>
            <a:r>
              <a:rPr lang="en-US" sz="5400" dirty="0" smtClean="0">
                <a:solidFill>
                  <a:schemeClr val="accent6"/>
                </a:solidFill>
              </a:rPr>
              <a:t> </a:t>
            </a:r>
            <a:r>
              <a:rPr lang="en-US" sz="5400" dirty="0" err="1" smtClean="0">
                <a:solidFill>
                  <a:schemeClr val="accent6"/>
                </a:solidFill>
              </a:rPr>
              <a:t>কাণ্ড</a:t>
            </a:r>
            <a:endParaRPr lang="en-US" sz="4800" dirty="0">
              <a:solidFill>
                <a:schemeClr val="accent6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707" y="2840549"/>
            <a:ext cx="4846093" cy="37531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307" y="2803693"/>
            <a:ext cx="4467368" cy="375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492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0101" y="491319"/>
            <a:ext cx="9144000" cy="1039718"/>
          </a:xfrm>
        </p:spPr>
        <p:txBody>
          <a:bodyPr/>
          <a:lstStyle/>
          <a:p>
            <a:r>
              <a:rPr lang="en-US" dirty="0" err="1" smtClean="0">
                <a:solidFill>
                  <a:schemeClr val="accent6"/>
                </a:solidFill>
              </a:rPr>
              <a:t>শাখান্বিত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err="1" smtClean="0">
                <a:solidFill>
                  <a:schemeClr val="accent6"/>
                </a:solidFill>
              </a:rPr>
              <a:t>কাণ্ড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err="1" smtClean="0">
                <a:solidFill>
                  <a:schemeClr val="accent6"/>
                </a:solidFill>
              </a:rPr>
              <a:t>তিন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err="1" smtClean="0">
                <a:solidFill>
                  <a:schemeClr val="accent6"/>
                </a:solidFill>
              </a:rPr>
              <a:t>ধরনের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4818" y="2291853"/>
            <a:ext cx="9144000" cy="16557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52" y="1774209"/>
            <a:ext cx="2866029" cy="47001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110" y="1774209"/>
            <a:ext cx="4483810" cy="47165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269" y="1774209"/>
            <a:ext cx="3803297" cy="453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690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4818" y="286603"/>
            <a:ext cx="9144000" cy="2227073"/>
          </a:xfrm>
        </p:spPr>
        <p:txBody>
          <a:bodyPr/>
          <a:lstStyle/>
          <a:p>
            <a:r>
              <a:rPr lang="en-US" sz="8000" dirty="0" err="1" smtClean="0">
                <a:solidFill>
                  <a:srgbClr val="00B050"/>
                </a:solidFill>
              </a:rPr>
              <a:t>একক</a:t>
            </a:r>
            <a:r>
              <a:rPr lang="en-US" sz="8000" dirty="0" smtClean="0">
                <a:solidFill>
                  <a:srgbClr val="00B050"/>
                </a:solidFill>
              </a:rPr>
              <a:t> </a:t>
            </a:r>
            <a:r>
              <a:rPr lang="en-US" sz="8000" dirty="0" err="1" smtClean="0">
                <a:solidFill>
                  <a:srgbClr val="00B050"/>
                </a:solidFill>
              </a:rPr>
              <a:t>কাজ</a:t>
            </a:r>
            <a:r>
              <a:rPr lang="en-US" dirty="0" smtClean="0">
                <a:solidFill>
                  <a:srgbClr val="00B050"/>
                </a:solidFill>
              </a:rPr>
              <a:t/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err="1" smtClean="0">
                <a:solidFill>
                  <a:srgbClr val="00B050"/>
                </a:solidFill>
              </a:rPr>
              <a:t>মৌখিক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প্রশ্ন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7547" y="2933298"/>
            <a:ext cx="10918209" cy="1655762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কাণ্ড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কত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ধরনের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হতে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পারে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?</a:t>
            </a:r>
            <a:endParaRPr lang="en-US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100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0626" y="145611"/>
            <a:ext cx="11177516" cy="1189844"/>
          </a:xfrm>
        </p:spPr>
        <p:txBody>
          <a:bodyPr/>
          <a:lstStyle/>
          <a:p>
            <a:r>
              <a:rPr lang="as-IN" b="1" dirty="0" smtClean="0">
                <a:solidFill>
                  <a:srgbClr val="00B0F0"/>
                </a:solidFill>
              </a:rPr>
              <a:t>মঠ আকৃতির কাণ্ড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783" y="1514901"/>
            <a:ext cx="4285396" cy="574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775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137" y="655092"/>
            <a:ext cx="10904561" cy="1241946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/>
            </a:r>
            <a:br>
              <a:rPr lang="en-US" b="1" dirty="0" smtClean="0">
                <a:solidFill>
                  <a:srgbClr val="00B0F0"/>
                </a:solidFill>
              </a:rPr>
            </a:br>
            <a:r>
              <a:rPr lang="en-US" b="1" dirty="0">
                <a:solidFill>
                  <a:srgbClr val="00B0F0"/>
                </a:solidFill>
              </a:rPr>
              <a:t/>
            </a:r>
            <a:br>
              <a:rPr lang="en-US" b="1" dirty="0">
                <a:solidFill>
                  <a:srgbClr val="00B0F0"/>
                </a:solidFill>
              </a:rPr>
            </a:br>
            <a:r>
              <a:rPr lang="as-IN" b="1" dirty="0" smtClean="0">
                <a:solidFill>
                  <a:srgbClr val="00B0F0"/>
                </a:solidFill>
              </a:rPr>
              <a:t>মঠ আকৃতির কাণ্ডের বৈশিষ্ট্য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5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887105" y="2320138"/>
            <a:ext cx="10924642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4400" b="0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  <a:cs typeface="Vrinda"/>
              </a:rPr>
              <a:t>কাণ্ডের আকৃতি মঠের মতো।</a:t>
            </a:r>
            <a:endParaRPr kumimoji="0" lang="en-US" altLang="en-US" sz="4400" b="0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4400" b="0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  <a:cs typeface="Vrinda"/>
              </a:rPr>
              <a:t>নিচের অংশ চওড়া এবং উপরের অংশ সরু।</a:t>
            </a:r>
            <a:endParaRPr kumimoji="0" lang="en-US" altLang="en-US" sz="4400" b="0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4400" b="0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  <a:cs typeface="Vrinda"/>
              </a:rPr>
              <a:t>কাণ্ড সাধারণত খাড়া হয়ে বৃদ্ধি পায়।</a:t>
            </a:r>
            <a:endParaRPr kumimoji="0" lang="en-US" altLang="en-US" sz="4400" b="0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4400" b="0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  <a:cs typeface="Vrinda"/>
              </a:rPr>
              <a:t>এ ধরনের কাণ্ডে শাখা</a:t>
            </a:r>
            <a:r>
              <a:rPr kumimoji="0" lang="en-US" altLang="en-US" sz="4400" b="0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  <a:cs typeface="Vrinda"/>
              </a:rPr>
              <a:t>-</a:t>
            </a:r>
            <a:r>
              <a:rPr kumimoji="0" lang="bn-IN" altLang="en-US" sz="4400" b="0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  <a:cs typeface="Vrinda"/>
              </a:rPr>
              <a:t>প্রশাখা থাকতে পারে।</a:t>
            </a:r>
            <a:endParaRPr kumimoji="0" lang="en-US" altLang="en-US" sz="4400" b="0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850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420" y="470064"/>
            <a:ext cx="11300346" cy="1244435"/>
          </a:xfrm>
        </p:spPr>
        <p:txBody>
          <a:bodyPr/>
          <a:lstStyle/>
          <a:p>
            <a:r>
              <a:rPr lang="as-IN" dirty="0" smtClean="0"/>
              <a:t>গম্বুজ আকৃতির কাণ্ড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119" y="1828800"/>
            <a:ext cx="7547211" cy="480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84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5480" y="436727"/>
            <a:ext cx="11041039" cy="1353617"/>
          </a:xfrm>
        </p:spPr>
        <p:txBody>
          <a:bodyPr>
            <a:normAutofit fontScale="90000"/>
          </a:bodyPr>
          <a:lstStyle/>
          <a:p>
            <a:r>
              <a:rPr lang="as-IN" dirty="0" smtClean="0"/>
              <a:t/>
            </a:r>
            <a:br>
              <a:rPr lang="as-IN" dirty="0" smtClean="0"/>
            </a:br>
            <a:r>
              <a:rPr lang="as-IN" b="1" dirty="0" smtClean="0">
                <a:solidFill>
                  <a:schemeClr val="accent2">
                    <a:lumMod val="75000"/>
                  </a:schemeClr>
                </a:solidFill>
              </a:rPr>
              <a:t>গম্বুজ আকৃতির কাণ্ডের বৈশিষ্ট্য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75480" y="1906043"/>
            <a:ext cx="10920483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36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cs typeface="Vrinda"/>
              </a:rPr>
              <a:t>কাণ্ডের আকৃতি গম্বুজের মতো গোলাকার ও স্ফীত হয়।</a:t>
            </a: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36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cs typeface="Vrinda"/>
              </a:rPr>
              <a:t>কাণ্ডের নিচের অংশ চওড়া এবং উপরের অংশ গোলাকার বা বাঁকানো হয়।</a:t>
            </a: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36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cs typeface="Vrinda"/>
              </a:rPr>
              <a:t>কাণ্ডে পানি সঞ্চিত থাকে।</a:t>
            </a: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36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cs typeface="Vrinda"/>
              </a:rPr>
              <a:t>সাধারণত মরুভূমির উদ্ভিদে এ ধরনের কাণ্ড দেখা যায়।</a:t>
            </a: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  <a:cs typeface="Vrinda"/>
            </a:endParaRPr>
          </a:p>
          <a:p>
            <a:pPr lvl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s-IN" sz="3600" dirty="0" smtClean="0"/>
              <a:t>উদাহরণ: ক্যাকটাসজাতীয় উদ্ভিদ।</a:t>
            </a: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143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421" y="245660"/>
            <a:ext cx="11641540" cy="1162547"/>
          </a:xfrm>
        </p:spPr>
        <p:txBody>
          <a:bodyPr/>
          <a:lstStyle/>
          <a:p>
            <a:r>
              <a:rPr lang="as-IN" dirty="0" smtClean="0"/>
              <a:t>তৃণ আকৃতির কাণ্ড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878" y="1408207"/>
            <a:ext cx="7042244" cy="530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47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717" y="327547"/>
            <a:ext cx="11573301" cy="1258082"/>
          </a:xfrm>
        </p:spPr>
        <p:txBody>
          <a:bodyPr/>
          <a:lstStyle/>
          <a:p>
            <a:r>
              <a:rPr lang="as-IN" dirty="0" smtClean="0"/>
              <a:t>তৃণ আকৃতির কাণ্ডের বৈশিষ্ট্য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3080" y="1978924"/>
            <a:ext cx="11532359" cy="4285397"/>
          </a:xfrm>
        </p:spPr>
        <p:txBody>
          <a:bodyPr>
            <a:normAutofit/>
          </a:bodyPr>
          <a:lstStyle/>
          <a:p>
            <a:pPr algn="just"/>
            <a:r>
              <a:rPr lang="en-US" sz="4000" dirty="0" smtClean="0">
                <a:solidFill>
                  <a:srgbClr val="00B0F0"/>
                </a:solidFill>
              </a:rPr>
              <a:t>১। </a:t>
            </a:r>
            <a:r>
              <a:rPr lang="as-IN" sz="4000" dirty="0" smtClean="0">
                <a:solidFill>
                  <a:srgbClr val="00B0F0"/>
                </a:solidFill>
              </a:rPr>
              <a:t>কাণ্ড সাধারণত সরু, নরম ও সবুজ হয়।</a:t>
            </a:r>
          </a:p>
          <a:p>
            <a:pPr algn="just"/>
            <a:r>
              <a:rPr lang="en-US" sz="4000" dirty="0" smtClean="0">
                <a:solidFill>
                  <a:srgbClr val="00B0F0"/>
                </a:solidFill>
              </a:rPr>
              <a:t>২। </a:t>
            </a:r>
            <a:r>
              <a:rPr lang="as-IN" sz="4000" dirty="0" smtClean="0">
                <a:solidFill>
                  <a:srgbClr val="00B0F0"/>
                </a:solidFill>
              </a:rPr>
              <a:t>কাণ্ডের গাঁট ও পর্ব স্পষ্ট থাকে।</a:t>
            </a:r>
          </a:p>
          <a:p>
            <a:pPr algn="just"/>
            <a:r>
              <a:rPr lang="en-US" sz="4000" dirty="0" smtClean="0">
                <a:solidFill>
                  <a:srgbClr val="00B0F0"/>
                </a:solidFill>
              </a:rPr>
              <a:t>৩। </a:t>
            </a:r>
            <a:r>
              <a:rPr lang="as-IN" sz="4000" dirty="0" smtClean="0">
                <a:solidFill>
                  <a:srgbClr val="00B0F0"/>
                </a:solidFill>
              </a:rPr>
              <a:t>কাণ্ড সাধারণত ফাঁপা বা রসালো হতে পারে।</a:t>
            </a:r>
          </a:p>
          <a:p>
            <a:pPr algn="just"/>
            <a:r>
              <a:rPr lang="en-US" sz="4000" dirty="0" smtClean="0">
                <a:solidFill>
                  <a:srgbClr val="00B0F0"/>
                </a:solidFill>
              </a:rPr>
              <a:t>৪। </a:t>
            </a:r>
            <a:r>
              <a:rPr lang="as-IN" sz="4000" dirty="0" smtClean="0">
                <a:solidFill>
                  <a:srgbClr val="00B0F0"/>
                </a:solidFill>
              </a:rPr>
              <a:t>এ ধরনের কাণ্ডে শাখা-প্রশাখা কম থাকে।</a:t>
            </a:r>
          </a:p>
          <a:p>
            <a:pPr algn="just"/>
            <a:r>
              <a:rPr lang="en-US" sz="3600" dirty="0" smtClean="0">
                <a:solidFill>
                  <a:srgbClr val="00B0F0"/>
                </a:solidFill>
              </a:rPr>
              <a:t>৫। </a:t>
            </a:r>
            <a:r>
              <a:rPr lang="as-IN" sz="3600" dirty="0" smtClean="0">
                <a:solidFill>
                  <a:srgbClr val="00B0F0"/>
                </a:solidFill>
              </a:rPr>
              <a:t>সাধারণত তৃণজাতীয় উদ্ভিদে এ ধরনের কাণ্ড দেখা যায়।</a:t>
            </a:r>
          </a:p>
          <a:p>
            <a:pPr algn="just"/>
            <a:r>
              <a:rPr lang="as-IN" sz="4000" dirty="0" smtClean="0">
                <a:solidFill>
                  <a:srgbClr val="00B0F0"/>
                </a:solidFill>
              </a:rPr>
              <a:t>উদাহরণ: ধান, গম, ঘাস।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027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4818" y="668740"/>
            <a:ext cx="9144000" cy="1299026"/>
          </a:xfrm>
        </p:spPr>
        <p:txBody>
          <a:bodyPr/>
          <a:lstStyle/>
          <a:p>
            <a:r>
              <a:rPr lang="en-US" dirty="0" err="1" smtClean="0">
                <a:solidFill>
                  <a:srgbClr val="00B050"/>
                </a:solidFill>
              </a:rPr>
              <a:t>দলগত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কাজ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7588" y="2537513"/>
            <a:ext cx="11218460" cy="1655762"/>
          </a:xfrm>
        </p:spPr>
        <p:txBody>
          <a:bodyPr>
            <a:normAutofit/>
          </a:bodyPr>
          <a:lstStyle/>
          <a:p>
            <a:r>
              <a:rPr lang="en-US" sz="5400" dirty="0" err="1" smtClean="0">
                <a:solidFill>
                  <a:srgbClr val="00B0F0"/>
                </a:solidFill>
              </a:rPr>
              <a:t>তোমাদের</a:t>
            </a:r>
            <a:r>
              <a:rPr lang="en-US" sz="5400" dirty="0" smtClean="0">
                <a:solidFill>
                  <a:srgbClr val="00B0F0"/>
                </a:solidFill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</a:rPr>
              <a:t>দেখা</a:t>
            </a:r>
            <a:r>
              <a:rPr lang="en-US" sz="5400" dirty="0" smtClean="0">
                <a:solidFill>
                  <a:srgbClr val="00B0F0"/>
                </a:solidFill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</a:rPr>
              <a:t>বিভিন্ন</a:t>
            </a:r>
            <a:r>
              <a:rPr lang="en-US" sz="5400" dirty="0" smtClean="0">
                <a:solidFill>
                  <a:srgbClr val="00B0F0"/>
                </a:solidFill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</a:rPr>
              <a:t>শাখান্বিত</a:t>
            </a:r>
            <a:r>
              <a:rPr lang="en-US" sz="5400" dirty="0" smtClean="0">
                <a:solidFill>
                  <a:srgbClr val="00B0F0"/>
                </a:solidFill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</a:rPr>
              <a:t>কাণ্ডের</a:t>
            </a:r>
            <a:r>
              <a:rPr lang="en-US" sz="5400" dirty="0" smtClean="0">
                <a:solidFill>
                  <a:srgbClr val="00B0F0"/>
                </a:solidFill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</a:rPr>
              <a:t>নাম</a:t>
            </a:r>
            <a:r>
              <a:rPr lang="en-US" sz="5400" dirty="0" smtClean="0">
                <a:solidFill>
                  <a:srgbClr val="00B0F0"/>
                </a:solidFill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</a:rPr>
              <a:t>লিখ</a:t>
            </a:r>
            <a:r>
              <a:rPr lang="en-US" sz="5400" dirty="0" smtClean="0">
                <a:solidFill>
                  <a:srgbClr val="00B0F0"/>
                </a:solidFill>
              </a:rPr>
              <a:t>?</a:t>
            </a:r>
            <a:endParaRPr lang="en-US" sz="5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494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4842" y="150125"/>
            <a:ext cx="10508776" cy="1681163"/>
          </a:xfrm>
        </p:spPr>
        <p:txBody>
          <a:bodyPr>
            <a:noAutofit/>
          </a:bodyPr>
          <a:lstStyle/>
          <a:p>
            <a:r>
              <a:rPr lang="en-US" sz="9600" dirty="0" err="1" smtClean="0">
                <a:solidFill>
                  <a:schemeClr val="accent2"/>
                </a:solidFill>
              </a:rPr>
              <a:t>দুর্বল</a:t>
            </a:r>
            <a:r>
              <a:rPr lang="en-US" sz="9600" dirty="0" smtClean="0">
                <a:solidFill>
                  <a:schemeClr val="accent2"/>
                </a:solidFill>
              </a:rPr>
              <a:t> </a:t>
            </a:r>
            <a:r>
              <a:rPr lang="en-US" sz="9600" dirty="0" err="1" smtClean="0">
                <a:solidFill>
                  <a:schemeClr val="accent2"/>
                </a:solidFill>
              </a:rPr>
              <a:t>কাণ্ড</a:t>
            </a:r>
            <a:endParaRPr lang="en-US" sz="9600" dirty="0">
              <a:solidFill>
                <a:schemeClr val="accent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7797" y="2469273"/>
            <a:ext cx="10713493" cy="3781401"/>
          </a:xfrm>
        </p:spPr>
        <p:txBody>
          <a:bodyPr>
            <a:noAutofit/>
          </a:bodyPr>
          <a:lstStyle/>
          <a:p>
            <a:pPr algn="l"/>
            <a:r>
              <a:rPr lang="en-US" sz="7200" dirty="0" smtClean="0">
                <a:solidFill>
                  <a:srgbClr val="00B0F0"/>
                </a:solidFill>
              </a:rPr>
              <a:t>১। </a:t>
            </a:r>
            <a:r>
              <a:rPr lang="en-US" sz="7200" dirty="0" err="1" smtClean="0">
                <a:solidFill>
                  <a:srgbClr val="00B0F0"/>
                </a:solidFill>
              </a:rPr>
              <a:t>ক্রিপার</a:t>
            </a:r>
            <a:r>
              <a:rPr lang="en-US" sz="7200" dirty="0" smtClean="0">
                <a:solidFill>
                  <a:srgbClr val="00B0F0"/>
                </a:solidFill>
              </a:rPr>
              <a:t> </a:t>
            </a:r>
            <a:r>
              <a:rPr lang="en-US" sz="7200" dirty="0" err="1" smtClean="0">
                <a:solidFill>
                  <a:srgbClr val="00B0F0"/>
                </a:solidFill>
              </a:rPr>
              <a:t>বা</a:t>
            </a:r>
            <a:r>
              <a:rPr lang="en-US" sz="7200" dirty="0" smtClean="0">
                <a:solidFill>
                  <a:srgbClr val="00B0F0"/>
                </a:solidFill>
              </a:rPr>
              <a:t> </a:t>
            </a:r>
            <a:r>
              <a:rPr lang="en-US" sz="7200" dirty="0" err="1" smtClean="0">
                <a:solidFill>
                  <a:srgbClr val="00B0F0"/>
                </a:solidFill>
              </a:rPr>
              <a:t>লতানো</a:t>
            </a:r>
            <a:endParaRPr lang="en-US" sz="7200" dirty="0" smtClean="0">
              <a:solidFill>
                <a:srgbClr val="00B0F0"/>
              </a:solidFill>
            </a:endParaRPr>
          </a:p>
          <a:p>
            <a:pPr algn="l"/>
            <a:r>
              <a:rPr lang="en-US" sz="7200" dirty="0" smtClean="0">
                <a:solidFill>
                  <a:srgbClr val="00B0F0"/>
                </a:solidFill>
              </a:rPr>
              <a:t>২। </a:t>
            </a:r>
            <a:r>
              <a:rPr lang="en-US" sz="7200" dirty="0" err="1" smtClean="0">
                <a:solidFill>
                  <a:srgbClr val="00B0F0"/>
                </a:solidFill>
              </a:rPr>
              <a:t>ট্রেইলার</a:t>
            </a:r>
            <a:r>
              <a:rPr lang="en-US" sz="7200" dirty="0" smtClean="0">
                <a:solidFill>
                  <a:srgbClr val="00B0F0"/>
                </a:solidFill>
              </a:rPr>
              <a:t> </a:t>
            </a:r>
            <a:r>
              <a:rPr lang="en-US" sz="7200" dirty="0" err="1" smtClean="0">
                <a:solidFill>
                  <a:srgbClr val="00B0F0"/>
                </a:solidFill>
              </a:rPr>
              <a:t>বা</a:t>
            </a:r>
            <a:r>
              <a:rPr lang="en-US" sz="7200" dirty="0" smtClean="0">
                <a:solidFill>
                  <a:srgbClr val="00B0F0"/>
                </a:solidFill>
              </a:rPr>
              <a:t> </a:t>
            </a:r>
            <a:r>
              <a:rPr lang="en-US" sz="7200" dirty="0" err="1" smtClean="0">
                <a:solidFill>
                  <a:srgbClr val="00B0F0"/>
                </a:solidFill>
              </a:rPr>
              <a:t>শয়ান</a:t>
            </a:r>
            <a:endParaRPr lang="en-US" sz="7200" dirty="0">
              <a:solidFill>
                <a:srgbClr val="00B0F0"/>
              </a:solidFill>
            </a:endParaRPr>
          </a:p>
          <a:p>
            <a:pPr algn="l"/>
            <a:r>
              <a:rPr lang="en-US" sz="7200" dirty="0" smtClean="0">
                <a:solidFill>
                  <a:srgbClr val="00B0F0"/>
                </a:solidFill>
              </a:rPr>
              <a:t>৩। </a:t>
            </a:r>
            <a:r>
              <a:rPr lang="en-US" sz="7200" dirty="0" err="1" smtClean="0">
                <a:solidFill>
                  <a:srgbClr val="00B0F0"/>
                </a:solidFill>
              </a:rPr>
              <a:t>আরোহিনী</a:t>
            </a:r>
            <a:endParaRPr lang="en-US" sz="7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142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420" y="504967"/>
            <a:ext cx="11832609" cy="72582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১। </a:t>
            </a:r>
            <a:r>
              <a:rPr lang="en-US" sz="3200" dirty="0" err="1" smtClean="0">
                <a:solidFill>
                  <a:srgbClr val="00B0F0"/>
                </a:solidFill>
              </a:rPr>
              <a:t>ক্রিপার</a:t>
            </a:r>
            <a:r>
              <a:rPr lang="en-US" sz="3200" dirty="0" smtClean="0">
                <a:solidFill>
                  <a:srgbClr val="00B0F0"/>
                </a:solidFill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</a:rPr>
              <a:t>বা</a:t>
            </a:r>
            <a:r>
              <a:rPr lang="en-US" sz="3200" dirty="0" smtClean="0">
                <a:solidFill>
                  <a:srgbClr val="00B0F0"/>
                </a:solidFill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</a:rPr>
              <a:t>লতানো</a:t>
            </a:r>
            <a:r>
              <a:rPr lang="en-US" sz="3200" dirty="0">
                <a:solidFill>
                  <a:srgbClr val="00B0F0"/>
                </a:solidFill>
              </a:rPr>
              <a:t> </a:t>
            </a:r>
            <a:r>
              <a:rPr lang="en-US" sz="3200" dirty="0" smtClean="0">
                <a:solidFill>
                  <a:srgbClr val="00B0F0"/>
                </a:solidFill>
              </a:rPr>
              <a:t>     ২। </a:t>
            </a:r>
            <a:r>
              <a:rPr lang="en-US" sz="3200" dirty="0" err="1" smtClean="0">
                <a:solidFill>
                  <a:srgbClr val="00B0F0"/>
                </a:solidFill>
              </a:rPr>
              <a:t>ট্রেইলার</a:t>
            </a:r>
            <a:r>
              <a:rPr lang="en-US" sz="3200" dirty="0" smtClean="0">
                <a:solidFill>
                  <a:srgbClr val="00B0F0"/>
                </a:solidFill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</a:rPr>
              <a:t>বা</a:t>
            </a:r>
            <a:r>
              <a:rPr lang="en-US" sz="3200" dirty="0" smtClean="0">
                <a:solidFill>
                  <a:srgbClr val="00B0F0"/>
                </a:solidFill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</a:rPr>
              <a:t>শয়ান</a:t>
            </a:r>
            <a:r>
              <a:rPr lang="en-US" sz="3200" dirty="0" smtClean="0">
                <a:solidFill>
                  <a:srgbClr val="00B0F0"/>
                </a:solidFill>
              </a:rPr>
              <a:t>       ৩। </a:t>
            </a:r>
            <a:r>
              <a:rPr lang="en-US" sz="3200" dirty="0" err="1" smtClean="0">
                <a:solidFill>
                  <a:srgbClr val="00B0F0"/>
                </a:solidFill>
              </a:rPr>
              <a:t>আরোহিনী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9551"/>
            <a:ext cx="3994387" cy="32618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442" y="2886714"/>
            <a:ext cx="4517408" cy="32208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981" y="1645263"/>
            <a:ext cx="3051048" cy="446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806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8490" y="218365"/>
            <a:ext cx="11393895" cy="1730802"/>
          </a:xfrm>
        </p:spPr>
        <p:txBody>
          <a:bodyPr>
            <a:normAutofit/>
          </a:bodyPr>
          <a:lstStyle/>
          <a:p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বাড়ির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কাজ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চিত্রের</a:t>
            </a:r>
            <a:r>
              <a:rPr lang="en-US" dirty="0" smtClean="0"/>
              <a:t> </a:t>
            </a:r>
            <a:r>
              <a:rPr lang="en-US" dirty="0" err="1" smtClean="0"/>
              <a:t>কাণ্ড</a:t>
            </a:r>
            <a:r>
              <a:rPr lang="en-US" dirty="0" smtClean="0"/>
              <a:t> </a:t>
            </a:r>
            <a:r>
              <a:rPr lang="en-US" dirty="0" err="1" smtClean="0"/>
              <a:t>দুইটির</a:t>
            </a:r>
            <a:r>
              <a:rPr lang="en-US" dirty="0" smtClean="0"/>
              <a:t> </a:t>
            </a:r>
            <a:r>
              <a:rPr lang="en-US" dirty="0" err="1" smtClean="0"/>
              <a:t>বৈশিষ্ট্য</a:t>
            </a:r>
            <a:r>
              <a:rPr lang="en-US" dirty="0" smtClean="0"/>
              <a:t> </a:t>
            </a:r>
            <a:r>
              <a:rPr lang="en-US" dirty="0" err="1" smtClean="0"/>
              <a:t>লিখ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481" y="2002817"/>
            <a:ext cx="4858603" cy="50135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084" y="1949167"/>
            <a:ext cx="5566301" cy="453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369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1863" y="238597"/>
            <a:ext cx="9776346" cy="1089381"/>
          </a:xfrm>
        </p:spPr>
        <p:txBody>
          <a:bodyPr/>
          <a:lstStyle/>
          <a:p>
            <a:r>
              <a:rPr lang="en-US" dirty="0" err="1" smtClean="0">
                <a:solidFill>
                  <a:schemeClr val="accent6"/>
                </a:solidFill>
              </a:rPr>
              <a:t>সকলকে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err="1" smtClean="0">
                <a:solidFill>
                  <a:schemeClr val="accent6"/>
                </a:solidFill>
              </a:rPr>
              <a:t>ধন্যবাদ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5887" y="2660342"/>
            <a:ext cx="9144000" cy="16557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55" y="1542197"/>
            <a:ext cx="11885579" cy="499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992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246</Words>
  <Application>Microsoft Office PowerPoint</Application>
  <PresentationFormat>Widescreen</PresentationFormat>
  <Paragraphs>50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Google Sans</vt:lpstr>
      <vt:lpstr>Vrinda</vt:lpstr>
      <vt:lpstr>Office Theme</vt:lpstr>
      <vt:lpstr>স্বাগতম</vt:lpstr>
      <vt:lpstr>শিক্ষক পরিচিতি</vt:lpstr>
      <vt:lpstr>পাঠ পরিচিতি</vt:lpstr>
      <vt:lpstr>কাণ্ডকে দুইভাগে ভাগ করা যায় </vt:lpstr>
      <vt:lpstr>  সবল কাণ্ড </vt:lpstr>
      <vt:lpstr>সবল কাণ্ড</vt:lpstr>
      <vt:lpstr>শাখান্বিত কাণ্ড তিন ধরনের</vt:lpstr>
      <vt:lpstr>একক কাজ মৌখিক প্রশ্ন</vt:lpstr>
      <vt:lpstr>মঠ আকৃতির কাণ্ড</vt:lpstr>
      <vt:lpstr>  মঠ আকৃতির কাণ্ডের বৈশিষ্ট্য</vt:lpstr>
      <vt:lpstr>গম্বুজ আকৃতির কাণ্ড</vt:lpstr>
      <vt:lpstr> গম্বুজ আকৃতির কাণ্ডের বৈশিষ্ট্য</vt:lpstr>
      <vt:lpstr>তৃণ আকৃতির কাণ্ড</vt:lpstr>
      <vt:lpstr>তৃণ আকৃতির কাণ্ডের বৈশিষ্ট্য</vt:lpstr>
      <vt:lpstr>দলগত কাজ</vt:lpstr>
      <vt:lpstr>দুর্বল কাণ্ড</vt:lpstr>
      <vt:lpstr>১। ক্রিপার বা লতানো      ২। ট্রেইলার বা শয়ান       ৩। আরোহিনী</vt:lpstr>
      <vt:lpstr>বাড়ির কাজ চিত্রের কাণ্ড দুইটির বৈশিষ্ট্য লিখ?</vt:lpstr>
      <vt:lpstr>সকলকে 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শিক্ষক পরিচিতি</dc:title>
  <dc:creator>pc</dc:creator>
  <cp:lastModifiedBy>pc</cp:lastModifiedBy>
  <cp:revision>37</cp:revision>
  <dcterms:created xsi:type="dcterms:W3CDTF">2026-09-12T16:09:11Z</dcterms:created>
  <dcterms:modified xsi:type="dcterms:W3CDTF">2026-09-12T18:34:25Z</dcterms:modified>
</cp:coreProperties>
</file>