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5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869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586B75A-687E-405C-8A0B-8D00578BA2C3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04612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6548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71423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1156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42907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95368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05871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76083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67785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96164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37862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956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586B75A-687E-405C-8A0B-8D00578BA2C3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419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1965960"/>
            <a:ext cx="10515600" cy="3017520"/>
          </a:xfrm>
          <a:prstGeom prst="roundRect">
            <a:avLst>
              <a:gd name="adj" fmla="val 5455"/>
            </a:avLst>
          </a:prstGeom>
          <a:solidFill>
            <a:srgbClr val="F3F6FB"/>
          </a:solidFill>
          <a:ln w="19050">
            <a:solidFill>
              <a:srgbClr val="0EA5A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22860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A5A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অধ্যায় ২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2834640"/>
            <a:ext cx="97840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কমিউনিকেশন সিস্টেম ও নেটওয়ার্কিং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4160520"/>
            <a:ext cx="9784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HSC </a:t>
            </a:r>
            <a:r>
              <a:rPr lang="en-US" sz="3600" b="1" dirty="0" smtClean="0">
                <a:solidFill>
                  <a:schemeClr val="accent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ICT</a:t>
            </a:r>
            <a:endParaRPr lang="en-US" sz="3600" b="1" dirty="0">
              <a:solidFill>
                <a:schemeClr val="accent5"/>
              </a:solidFill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B647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HSC ICT | প্রস্তুতকারক: মনিরুল ইসলাম আকাশ, প্রভাষক, Cambrian School and College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-1005840" y="-1097280"/>
            <a:ext cx="2743200" cy="2743200"/>
          </a:xfrm>
          <a:prstGeom prst="ellipse">
            <a:avLst/>
          </a:prstGeom>
          <a:solidFill>
            <a:srgbClr val="0EA5A0">
              <a:alpha val="12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0607040" y="5394960"/>
            <a:ext cx="2743200" cy="2743200"/>
          </a:xfrm>
          <a:prstGeom prst="ellipse">
            <a:avLst/>
          </a:prstGeom>
          <a:solidFill>
            <a:srgbClr val="0EA5A0">
              <a:alpha val="12000"/>
            </a:srgbClr>
          </a:solidFill>
          <a:ln/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7" y="27432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শিখনফল (Learning Outcomes)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3648547" y="905256"/>
            <a:ext cx="4900999" cy="54864"/>
          </a:xfrm>
          <a:prstGeom prst="roundRect">
            <a:avLst>
              <a:gd name="adj" fmla="val 50000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04735" y="1591056"/>
            <a:ext cx="8245302" cy="35874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Font typeface="Wingdings" panose="05000000000000000000" pitchFamily="2" charset="2"/>
              <a:buChar char="q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ডেটা কমিউনিকেশন সিস্টেমের উপাদান ব্যাখ্যা করতে পারবে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Font typeface="Wingdings" panose="05000000000000000000" pitchFamily="2" charset="2"/>
              <a:buChar char="q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গাইডেড ও আনগাইডেড সংযোগ মাধ্যম চিহ্নিত করতে পারবে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Font typeface="Wingdings" panose="05000000000000000000" pitchFamily="2" charset="2"/>
              <a:buChar char="q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বিভিন্ন নেটওয়ার্ক টপোলজি তুলনা করতে পারবে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Font typeface="Wingdings" panose="05000000000000000000" pitchFamily="2" charset="2"/>
              <a:buChar char="q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LAN, MAN, WAN, PAN নেটওয়ার্কের পার্থক্য করতে পারবে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Font typeface="Wingdings" panose="05000000000000000000" pitchFamily="2" charset="2"/>
              <a:buChar char="q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নেটওয়ার্কিং ডিভাইসের কাজ ব্যাখ্যা করতে পারবে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Font typeface="Wingdings" panose="05000000000000000000" pitchFamily="2" charset="2"/>
              <a:buChar char="q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মোবাইল টেলিযোগাযোগের প্রজন্ম (1G-5G) সম্পর্কে ধারণা লাভ করবে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ডেটা কমিউনিকেশন সিস্টেম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3847315" y="937260"/>
            <a:ext cx="4466890" cy="45719"/>
          </a:xfrm>
          <a:prstGeom prst="roundRect">
            <a:avLst>
              <a:gd name="adj" fmla="val 50000"/>
            </a:avLst>
          </a:prstGeom>
          <a:solidFill>
            <a:srgbClr val="0EA5A0"/>
          </a:solidFill>
          <a:ln/>
        </p:spPr>
      </p:sp>
      <p:pic>
        <p:nvPicPr>
          <p:cNvPr id="4" name="Image 0" descr="images/03_data_communicatio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2960" y="1234440"/>
            <a:ext cx="10515600" cy="53603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ডেটা কমিউনিকেশনের মৌলিক উপাদান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3051509" y="978408"/>
            <a:ext cx="6129435" cy="45719"/>
          </a:xfrm>
          <a:prstGeom prst="roundRect">
            <a:avLst>
              <a:gd name="adj" fmla="val 50000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9233593" cy="4852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প্রেরক (Sender): যিনি তথ্য পাঠান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গ্রাহক (Receiver): যিনি তথ্য গ্রহণ করেন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বার্তা (Message): প্রেরিত তথ্য বা ডেটা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মাধ্যম (Medium): যে পথে ডেটা প্রবাহিত হয় (তার/বেতার)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প্রোটোকল (Protocol): ডেটা আদান-প্রদানের নিয়মকানুন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ট্রান্সমিশন মোড: সিমপ্লেক্স, হাফ-ডুপ্লেক্স, ফুল-ডুপ্লেক্স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সংযোগ মাধ্যম (Transmission Media)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3246119" y="950976"/>
            <a:ext cx="5713153" cy="45719"/>
          </a:xfrm>
          <a:prstGeom prst="roundRect">
            <a:avLst>
              <a:gd name="adj" fmla="val 50000"/>
            </a:avLst>
          </a:prstGeom>
          <a:solidFill>
            <a:srgbClr val="0EA5A0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371600"/>
            <a:ext cx="5212080" cy="4937760"/>
          </a:xfrm>
          <a:prstGeom prst="roundRect">
            <a:avLst>
              <a:gd name="adj" fmla="val 2222"/>
            </a:avLst>
          </a:prstGeom>
          <a:solidFill>
            <a:srgbClr val="F3F6FB"/>
          </a:solidFill>
          <a:ln w="19050">
            <a:solidFill>
              <a:srgbClr val="0EA5A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554480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EA5A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গাইডেড মাধ্যম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48840"/>
            <a:ext cx="4663440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200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টুইস্টেড পেয়ার ক্যাবল — সাশ্রয়ী, সীমিত গতি</a:t>
            </a:r>
            <a:endParaRPr lang="en-US" sz="1550" dirty="0"/>
          </a:p>
          <a:p>
            <a:pPr marL="342900" indent="-342900">
              <a:lnSpc>
                <a:spcPct val="200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কো-এক্সিয়াল ক্যাবল — টিভি সংযোগে ব্যবহৃত</a:t>
            </a:r>
            <a:endParaRPr lang="en-US" sz="1550" dirty="0"/>
          </a:p>
          <a:p>
            <a:pPr marL="342900" indent="-342900">
              <a:lnSpc>
                <a:spcPct val="200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অপটিক্যাল ফাইবার ক্যাবল — অতি দ্রুতগতির, নিরাপদ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6309360" y="1371600"/>
            <a:ext cx="5212080" cy="4937760"/>
          </a:xfrm>
          <a:prstGeom prst="roundRect">
            <a:avLst>
              <a:gd name="adj" fmla="val 2222"/>
            </a:avLst>
          </a:prstGeom>
          <a:solidFill>
            <a:srgbClr val="F3F6FB"/>
          </a:solidFill>
          <a:ln w="19050">
            <a:solidFill>
              <a:srgbClr val="0EA5A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1554480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EA5A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আনগাইডেড মাধ্যম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583680" y="2148840"/>
            <a:ext cx="4663440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200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রেডিও ওয়েভ — সম্প্রচার যোগাযোগে ব্যবহৃত</a:t>
            </a:r>
            <a:endParaRPr lang="en-US" sz="1550" dirty="0"/>
          </a:p>
          <a:p>
            <a:pPr marL="342900" indent="-342900">
              <a:lnSpc>
                <a:spcPct val="200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মাইক্রোওয়েভ — সীমিত দূরত্বে দ্রুত সংযোগ</a:t>
            </a:r>
            <a:endParaRPr lang="en-US" sz="1550" dirty="0"/>
          </a:p>
          <a:p>
            <a:pPr marL="342900" indent="-342900">
              <a:lnSpc>
                <a:spcPct val="200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স্যাটেলাইট — দীর্ঘ দূরত্বের যোগাযোগে ব্যবহৃত</a:t>
            </a:r>
            <a:endParaRPr lang="en-US" sz="15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নেটওয়ার্ক টপোলজি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473909" y="982980"/>
            <a:ext cx="3210746" cy="45720"/>
          </a:xfrm>
          <a:prstGeom prst="roundRect">
            <a:avLst>
              <a:gd name="adj" fmla="val 50000"/>
            </a:avLst>
          </a:prstGeom>
          <a:solidFill>
            <a:srgbClr val="0EA5A0"/>
          </a:solidFill>
          <a:ln/>
        </p:spPr>
      </p:sp>
      <p:pic>
        <p:nvPicPr>
          <p:cNvPr id="4" name="Image 0" descr="images/02_network_topology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2960" y="1234440"/>
            <a:ext cx="10515600" cy="5074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63550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B647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কম্পিউটার নেটওয়ার্কের বিভিন্ন গঠন-প্রকৃতি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নেটওয়ার্কের প্রকারভেদ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252237" y="932688"/>
            <a:ext cx="3709508" cy="54864"/>
          </a:xfrm>
          <a:prstGeom prst="roundRect">
            <a:avLst>
              <a:gd name="adj" fmla="val 50000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578033"/>
            <a:ext cx="10397375" cy="41138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PAN (Personal Area Network): ব্যক্তিগত পরিসরে ব্যবহৃত (ব্লুটুথ, USB)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LAN (Local Area Network): সীমিত এলাকায় (অফিস, স্কুল) ব্যবহৃত নেটওয়ার্ক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MAN (Metropolitan Area Network): একটি শহর জুড়ে বিস্তৃত নেটওয়ার্ক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WAN (Wide Area Network): দেশ বা মহাদেশ জুড়ে বিস্তৃত নেটওয়ার্ক, যেমন — ইন্টারনেট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নেটওয়ার্কিং ডিভাইস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flipV="1">
            <a:off x="4473910" y="996697"/>
            <a:ext cx="3238454" cy="45719"/>
          </a:xfrm>
          <a:prstGeom prst="roundRect">
            <a:avLst>
              <a:gd name="adj" fmla="val 50000"/>
            </a:avLst>
          </a:prstGeom>
          <a:solidFill>
            <a:srgbClr val="0EA5A0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371600"/>
            <a:ext cx="5212080" cy="4937760"/>
          </a:xfrm>
          <a:prstGeom prst="roundRect">
            <a:avLst>
              <a:gd name="adj" fmla="val 2222"/>
            </a:avLst>
          </a:prstGeom>
          <a:solidFill>
            <a:srgbClr val="F3F6FB"/>
          </a:solidFill>
          <a:ln w="19050">
            <a:solidFill>
              <a:srgbClr val="0EA5A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554480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EA5A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সংযোগ স্থাপনকারী ডিভাইস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48840"/>
            <a:ext cx="4663440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200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হাব (Hub): সকল পোর্টে ডেটা সম্প্রচার করে</a:t>
            </a:r>
            <a:endParaRPr lang="en-US" sz="1550" dirty="0"/>
          </a:p>
          <a:p>
            <a:pPr marL="342900" indent="-342900">
              <a:lnSpc>
                <a:spcPct val="200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সুইচ (Switch): নির্দিষ্ট গন্তব্যে ডেটা পাঠায়</a:t>
            </a:r>
            <a:endParaRPr lang="en-US" sz="1550" dirty="0"/>
          </a:p>
          <a:p>
            <a:pPr marL="342900" indent="-342900">
              <a:lnSpc>
                <a:spcPct val="200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রাউটার (Router): ভিন্ন নেটওয়ার্কের মধ্যে সংযোগ স্থাপন করে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6309360" y="1371600"/>
            <a:ext cx="5212080" cy="4937760"/>
          </a:xfrm>
          <a:prstGeom prst="roundRect">
            <a:avLst>
              <a:gd name="adj" fmla="val 2222"/>
            </a:avLst>
          </a:prstGeom>
          <a:solidFill>
            <a:srgbClr val="F3F6FB"/>
          </a:solidFill>
          <a:ln w="19050">
            <a:solidFill>
              <a:srgbClr val="0EA5A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1554480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EA5A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রূপান্তরকারী ডিভাইস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583680" y="2148840"/>
            <a:ext cx="4663440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200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মডেম (Modem): ডিজিটাল-অ্যানালগ সিগন্যাল রূপান্তর করে</a:t>
            </a:r>
            <a:endParaRPr lang="en-US" sz="1550" dirty="0"/>
          </a:p>
          <a:p>
            <a:pPr marL="342900" indent="-342900">
              <a:lnSpc>
                <a:spcPct val="200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রিপিটার (Repeater): দুর্বল সিগন্যাল শক্তিশালী করে</a:t>
            </a:r>
            <a:endParaRPr lang="en-US" sz="1550" dirty="0"/>
          </a:p>
          <a:p>
            <a:pPr marL="342900" indent="-342900">
              <a:lnSpc>
                <a:spcPct val="200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গেটওয়ে (Gateway): ভিন্ন প্রোটোকলের নেটওয়ার্ক সংযুক্ত করে</a:t>
            </a:r>
            <a:endParaRPr lang="en-US" sz="15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মোবাইল টেলিযোগাযোগের প্রজন্ম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3385496" y="950976"/>
            <a:ext cx="5390527" cy="54864"/>
          </a:xfrm>
          <a:prstGeom prst="roundRect">
            <a:avLst>
              <a:gd name="adj" fmla="val 50000"/>
            </a:avLst>
          </a:prstGeom>
          <a:solidFill>
            <a:srgbClr val="0EA5A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1088136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1G: শুধুমাত্র ভয়েস কল সুবিধা (অ্যানালগ প্রযুক্তি)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2G: ডিজিটাল প্রযুক্তি, SMS ও সীমিত ডেটা সুবিধা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3G: দ্রুতগতির ইন্টারনেট, ভিডিও কল সুবিধা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4G/LTE: উচ্চগতির ব্রডব্যান্ড ইন্টারনেট, HD ভিডিও স্ট্রিমিং</a:t>
            </a:r>
            <a:endParaRPr lang="en-US" sz="1700" dirty="0"/>
          </a:p>
          <a:p>
            <a:pPr marL="342900" indent="-342900">
              <a:lnSpc>
                <a:spcPct val="200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5G: অতি দ্রুতগতি, কম লেটেন্সি, IoT ও স্মার্ট সিটির ভিত্তি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সারসংক্ষেপ — অধ্যায় ২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69664" y="949961"/>
            <a:ext cx="3822192" cy="45719"/>
          </a:xfrm>
          <a:prstGeom prst="roundRect">
            <a:avLst>
              <a:gd name="adj" fmla="val 50000"/>
            </a:avLst>
          </a:prstGeom>
          <a:solidFill>
            <a:srgbClr val="0EA5A0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37160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F3F6FB"/>
          </a:solidFill>
          <a:ln w="16510">
            <a:solidFill>
              <a:srgbClr val="0EA5A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46304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ডেটা কমিউনিকেশনে প্রেরক, গ্রাহক, মাধ্যম ও প্রোটোকল প্রয়োজন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389120" y="137160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F3F6FB"/>
          </a:solidFill>
          <a:ln w="16510">
            <a:solidFill>
              <a:srgbClr val="0EA5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0" y="146304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গাইডেড ও আনগাইডেড — দুই ধরনের সংযোগ মাধ্যম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8138160" y="137160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F3F6FB"/>
          </a:solidFill>
          <a:ln w="16510">
            <a:solidFill>
              <a:srgbClr val="0EA5A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321040" y="146304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টপোলজি: স্টার, বাস, রিং, মেশ, ট্রি, হাইব্রিড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06324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F3F6FB"/>
          </a:solidFill>
          <a:ln w="16510">
            <a:solidFill>
              <a:srgbClr val="0EA5A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15468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নেটওয়ার্ক: PAN, LAN, MAN, WAN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4389120" y="306324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F3F6FB"/>
          </a:solidFill>
          <a:ln w="16510">
            <a:solidFill>
              <a:srgbClr val="0EA5A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0" y="315468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হাব, সুইচ, রাউটার, মডেম — গুরুত্বপূর্ণ নেটওয়ার্কিং ডিভাইস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138160" y="306324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F3F6FB"/>
          </a:solidFill>
          <a:ln w="16510">
            <a:solidFill>
              <a:srgbClr val="0EA5A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21040" y="315468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1G থেকে 5G — মোবাইল যোগাযোগের ধারাবাহিক উন্নয়ন</a:t>
            </a:r>
            <a:endParaRPr lang="en-US" sz="145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62636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i="1" dirty="0">
                <a:solidFill>
                  <a:srgbClr val="5B647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ধন্যবাদ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</TotalTime>
  <Words>433</Words>
  <Application>Microsoft Office PowerPoint</Application>
  <PresentationFormat>Widescreen</PresentationFormat>
  <Paragraphs>68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Nirmala UI</vt:lpstr>
      <vt:lpstr>Tw Cen MT</vt:lpstr>
      <vt:lpstr>Tw Cen MT Condensed</vt:lpstr>
      <vt:lpstr>Wingdings</vt:lpstr>
      <vt:lpstr>Wingdings 3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Monirul Islam Akash</cp:lastModifiedBy>
  <cp:revision>3</cp:revision>
  <dcterms:created xsi:type="dcterms:W3CDTF">2026-08-27T03:34:37Z</dcterms:created>
  <dcterms:modified xsi:type="dcterms:W3CDTF">2026-09-13T21:09:16Z</dcterms:modified>
</cp:coreProperties>
</file>