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7" r:id="rId2"/>
    <p:sldId id="268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754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FBF71A-F035-4209-B2C7-825FEC43E59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E126CC-FDCC-452A-8CCF-8E5454376D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39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FA3BF-36E1-4B7E-8541-CC144BCDE4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1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FA3BF-36E1-4B7E-8541-CC144BCDE4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8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3565" y="6548794"/>
            <a:ext cx="1738671" cy="328612"/>
          </a:xfrm>
        </p:spPr>
        <p:txBody>
          <a:bodyPr/>
          <a:lstStyle/>
          <a:p>
            <a:pPr algn="ctr"/>
            <a:fld id="{5E8FF33A-DAE6-4783-AAB0-31368DC16AB7}" type="datetime3">
              <a:rPr lang="en-US" sz="1600" smtClean="0">
                <a:solidFill>
                  <a:srgbClr val="FF0000"/>
                </a:solidFill>
              </a:rPr>
              <a:t>10 September 2026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516725" y="6548794"/>
            <a:ext cx="1385888" cy="32861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Page no. </a:t>
            </a:r>
            <a:fld id="{5B16E838-FF17-43CA-AC69-7A62189C4DE9}" type="slidenum">
              <a:rPr lang="en-US" sz="1600">
                <a:solidFill>
                  <a:srgbClr val="FF0000"/>
                </a:solidFill>
              </a:rPr>
              <a:pPr algn="ctr"/>
              <a:t>1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8327" y="225504"/>
            <a:ext cx="139803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6600" dirty="0">
                <a:solidFill>
                  <a:srgbClr val="FF0000"/>
                </a:solidFill>
              </a:rPr>
              <a:t>স্বা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20642" y="238870"/>
            <a:ext cx="1713931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rgbClr val="92D050"/>
                </a:solidFill>
              </a:rPr>
              <a:t>গ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78123" y="225504"/>
            <a:ext cx="1824538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chemeClr val="accent2"/>
                </a:solidFill>
              </a:rPr>
              <a:t>ত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839917" y="225504"/>
            <a:ext cx="173156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16600" dirty="0">
                <a:solidFill>
                  <a:srgbClr val="7030A0"/>
                </a:solidFill>
              </a:rPr>
              <a:t>ম</a:t>
            </a:r>
            <a:endParaRPr lang="en-US" sz="2800" dirty="0">
              <a:solidFill>
                <a:srgbClr val="7030A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01" y="2306472"/>
            <a:ext cx="9635463" cy="382654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6" t="5099"/>
          <a:stretch/>
        </p:blipFill>
        <p:spPr>
          <a:xfrm>
            <a:off x="232433" y="252800"/>
            <a:ext cx="5905851" cy="63521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2" r="18911"/>
          <a:stretch/>
        </p:blipFill>
        <p:spPr>
          <a:xfrm>
            <a:off x="6138283" y="252800"/>
            <a:ext cx="5837832" cy="633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09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26613" y="6548794"/>
            <a:ext cx="1615841" cy="328612"/>
          </a:xfrm>
        </p:spPr>
        <p:txBody>
          <a:bodyPr/>
          <a:lstStyle/>
          <a:p>
            <a:pPr algn="ctr"/>
            <a:fld id="{21387746-0B00-4D21-8987-DAAC38B6D1B5}" type="datetime3">
              <a:rPr lang="en-US" sz="1600" smtClean="0">
                <a:solidFill>
                  <a:srgbClr val="FF0000"/>
                </a:solidFill>
              </a:rPr>
              <a:t>10 September 2026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0556047" y="6548794"/>
            <a:ext cx="1385888" cy="328612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Page no. </a:t>
            </a:r>
            <a:fld id="{5B16E838-FF17-43CA-AC69-7A62189C4DE9}" type="slidenum">
              <a:rPr lang="en-US" sz="1600">
                <a:solidFill>
                  <a:srgbClr val="FF0000"/>
                </a:solidFill>
              </a:rPr>
              <a:pPr algn="ctr"/>
              <a:t>2</a:t>
            </a:fld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69912" y="700485"/>
            <a:ext cx="181331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4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400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20256" y="3681996"/>
            <a:ext cx="50962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মোঃ</a:t>
            </a:r>
            <a:r>
              <a:rPr lang="en-US" dirty="0"/>
              <a:t> </a:t>
            </a:r>
            <a:r>
              <a:rPr lang="en-US" dirty="0" err="1" smtClean="0"/>
              <a:t>নুরুজ্জামান</a:t>
            </a:r>
            <a:endParaRPr lang="en-US" dirty="0" smtClean="0"/>
          </a:p>
          <a:p>
            <a:pPr algn="ctr"/>
            <a:r>
              <a:rPr lang="en-US" dirty="0" err="1" smtClean="0"/>
              <a:t>সহকারী</a:t>
            </a:r>
            <a:r>
              <a:rPr lang="en-US" dirty="0" smtClean="0"/>
              <a:t> </a:t>
            </a:r>
            <a:r>
              <a:rPr lang="en-US" dirty="0" err="1" smtClean="0"/>
              <a:t>শিক্ষক</a:t>
            </a:r>
            <a:endParaRPr lang="en-US" dirty="0" smtClean="0"/>
          </a:p>
          <a:p>
            <a:pPr algn="ctr"/>
            <a:r>
              <a:rPr lang="en-US" dirty="0" err="1" smtClean="0"/>
              <a:t>ধাড়কী</a:t>
            </a:r>
            <a:r>
              <a:rPr lang="en-US" dirty="0" smtClean="0"/>
              <a:t> </a:t>
            </a:r>
            <a:r>
              <a:rPr lang="en-US" dirty="0" err="1" smtClean="0"/>
              <a:t>উচ্চ</a:t>
            </a:r>
            <a:r>
              <a:rPr lang="en-US" dirty="0" smtClean="0"/>
              <a:t> </a:t>
            </a:r>
            <a:r>
              <a:rPr lang="en-US" dirty="0" err="1" smtClean="0"/>
              <a:t>বিদ্যালয়</a:t>
            </a:r>
            <a:endParaRPr lang="en-US" dirty="0" smtClean="0"/>
          </a:p>
          <a:p>
            <a:pPr algn="ctr"/>
            <a:r>
              <a:rPr lang="en-US" dirty="0" err="1" smtClean="0"/>
              <a:t>সদর</a:t>
            </a:r>
            <a:r>
              <a:rPr lang="en-US" dirty="0" smtClean="0"/>
              <a:t> </a:t>
            </a:r>
            <a:r>
              <a:rPr lang="en-US" dirty="0" err="1" smtClean="0"/>
              <a:t>জয়পুরহাট</a:t>
            </a:r>
            <a:endParaRPr lang="en-US" dirty="0" smtClean="0"/>
          </a:p>
          <a:p>
            <a:pPr algn="ctr"/>
            <a:r>
              <a:rPr lang="en-US" dirty="0" err="1" smtClean="0"/>
              <a:t>মোবাইলঃ</a:t>
            </a:r>
            <a:r>
              <a:rPr lang="en-US" dirty="0" smtClean="0"/>
              <a:t> ০১৭১৭৭৬৪৩৩০</a:t>
            </a:r>
          </a:p>
          <a:p>
            <a:pPr algn="ctr"/>
            <a:r>
              <a:rPr lang="en-US" dirty="0" err="1" smtClean="0"/>
              <a:t>মাষ্টার</a:t>
            </a:r>
            <a:r>
              <a:rPr lang="en-US" dirty="0" smtClean="0"/>
              <a:t> </a:t>
            </a:r>
            <a:r>
              <a:rPr lang="en-US" dirty="0" err="1" smtClean="0"/>
              <a:t>ট্রেনার</a:t>
            </a:r>
            <a:endParaRPr lang="en-US" dirty="0" smtClean="0"/>
          </a:p>
          <a:p>
            <a:pPr algn="ctr"/>
            <a:r>
              <a:rPr lang="bn-IN" dirty="0"/>
              <a:t>জাতীয় শিক্ষাক্রম রুপরেখা ২০২১ </a:t>
            </a:r>
          </a:p>
          <a:p>
            <a:pPr algn="ctr"/>
            <a:endParaRPr lang="en-US" dirty="0" smtClean="0"/>
          </a:p>
          <a:p>
            <a:endParaRPr lang="en-US" dirty="0"/>
          </a:p>
        </p:txBody>
      </p:sp>
      <p:sp>
        <p:nvSpPr>
          <p:cNvPr id="14" name="Flowchart: Collate 13"/>
          <p:cNvSpPr/>
          <p:nvPr/>
        </p:nvSpPr>
        <p:spPr>
          <a:xfrm>
            <a:off x="6062591" y="2621031"/>
            <a:ext cx="1243584" cy="3084576"/>
          </a:xfrm>
          <a:prstGeom prst="flowChartCollat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74922" y="3309394"/>
            <a:ext cx="4528457" cy="685614"/>
          </a:xfrm>
          <a:prstGeom prst="roundRect">
            <a:avLst/>
          </a:prstGeom>
          <a:solidFill>
            <a:srgbClr val="18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253" y="3430602"/>
            <a:ext cx="4305794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বিষয়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: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শারীরিক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শিক্ষা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 ও </a:t>
            </a:r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স্বাস্থ্য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72044" y="2396461"/>
            <a:ext cx="2671355" cy="597109"/>
          </a:xfrm>
          <a:prstGeom prst="roundRect">
            <a:avLst/>
          </a:prstGeom>
          <a:solidFill>
            <a:srgbClr val="0D57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168044" y="2473417"/>
            <a:ext cx="1542217" cy="44319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শ্রেণি</a:t>
            </a:r>
            <a:r>
              <a:rPr sz="2400" b="1" dirty="0">
                <a:solidFill>
                  <a:srgbClr val="FFFFFF"/>
                </a:solidFill>
                <a:latin typeface="Noto Sans Bengali"/>
              </a:rPr>
              <a:t>: </a:t>
            </a:r>
            <a:r>
              <a:rPr lang="en-US" sz="2400" b="1" dirty="0" err="1" smtClean="0">
                <a:solidFill>
                  <a:srgbClr val="FFFFFF"/>
                </a:solidFill>
                <a:latin typeface="Noto Sans Bengali"/>
              </a:rPr>
              <a:t>ষষ্ঠ</a:t>
            </a:r>
            <a:r>
              <a:rPr lang="en-US" sz="2400" b="1" dirty="0" smtClean="0">
                <a:solidFill>
                  <a:srgbClr val="FFFFFF"/>
                </a:solidFill>
                <a:latin typeface="Noto Sans Bengali"/>
              </a:rPr>
              <a:t> 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74922" y="4461798"/>
            <a:ext cx="5080375" cy="615261"/>
          </a:xfrm>
          <a:prstGeom prst="roundRect">
            <a:avLst/>
          </a:prstGeom>
          <a:solidFill>
            <a:srgbClr val="0436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অধ্যায়ঃ</a:t>
            </a:r>
            <a:r>
              <a:rPr lang="en-US" sz="2400" dirty="0" smtClean="0"/>
              <a:t> </a:t>
            </a:r>
            <a:r>
              <a:rPr lang="en-US" sz="2400" dirty="0" err="1" smtClean="0"/>
              <a:t>চতুর্থ</a:t>
            </a:r>
            <a:r>
              <a:rPr lang="en-US" sz="2400" dirty="0" smtClean="0"/>
              <a:t> </a:t>
            </a:r>
            <a:r>
              <a:rPr lang="en-US" sz="2400" dirty="0" smtClean="0"/>
              <a:t>, </a:t>
            </a:r>
            <a:r>
              <a:rPr lang="en-US" sz="2400" dirty="0" err="1" smtClean="0"/>
              <a:t>পাঠঃ</a:t>
            </a:r>
            <a:r>
              <a:rPr lang="en-US" sz="2400" smtClean="0"/>
              <a:t> </a:t>
            </a:r>
            <a:r>
              <a:rPr lang="en-US" sz="2400" smtClean="0"/>
              <a:t>০৩</a:t>
            </a:r>
            <a:endParaRPr sz="2400" dirty="0"/>
          </a:p>
        </p:txBody>
      </p:sp>
      <p:sp>
        <p:nvSpPr>
          <p:cNvPr id="4" name="Oval 3"/>
          <p:cNvSpPr/>
          <p:nvPr/>
        </p:nvSpPr>
        <p:spPr>
          <a:xfrm>
            <a:off x="8207829" y="968829"/>
            <a:ext cx="2862942" cy="268337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65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7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1. বয়ঃসন্ধিকালে পুষ্টিকর ও সুষম খাদ্যের উপযোগিতা</a:t>
            </a:r>
          </a:p>
        </p:txBody>
      </p:sp>
      <p:sp>
        <p:nvSpPr>
          <p:cNvPr id="3" name="TextBox 2"/>
          <p:cNvSpPr txBox="1"/>
          <p:nvPr/>
        </p:nvSpPr>
        <p:spPr>
          <a:xfrm rot="19875603">
            <a:off x="-200994" y="2960009"/>
            <a:ext cx="6583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rPr dirty="0"/>
              <a:t>• </a:t>
            </a:r>
            <a:r>
              <a:rPr sz="2800" b="1" dirty="0" err="1">
                <a:solidFill>
                  <a:srgbClr val="7030A0"/>
                </a:solidFill>
              </a:rPr>
              <a:t>সুস্থ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দেহ</a:t>
            </a:r>
            <a:r>
              <a:rPr sz="2800" b="1" dirty="0">
                <a:solidFill>
                  <a:srgbClr val="7030A0"/>
                </a:solidFill>
              </a:rPr>
              <a:t>, </a:t>
            </a:r>
            <a:r>
              <a:rPr sz="2800" b="1" dirty="0" err="1">
                <a:solidFill>
                  <a:srgbClr val="7030A0"/>
                </a:solidFill>
              </a:rPr>
              <a:t>সুন্দর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>
                <a:solidFill>
                  <a:srgbClr val="7030A0"/>
                </a:solidFill>
              </a:rPr>
              <a:t>মন</a:t>
            </a:r>
            <a:r>
              <a:rPr sz="2800" b="1" dirty="0">
                <a:solidFill>
                  <a:srgbClr val="7030A0"/>
                </a:solidFill>
              </a:rPr>
              <a:t> ও </a:t>
            </a:r>
            <a:r>
              <a:rPr sz="2800" b="1" dirty="0" err="1">
                <a:solidFill>
                  <a:srgbClr val="7030A0"/>
                </a:solidFill>
              </a:rPr>
              <a:t>উজ্জ্বল</a:t>
            </a:r>
            <a:r>
              <a:rPr sz="2800" b="1" dirty="0">
                <a:solidFill>
                  <a:srgbClr val="7030A0"/>
                </a:solidFill>
              </a:rPr>
              <a:t> </a:t>
            </a:r>
            <a:r>
              <a:rPr sz="2800" b="1" dirty="0" err="1" smtClean="0">
                <a:solidFill>
                  <a:srgbClr val="7030A0"/>
                </a:solidFill>
              </a:rPr>
              <a:t>ভবিষ্য</a:t>
            </a:r>
            <a:r>
              <a:rPr sz="2800" b="1" dirty="0" smtClean="0">
                <a:solidFill>
                  <a:srgbClr val="7030A0"/>
                </a:solidFill>
              </a:rPr>
              <a:t>ৎ</a:t>
            </a:r>
            <a:endParaRPr sz="2800" b="1" dirty="0">
              <a:solidFill>
                <a:srgbClr val="7030A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46079" y="1102407"/>
            <a:ext cx="5203961" cy="426435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3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2. বয়ঃসন্ধিকাল কী?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শৈশব থেকে যৌবনে পদার্পণের সময়কে বয়ঃসন্ধিকাল বলা হয়।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সাধারণত ১০–১৯ বছর বয়সের সময়কে বয়ঃসন্ধিকাল ধরা হয়।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এ সময়ে শরীর, মন ও আবেগে নানা পরিবর্তন ঘটে।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2849" y="1128045"/>
            <a:ext cx="4409630" cy="470873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3. পুষ্টিকর ও সুষম খাদ্য কী?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পুষ্টিকর খাদ্য শরীরের প্রয়োজনীয় পুষ্টি উপাদান সরবরাহ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সুষম খাদ্যে শর্করা, প্রোটিন, চর্বি, ভিটামিন, খনিজ লবণ ও পানি সঠিক পরিমাণে থাকে।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একটি খাদ্যগোষ্ঠীর বদলে বৈচিত্র্যময় খাবার খাওয়া জরুরি।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409204" y="1076770"/>
            <a:ext cx="4418175" cy="47343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4. বয়ঃসন্ধিকালে পুষ্টিকর খাদ্যের উপযোগিতা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শরীরের বৃদ্ধি ও বিকাশে সাহায্য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হাড় ও দাঁতকে শক্তিশালী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মস্তিষ্কের কার্যক্ষমতা ও মনোযোগ বাড়াতে সাহায্য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রোগ প্রতিরোধ ক্ষমতা উন্নত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শরীরকে শক্তি ও কর্মক্ষমতা দেয়।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223760" y="1025495"/>
            <a:ext cx="4595074" cy="484546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5. প্রধান পুষ্টি উপাদান ও তাদের কাজ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শর্করা — শরীরকে শক্তি দেয়।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প্রোটিন — দেহ গঠন ও কোষ মেরামতে সাহায্য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চর্বি — শক্তির উৎস ও শরীরের বিভিন্ন কাজে সহায়ক।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ভিটামিন ও খনিজ লবণ — রোগ প্রতিরোধ ও শরীরের স্বাভাবিক কাজে সাহায্য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পানি — শরীরকে সতেজ রাখে ও বর্জ্য বের করতে সাহায্য করে।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588665" y="991312"/>
            <a:ext cx="4161375" cy="48967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6. কোন কোন খাবার খেতে হবে?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চাল, আটা/রুটি, ওটস ও আলু।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ডিম, মাছ, মাংস, ডাল, ছোলা ও সয়াবিন।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বিভিন্ন শাকসবজি ও মৌসুমি ফল।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দুধ ও দুধজাত খাবার।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বাদাম, তিল, সূর্যমুখী বীজ এবং পর্যাপ্ত পানি।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6973368" y="948583"/>
            <a:ext cx="4776672" cy="491383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7. কী কী খাবার এড়িয়ে চলা উচিত?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অতিরিক্ত জাঙ্ক ফুড—বার্গার, পিজা, চিপস ইত্যাদি।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অতিরিক্ত মিষ্টি ও কোমল পানীয়।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ভাজাপোড়া ও অতিরিক্ত তেলযুক্ত খাবার।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অতিরিক্ত লবণ ও চিনি।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ধূমপান ও তামাকজাত দ্রব্য—কখনোই নয়।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520299" y="999858"/>
            <a:ext cx="4092580" cy="489674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8. সুষম খাদ্য মানসিক ও আবেগিক স্বাস্থ্যের জন্যও গুরুত্বপূর্ণ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সঠিক পুষ্টি মনোযোগ ও স্মৃতিশক্তি বাড়াতে সাহায্য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পড়াশোনায় ভালোভাবে মন দিতে সহায়তা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মানসিক চাপ মোকাবিলায় সহায়ক।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সুস্থ খাদ্যাভ্যাস ভালো ঘুম ও ইতিবাচক মনোভাব গড়ে তুলতে সাহায্য করে।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726679" y="1136591"/>
            <a:ext cx="3998156" cy="469164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9. বয়ঃসন্ধিকালে পুষ্টিকর খাদ্য কীভাবে সাহায্য করে?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শারীরিক বৃদ্ধি ও বিকাশে সহায়তা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হাড় ও দাঁত মজবুত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রোগ প্রতিরোধ ক্ষমতা বাড়ায়।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মেধা ও মনোযোগ শক্তিশালী রাখতে সাহায্য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বৈচিত্র্যময় ও পরিমিত খাবারই সুষম খাদ্যের মূল কথা।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887768" y="1234440"/>
            <a:ext cx="3862272" cy="463652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1480" y="228600"/>
            <a:ext cx="11338560" cy="658368"/>
          </a:xfrm>
          <a:prstGeom prst="roundRect">
            <a:avLst/>
          </a:prstGeom>
          <a:solidFill>
            <a:srgbClr val="235F96"/>
          </a:solidFill>
          <a:ln>
            <a:solidFill>
              <a:srgbClr val="235F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  <a:latin typeface="Noto Sans Bengali"/>
              </a:defRPr>
            </a:pPr>
            <a:r>
              <a:t>10. উপসংহার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6583680" cy="5166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বয়ঃসন্ধিকালে পুষ্টিকর ও সুষম খাদ্য অত্যন্ত জরুরি।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এটি শরীর, মন ও আবেগের সুস্থ বিকাশে সাহায্য করে।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আজকের সঠিক খাদ্যাভ্যাসই গড়ে তুলতে পারে সুস্থ ও সফল ভবিষ্যৎ।</a:t>
            </a:r>
          </a:p>
          <a:p>
            <a:pPr>
              <a:spcAft>
                <a:spcPts val="1400"/>
              </a:spcAft>
              <a:defRPr sz="2200">
                <a:solidFill>
                  <a:srgbClr val="232D37"/>
                </a:solidFill>
                <a:latin typeface="Noto Sans Bengali"/>
              </a:defRPr>
            </a:pPr>
            <a:r>
              <a:t>• সুষম খাদ্য গ্রহণ করি—সুস্থ ও সুন্দর ভবিষ্যৎ গড়ি।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26679" y="5989320"/>
            <a:ext cx="3886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i="1">
                <a:latin typeface="Noto Sans Bengali"/>
              </a:defRPr>
            </a:pPr>
            <a:r>
              <a:t>চিত্র: পুষ্টিকর ও সুষম খাদ্য</a:t>
            </a:r>
          </a:p>
        </p:txBody>
      </p:sp>
      <p:sp>
        <p:nvSpPr>
          <p:cNvPr id="6" name="Rectangle 5"/>
          <p:cNvSpPr/>
          <p:nvPr/>
        </p:nvSpPr>
        <p:spPr>
          <a:xfrm>
            <a:off x="7879222" y="1068224"/>
            <a:ext cx="3870818" cy="476855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559</Words>
  <Application>Microsoft Office PowerPoint</Application>
  <PresentationFormat>Custom</PresentationFormat>
  <Paragraphs>81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Maa Computer</cp:lastModifiedBy>
  <cp:revision>14</cp:revision>
  <dcterms:created xsi:type="dcterms:W3CDTF">2013-01-27T09:14:16Z</dcterms:created>
  <dcterms:modified xsi:type="dcterms:W3CDTF">2026-09-10T08:27:52Z</dcterms:modified>
  <cp:category/>
</cp:coreProperties>
</file>