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</p:sldMasterIdLst>
  <p:notesMasterIdLst>
    <p:notesMasterId r:id="rId16"/>
  </p:notesMasterIdLst>
  <p:sldIdLst>
    <p:sldId id="270" r:id="rId2"/>
    <p:sldId id="269" r:id="rId3"/>
    <p:sldId id="271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12192000" cy="6858000"/>
  <p:notesSz cx="6858000" cy="9144000"/>
  <p:embeddedFontLst>
    <p:embeddedFont>
      <p:font typeface="Poppins" panose="020B0604020202020204" charset="0"/>
      <p:regular r:id="rId17"/>
      <p:bold r:id="rId18"/>
      <p:italic r:id="rId19"/>
      <p:boldItalic r:id="rId20"/>
    </p:embeddedFont>
    <p:embeddedFont>
      <p:font typeface="Trebuchet MS" panose="020B0603020202020204" pitchFamily="34" charset="0"/>
      <p:regular r:id="rId21"/>
      <p:bold r:id="rId22"/>
      <p:italic r:id="rId23"/>
      <p:boldItalic r:id="rId24"/>
    </p:embeddedFont>
    <p:embeddedFont>
      <p:font typeface="Wingdings 2" panose="05020102010507070707" pitchFamily="18" charset="2"/>
      <p:regular r:id="rId25"/>
    </p:embeddedFont>
    <p:embeddedFont>
      <p:font typeface="Calisto MT" panose="020B0604020202020204" charset="0"/>
      <p:regular r:id="rId26"/>
      <p:bold r:id="rId27"/>
      <p:italic r:id="rId28"/>
      <p:boldItalic r:id="rId29"/>
    </p:embeddedFont>
    <p:embeddedFont>
      <p:font typeface="Kalpurush" panose="02000600000000000000" pitchFamily="2" charset="0"/>
      <p:regular r:id="rId30"/>
    </p:embeddedFont>
    <p:embeddedFont>
      <p:font typeface="Calibri" panose="020F0502020204030204" pitchFamily="34" charset="0"/>
      <p:regular r:id="rId31"/>
      <p:bold r:id="rId32"/>
      <p:italic r:id="rId33"/>
      <p:boldItalic r:id="rId34"/>
    </p:embeddedFont>
    <p:embeddedFont>
      <p:font typeface="Hind Siliguri SemiBold" panose="020B0604020202020204" charset="0"/>
      <p:regular r:id="rId35"/>
      <p:bold r:id="rId36"/>
    </p:embeddedFont>
    <p:embeddedFont>
      <p:font typeface="Hind Siliguri" panose="020B0604020202020204" charset="0"/>
      <p:regular r:id="rId37"/>
      <p:bold r:id="rId38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E6CE8506-0AE0-45DB-8233-C41FD1BCFE11}">
  <a:tblStyle styleId="{E6CE8506-0AE0-45DB-8233-C41FD1BCFE11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658" y="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9" Type="http://schemas.openxmlformats.org/officeDocument/2006/relationships/presProps" Target="presProps.xml"/><Relationship Id="rId21" Type="http://schemas.openxmlformats.org/officeDocument/2006/relationships/font" Target="fonts/font5.fntdata"/><Relationship Id="rId34" Type="http://schemas.openxmlformats.org/officeDocument/2006/relationships/font" Target="fonts/font18.fntdata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font" Target="fonts/font13.fntdata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32" Type="http://schemas.openxmlformats.org/officeDocument/2006/relationships/font" Target="fonts/font16.fntdata"/><Relationship Id="rId37" Type="http://schemas.openxmlformats.org/officeDocument/2006/relationships/font" Target="fonts/font21.fntdata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36" Type="http://schemas.openxmlformats.org/officeDocument/2006/relationships/font" Target="fonts/font20.fntdata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31" Type="http://schemas.openxmlformats.org/officeDocument/2006/relationships/font" Target="fonts/font1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font" Target="fonts/font14.fntdata"/><Relationship Id="rId35" Type="http://schemas.openxmlformats.org/officeDocument/2006/relationships/font" Target="fonts/font19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33" Type="http://schemas.openxmlformats.org/officeDocument/2006/relationships/font" Target="fonts/font17.fntdata"/><Relationship Id="rId38" Type="http://schemas.openxmlformats.org/officeDocument/2006/relationships/font" Target="fonts/font2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1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3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15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" name="Google Shape;18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" name="Google Shape;194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7" name="Google Shape;21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9" name="Google Shape;239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8" name="Google Shape;248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75047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60148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589879"/>
            <a:ext cx="9590550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99891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1732449"/>
            <a:ext cx="5060497" cy="4058750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892" y="1732449"/>
            <a:ext cx="5064665" cy="4058751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0105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89072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485" y="1734506"/>
            <a:ext cx="5089072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72" y="1835254"/>
            <a:ext cx="4876344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72" y="2380137"/>
            <a:ext cx="4876344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4967" y="1835254"/>
            <a:ext cx="4895330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4967" y="2380137"/>
            <a:ext cx="4895330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26972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1762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10303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1816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1518"/>
            <a:ext cx="3706889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03790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923"/>
            <a:ext cx="5934949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9261"/>
            <a:ext cx="5934949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1343690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5376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077210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9078298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9318814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826005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0883883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480368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480367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480365"/>
            <a:ext cx="3300984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0700243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635796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33806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49"/>
            <a:ext cx="1035376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141765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6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6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>
            <a:extLst>
              <a:ext uri="{FF2B5EF4-FFF2-40B4-BE49-F238E27FC236}">
                <a16:creationId xmlns:a16="http://schemas.microsoft.com/office/drawing/2014/main" id="{67D99F2F-7662-482B-88E6-9606569FD324}"/>
              </a:ext>
            </a:extLst>
          </p:cNvPr>
          <p:cNvSpPr txBox="1">
            <a:spLocks/>
          </p:cNvSpPr>
          <p:nvPr/>
        </p:nvSpPr>
        <p:spPr>
          <a:xfrm>
            <a:off x="1439779" y="2122154"/>
            <a:ext cx="9144000" cy="701728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3200" dirty="0" err="1">
                <a:solidFill>
                  <a:srgbClr val="0070C0"/>
                </a:solidFill>
              </a:rPr>
              <a:t>আজকের</a:t>
            </a:r>
            <a:r>
              <a:rPr lang="en-US" sz="3200" dirty="0">
                <a:solidFill>
                  <a:srgbClr val="0070C0"/>
                </a:solidFill>
              </a:rPr>
              <a:t> </a:t>
            </a:r>
            <a:r>
              <a:rPr lang="en-US" sz="3200" dirty="0" err="1">
                <a:solidFill>
                  <a:srgbClr val="0070C0"/>
                </a:solidFill>
              </a:rPr>
              <a:t>ক্লাসে</a:t>
            </a:r>
            <a:r>
              <a:rPr lang="en-US" sz="3200" dirty="0">
                <a:solidFill>
                  <a:srgbClr val="0070C0"/>
                </a:solidFill>
              </a:rPr>
              <a:t> </a:t>
            </a:r>
            <a:r>
              <a:rPr lang="en-US" sz="3200" dirty="0" err="1">
                <a:solidFill>
                  <a:srgbClr val="0070C0"/>
                </a:solidFill>
              </a:rPr>
              <a:t>সকল</a:t>
            </a:r>
            <a:r>
              <a:rPr lang="en-US" sz="3200" dirty="0">
                <a:solidFill>
                  <a:srgbClr val="0070C0"/>
                </a:solidFill>
              </a:rPr>
              <a:t> </a:t>
            </a:r>
            <a:r>
              <a:rPr lang="en-US" sz="3200" dirty="0" err="1">
                <a:solidFill>
                  <a:srgbClr val="0070C0"/>
                </a:solidFill>
              </a:rPr>
              <a:t>শিক্ষার্থীকে</a:t>
            </a:r>
            <a:r>
              <a:rPr lang="en-US" sz="3200" dirty="0">
                <a:solidFill>
                  <a:srgbClr val="0070C0"/>
                </a:solidFill>
              </a:rPr>
              <a:t> </a:t>
            </a:r>
            <a:r>
              <a:rPr lang="en-US" sz="3200" dirty="0" err="1">
                <a:solidFill>
                  <a:srgbClr val="0070C0"/>
                </a:solidFill>
              </a:rPr>
              <a:t>জানাই</a:t>
            </a:r>
            <a:r>
              <a:rPr lang="en-US" sz="3200" dirty="0">
                <a:solidFill>
                  <a:srgbClr val="0070C0"/>
                </a:solidFill>
              </a:rPr>
              <a:t> </a:t>
            </a:r>
            <a:r>
              <a:rPr lang="en-US" sz="3200" dirty="0" err="1">
                <a:solidFill>
                  <a:srgbClr val="0070C0"/>
                </a:solidFill>
              </a:rPr>
              <a:t>শুভেচ্ছা</a:t>
            </a:r>
            <a:endParaRPr lang="en-US" sz="32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0678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B002F90-9BDE-41B2-BD4F-CD5AFEBB051D}"/>
              </a:ext>
            </a:extLst>
          </p:cNvPr>
          <p:cNvSpPr txBox="1"/>
          <p:nvPr/>
        </p:nvSpPr>
        <p:spPr>
          <a:xfrm>
            <a:off x="3717758" y="685800"/>
            <a:ext cx="49329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Kalpurush" panose="02000600000000000000" pitchFamily="2" charset="0"/>
                <a:cs typeface="Kalpurush" panose="02000600000000000000" pitchFamily="2" charset="0"/>
              </a:rPr>
              <a:t>শিক্ষক</a:t>
            </a:r>
            <a:r>
              <a:rPr lang="en-US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dirty="0" err="1">
                <a:latin typeface="Kalpurush" panose="02000600000000000000" pitchFamily="2" charset="0"/>
                <a:cs typeface="Kalpurush" panose="02000600000000000000" pitchFamily="2" charset="0"/>
              </a:rPr>
              <a:t>পরিচিতি</a:t>
            </a:r>
            <a:endParaRPr lang="en-US" dirty="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7530F57-03C4-48AA-8019-85CF43C02B1D}"/>
              </a:ext>
            </a:extLst>
          </p:cNvPr>
          <p:cNvSpPr txBox="1"/>
          <p:nvPr/>
        </p:nvSpPr>
        <p:spPr>
          <a:xfrm>
            <a:off x="1022684" y="2286000"/>
            <a:ext cx="3838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Kalpurush" panose="02000600000000000000" pitchFamily="2" charset="0"/>
                <a:cs typeface="Kalpurush" panose="02000600000000000000" pitchFamily="2" charset="0"/>
              </a:rPr>
              <a:t>সেলিম</a:t>
            </a:r>
            <a:r>
              <a:rPr lang="en-US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dirty="0" err="1">
                <a:latin typeface="Kalpurush" panose="02000600000000000000" pitchFamily="2" charset="0"/>
                <a:cs typeface="Kalpurush" panose="02000600000000000000" pitchFamily="2" charset="0"/>
              </a:rPr>
              <a:t>রেজা</a:t>
            </a:r>
            <a:endParaRPr lang="en-US" dirty="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33F819D-EBCC-4D3C-98B7-8B5E37CBB1F2}"/>
              </a:ext>
            </a:extLst>
          </p:cNvPr>
          <p:cNvSpPr txBox="1"/>
          <p:nvPr/>
        </p:nvSpPr>
        <p:spPr>
          <a:xfrm>
            <a:off x="1022684" y="2887579"/>
            <a:ext cx="3838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Kalpurush" panose="02000600000000000000" pitchFamily="2" charset="0"/>
                <a:cs typeface="Kalpurush" panose="02000600000000000000" pitchFamily="2" charset="0"/>
              </a:rPr>
              <a:t>সহকারী</a:t>
            </a:r>
            <a:r>
              <a:rPr lang="en-US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dirty="0" err="1">
                <a:latin typeface="Kalpurush" panose="02000600000000000000" pitchFamily="2" charset="0"/>
                <a:cs typeface="Kalpurush" panose="02000600000000000000" pitchFamily="2" charset="0"/>
              </a:rPr>
              <a:t>শিক্ষক</a:t>
            </a:r>
            <a:r>
              <a:rPr lang="en-US" dirty="0">
                <a:latin typeface="Kalpurush" panose="02000600000000000000" pitchFamily="2" charset="0"/>
                <a:cs typeface="Kalpurush" panose="02000600000000000000" pitchFamily="2" charset="0"/>
              </a:rPr>
              <a:t> ( </a:t>
            </a:r>
            <a:r>
              <a:rPr lang="en-US" dirty="0" err="1">
                <a:latin typeface="Kalpurush" panose="02000600000000000000" pitchFamily="2" charset="0"/>
                <a:cs typeface="Kalpurush" panose="02000600000000000000" pitchFamily="2" charset="0"/>
              </a:rPr>
              <a:t>সামাজিক</a:t>
            </a:r>
            <a:r>
              <a:rPr lang="en-US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dirty="0" err="1">
                <a:latin typeface="Kalpurush" panose="02000600000000000000" pitchFamily="2" charset="0"/>
                <a:cs typeface="Kalpurush" panose="02000600000000000000" pitchFamily="2" charset="0"/>
              </a:rPr>
              <a:t>বিজ্ঞান</a:t>
            </a:r>
            <a:r>
              <a:rPr lang="en-US" dirty="0">
                <a:latin typeface="Kalpurush" panose="02000600000000000000" pitchFamily="2" charset="0"/>
                <a:cs typeface="Kalpurush" panose="02000600000000000000" pitchFamily="2" charset="0"/>
              </a:rPr>
              <a:t>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B8E3E2F-2498-41EF-BB15-D1198893624E}"/>
              </a:ext>
            </a:extLst>
          </p:cNvPr>
          <p:cNvSpPr txBox="1"/>
          <p:nvPr/>
        </p:nvSpPr>
        <p:spPr>
          <a:xfrm>
            <a:off x="1022684" y="3264210"/>
            <a:ext cx="3838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Kalpurush" panose="02000600000000000000" pitchFamily="2" charset="0"/>
                <a:cs typeface="Kalpurush" panose="02000600000000000000" pitchFamily="2" charset="0"/>
              </a:rPr>
              <a:t>বাটিকামারী</a:t>
            </a:r>
            <a:r>
              <a:rPr lang="en-US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dirty="0" err="1">
                <a:latin typeface="Kalpurush" panose="02000600000000000000" pitchFamily="2" charset="0"/>
                <a:cs typeface="Kalpurush" panose="02000600000000000000" pitchFamily="2" charset="0"/>
              </a:rPr>
              <a:t>উচ্চ</a:t>
            </a:r>
            <a:r>
              <a:rPr lang="en-US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dirty="0" err="1">
                <a:latin typeface="Kalpurush" panose="02000600000000000000" pitchFamily="2" charset="0"/>
                <a:cs typeface="Kalpurush" panose="02000600000000000000" pitchFamily="2" charset="0"/>
              </a:rPr>
              <a:t>বিদ্যালয়</a:t>
            </a:r>
            <a:endParaRPr lang="en-US" dirty="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8B4CD16-67E0-4F2B-9D36-9A5829563FE2}"/>
              </a:ext>
            </a:extLst>
          </p:cNvPr>
          <p:cNvSpPr txBox="1"/>
          <p:nvPr/>
        </p:nvSpPr>
        <p:spPr>
          <a:xfrm>
            <a:off x="1022684" y="3701534"/>
            <a:ext cx="3838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Kalpurush" panose="02000600000000000000" pitchFamily="2" charset="0"/>
                <a:cs typeface="Kalpurush" panose="02000600000000000000" pitchFamily="2" charset="0"/>
              </a:rPr>
              <a:t>সরিষাবাড়ী,জামালপুর</a:t>
            </a:r>
            <a:r>
              <a:rPr lang="en-US" dirty="0">
                <a:latin typeface="Kalpurush" panose="02000600000000000000" pitchFamily="2" charset="0"/>
                <a:cs typeface="Kalpurush" panose="02000600000000000000" pitchFamily="2" charset="0"/>
              </a:rPr>
              <a:t>।</a:t>
            </a:r>
          </a:p>
        </p:txBody>
      </p:sp>
      <p:sp>
        <p:nvSpPr>
          <p:cNvPr id="7" name="Parallelogram 6">
            <a:extLst>
              <a:ext uri="{FF2B5EF4-FFF2-40B4-BE49-F238E27FC236}">
                <a16:creationId xmlns:a16="http://schemas.microsoft.com/office/drawing/2014/main" id="{D01293D7-B49E-4E40-9057-BB585CF0DD71}"/>
              </a:ext>
            </a:extLst>
          </p:cNvPr>
          <p:cNvSpPr/>
          <p:nvPr/>
        </p:nvSpPr>
        <p:spPr>
          <a:xfrm>
            <a:off x="5342021" y="1816768"/>
            <a:ext cx="385011" cy="4090737"/>
          </a:xfrm>
          <a:prstGeom prst="parallelogram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573F833-6ABB-4D79-9E4E-88C472375BE0}"/>
              </a:ext>
            </a:extLst>
          </p:cNvPr>
          <p:cNvSpPr txBox="1"/>
          <p:nvPr/>
        </p:nvSpPr>
        <p:spPr>
          <a:xfrm>
            <a:off x="6605337" y="1816768"/>
            <a:ext cx="43794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Kalpurush" panose="02000600000000000000" pitchFamily="2" charset="0"/>
                <a:cs typeface="Kalpurush" panose="02000600000000000000" pitchFamily="2" charset="0"/>
              </a:rPr>
              <a:t>পাঠপরিচিতি</a:t>
            </a:r>
            <a:endParaRPr lang="en-US" dirty="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D8DF457-8D48-41FF-8332-19D4CF199D03}"/>
              </a:ext>
            </a:extLst>
          </p:cNvPr>
          <p:cNvSpPr txBox="1"/>
          <p:nvPr/>
        </p:nvSpPr>
        <p:spPr>
          <a:xfrm>
            <a:off x="6605336" y="2807281"/>
            <a:ext cx="43794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Kalpurush" panose="02000600000000000000" pitchFamily="2" charset="0"/>
                <a:cs typeface="Kalpurush" panose="02000600000000000000" pitchFamily="2" charset="0"/>
              </a:rPr>
              <a:t>বিষয়ঃ</a:t>
            </a:r>
            <a:r>
              <a:rPr lang="en-US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dirty="0" err="1">
                <a:latin typeface="Kalpurush" panose="02000600000000000000" pitchFamily="2" charset="0"/>
                <a:cs typeface="Kalpurush" panose="02000600000000000000" pitchFamily="2" charset="0"/>
              </a:rPr>
              <a:t>তথ্য</a:t>
            </a:r>
            <a:r>
              <a:rPr lang="en-US" dirty="0">
                <a:latin typeface="Kalpurush" panose="02000600000000000000" pitchFamily="2" charset="0"/>
                <a:cs typeface="Kalpurush" panose="02000600000000000000" pitchFamily="2" charset="0"/>
              </a:rPr>
              <a:t> ও </a:t>
            </a:r>
            <a:r>
              <a:rPr lang="en-US" dirty="0" err="1">
                <a:latin typeface="Kalpurush" panose="02000600000000000000" pitchFamily="2" charset="0"/>
                <a:cs typeface="Kalpurush" panose="02000600000000000000" pitchFamily="2" charset="0"/>
              </a:rPr>
              <a:t>যোগাযোগ</a:t>
            </a:r>
            <a:r>
              <a:rPr lang="en-US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dirty="0" err="1">
                <a:latin typeface="Kalpurush" panose="02000600000000000000" pitchFamily="2" charset="0"/>
                <a:cs typeface="Kalpurush" panose="02000600000000000000" pitchFamily="2" charset="0"/>
              </a:rPr>
              <a:t>প্রযু্ক্তি</a:t>
            </a:r>
            <a:endParaRPr lang="en-US" dirty="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3C475B1-A647-451F-8D82-1D1F77FFB421}"/>
              </a:ext>
            </a:extLst>
          </p:cNvPr>
          <p:cNvSpPr txBox="1"/>
          <p:nvPr/>
        </p:nvSpPr>
        <p:spPr>
          <a:xfrm>
            <a:off x="6605575" y="3249073"/>
            <a:ext cx="51023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Kalpurush" panose="02000600000000000000" pitchFamily="2" charset="0"/>
                <a:cs typeface="Kalpurush" panose="02000600000000000000" pitchFamily="2" charset="0"/>
              </a:rPr>
              <a:t>পাঠঃ</a:t>
            </a:r>
            <a:r>
              <a:rPr lang="en-US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dirty="0" err="1">
                <a:latin typeface="Kalpurush" panose="02000600000000000000" pitchFamily="2" charset="0"/>
                <a:cs typeface="Kalpurush" panose="02000600000000000000" pitchFamily="2" charset="0"/>
              </a:rPr>
              <a:t>দ্বিতীয়</a:t>
            </a:r>
            <a:r>
              <a:rPr lang="en-US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dirty="0" err="1">
                <a:latin typeface="Kalpurush" panose="02000600000000000000" pitchFamily="2" charset="0"/>
                <a:cs typeface="Kalpurush" panose="02000600000000000000" pitchFamily="2" charset="0"/>
              </a:rPr>
              <a:t>অধ্যয়</a:t>
            </a:r>
            <a:r>
              <a:rPr lang="en-US" dirty="0">
                <a:latin typeface="Kalpurush" panose="02000600000000000000" pitchFamily="2" charset="0"/>
                <a:cs typeface="Kalpurush" panose="02000600000000000000" pitchFamily="2" charset="0"/>
              </a:rPr>
              <a:t> (</a:t>
            </a:r>
            <a:r>
              <a:rPr lang="as-IN" sz="1800" b="1" i="0" u="none" strike="noStrike" cap="none" dirty="0">
                <a:solidFill>
                  <a:srgbClr val="F8FAFC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সাইবার নিরাপত্তা ও ডিজিটাল সুরক্ষা</a:t>
            </a:r>
            <a:r>
              <a:rPr lang="en-US" dirty="0">
                <a:latin typeface="Kalpurush" panose="02000600000000000000" pitchFamily="2" charset="0"/>
                <a:cs typeface="Kalpurush" panose="02000600000000000000" pitchFamily="2" charset="0"/>
              </a:rPr>
              <a:t>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C83FDB4-C9AE-4EA2-BF6A-01E2FAB98B0B}"/>
              </a:ext>
            </a:extLst>
          </p:cNvPr>
          <p:cNvSpPr txBox="1"/>
          <p:nvPr/>
        </p:nvSpPr>
        <p:spPr>
          <a:xfrm>
            <a:off x="6605336" y="2401719"/>
            <a:ext cx="43794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Kalpurush" panose="02000600000000000000" pitchFamily="2" charset="0"/>
                <a:cs typeface="Kalpurush" panose="02000600000000000000" pitchFamily="2" charset="0"/>
              </a:rPr>
              <a:t>শ্রেণিঃ</a:t>
            </a:r>
            <a:r>
              <a:rPr lang="en-US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dirty="0" err="1">
                <a:latin typeface="Kalpurush" panose="02000600000000000000" pitchFamily="2" charset="0"/>
                <a:cs typeface="Kalpurush" panose="02000600000000000000" pitchFamily="2" charset="0"/>
              </a:rPr>
              <a:t>নবম</a:t>
            </a:r>
            <a:endParaRPr lang="en-US" dirty="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C48EDFB-1D44-4706-A5E1-0A5AB8F0FC24}"/>
              </a:ext>
            </a:extLst>
          </p:cNvPr>
          <p:cNvSpPr txBox="1"/>
          <p:nvPr/>
        </p:nvSpPr>
        <p:spPr>
          <a:xfrm>
            <a:off x="6605335" y="3615305"/>
            <a:ext cx="43794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Kalpurush" panose="02000600000000000000" pitchFamily="2" charset="0"/>
                <a:cs typeface="Kalpurush" panose="02000600000000000000" pitchFamily="2" charset="0"/>
              </a:rPr>
              <a:t>সময়ঃ</a:t>
            </a:r>
            <a:r>
              <a:rPr lang="en-US" dirty="0">
                <a:latin typeface="Kalpurush" panose="02000600000000000000" pitchFamily="2" charset="0"/>
                <a:cs typeface="Kalpurush" panose="02000600000000000000" pitchFamily="2" charset="0"/>
              </a:rPr>
              <a:t> ৪০ </a:t>
            </a:r>
            <a:r>
              <a:rPr lang="en-US" dirty="0" err="1">
                <a:latin typeface="Kalpurush" panose="02000600000000000000" pitchFamily="2" charset="0"/>
                <a:cs typeface="Kalpurush" panose="02000600000000000000" pitchFamily="2" charset="0"/>
              </a:rPr>
              <a:t>মিনিট</a:t>
            </a:r>
            <a:endParaRPr lang="en-US" dirty="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5847897-F8ED-46DD-8E26-2C207577B8D6}"/>
              </a:ext>
            </a:extLst>
          </p:cNvPr>
          <p:cNvSpPr txBox="1"/>
          <p:nvPr/>
        </p:nvSpPr>
        <p:spPr>
          <a:xfrm>
            <a:off x="6605334" y="4073050"/>
            <a:ext cx="43794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Kalpurush" panose="02000600000000000000" pitchFamily="2" charset="0"/>
                <a:cs typeface="Kalpurush" panose="02000600000000000000" pitchFamily="2" charset="0"/>
              </a:rPr>
              <a:t>তারিখঃ</a:t>
            </a:r>
            <a:r>
              <a:rPr lang="en-US" dirty="0">
                <a:latin typeface="Kalpurush" panose="02000600000000000000" pitchFamily="2" charset="0"/>
                <a:cs typeface="Kalpurush" panose="02000600000000000000" pitchFamily="2" charset="0"/>
              </a:rPr>
              <a:t> ১৪-০৯-</a:t>
            </a:r>
            <a:r>
              <a:rPr lang="en-US" dirty="0" err="1">
                <a:latin typeface="Kalpurush" panose="02000600000000000000" pitchFamily="2" charset="0"/>
                <a:cs typeface="Kalpurush" panose="02000600000000000000" pitchFamily="2" charset="0"/>
              </a:rPr>
              <a:t>২০২৬ইং</a:t>
            </a:r>
            <a:endParaRPr lang="en-US" dirty="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2280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9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C58CD5E-5F2F-43E2-8660-B17492BBD749}"/>
              </a:ext>
            </a:extLst>
          </p:cNvPr>
          <p:cNvSpPr txBox="1"/>
          <p:nvPr/>
        </p:nvSpPr>
        <p:spPr>
          <a:xfrm>
            <a:off x="3854825" y="564776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শিক্ষনফলঃ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2EF66B4-08FB-4243-93A1-A99F833F8FA2}"/>
              </a:ext>
            </a:extLst>
          </p:cNvPr>
          <p:cNvSpPr txBox="1"/>
          <p:nvPr/>
        </p:nvSpPr>
        <p:spPr>
          <a:xfrm>
            <a:off x="2384612" y="1425389"/>
            <a:ext cx="55401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১.</a:t>
            </a:r>
            <a:r>
              <a:rPr lang="as-IN" sz="1800" b="1" i="0" u="none" strike="noStrike" cap="none" dirty="0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কম্পিউটার ও ডিভাইসের নিরাপত্তা</a:t>
            </a:r>
            <a:r>
              <a:rPr lang="en-US" sz="1800" b="1" i="0" u="none" strike="noStrike" cap="none" dirty="0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800" b="1" i="0" u="none" strike="noStrike" cap="none" dirty="0" err="1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সম্পর্কে</a:t>
            </a:r>
            <a:r>
              <a:rPr lang="en-US" sz="1800" b="1" i="0" u="none" strike="noStrike" cap="none" dirty="0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800" b="1" i="0" u="none" strike="noStrike" cap="none" dirty="0" err="1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জানতে</a:t>
            </a:r>
            <a:r>
              <a:rPr lang="en-US" sz="1800" b="1" i="0" u="none" strike="noStrike" cap="none" dirty="0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800" b="1" i="0" u="none" strike="noStrike" cap="none" dirty="0" err="1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পারবে</a:t>
            </a:r>
            <a:r>
              <a:rPr lang="en-US" sz="1800" b="1" i="0" u="none" strike="noStrike" cap="none" dirty="0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 lang="as-IN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776D00D-F29A-4CA3-AB69-B4BE227B28D3}"/>
              </a:ext>
            </a:extLst>
          </p:cNvPr>
          <p:cNvSpPr txBox="1"/>
          <p:nvPr/>
        </p:nvSpPr>
        <p:spPr>
          <a:xfrm>
            <a:off x="2348751" y="2667487"/>
            <a:ext cx="55401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৫.</a:t>
            </a:r>
            <a:r>
              <a:rPr lang="as-IN" sz="1800" b="1" i="0" u="none" strike="noStrike" cap="none" dirty="0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সোশ্যাল মিডিয়া ব্যবহারের নিয়ম</a:t>
            </a:r>
            <a:r>
              <a:rPr lang="en-US" sz="1800" b="1" i="0" u="none" strike="noStrike" cap="none" dirty="0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800" b="1" i="0" u="none" strike="noStrike" cap="none" dirty="0" err="1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সম্পর্কে</a:t>
            </a:r>
            <a:r>
              <a:rPr lang="en-US" sz="1800" b="1" i="0" u="none" strike="noStrike" cap="none" dirty="0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800" b="1" i="0" u="none" strike="noStrike" cap="none" dirty="0" err="1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জানতে</a:t>
            </a:r>
            <a:r>
              <a:rPr lang="en-US" sz="1800" b="1" i="0" u="none" strike="noStrike" cap="none" dirty="0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800" b="1" i="0" u="none" strike="noStrike" cap="none" dirty="0" err="1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পারবে</a:t>
            </a:r>
            <a:r>
              <a:rPr lang="en-US" dirty="0">
                <a:sym typeface="Hind Siliguri"/>
              </a:rPr>
              <a:t> </a:t>
            </a:r>
            <a:r>
              <a:rPr lang="en-US" sz="1800" b="1" i="0" u="none" strike="noStrike" cap="none" dirty="0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 lang="as-IN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4CE6D2A-0DEC-4A77-97C4-C7A1FC868AFB}"/>
              </a:ext>
            </a:extLst>
          </p:cNvPr>
          <p:cNvSpPr txBox="1"/>
          <p:nvPr/>
        </p:nvSpPr>
        <p:spPr>
          <a:xfrm>
            <a:off x="2384612" y="1781263"/>
            <a:ext cx="55401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২.</a:t>
            </a:r>
            <a:r>
              <a:rPr lang="as-IN" sz="1800" b="1" i="0" u="none" strike="noStrike" cap="none" dirty="0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শক্তিশালী পাসওয়ার্ড তৈরির নিয়ম</a:t>
            </a:r>
            <a:r>
              <a:rPr lang="en-US" dirty="0">
                <a:sym typeface="Hind Siliguri"/>
              </a:rPr>
              <a:t> </a:t>
            </a:r>
            <a:r>
              <a:rPr lang="en-US" sz="1800" b="1" i="0" u="none" strike="noStrike" cap="none" dirty="0" err="1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সম্পর্কে</a:t>
            </a:r>
            <a:r>
              <a:rPr lang="en-US" sz="1800" b="1" i="0" u="none" strike="noStrike" cap="none" dirty="0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800" b="1" i="0" u="none" strike="noStrike" cap="none" dirty="0" err="1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জানতে</a:t>
            </a:r>
            <a:r>
              <a:rPr lang="en-US" sz="1800" b="1" i="0" u="none" strike="noStrike" cap="none" dirty="0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800" b="1" i="0" u="none" strike="noStrike" cap="none" dirty="0" err="1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পারবে</a:t>
            </a:r>
            <a:r>
              <a:rPr lang="en-US" sz="1800" b="1" i="0" u="none" strike="noStrike" cap="none" dirty="0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 lang="as-IN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5AAEFA7-1CA8-4929-B580-7AF7F77E3C42}"/>
              </a:ext>
            </a:extLst>
          </p:cNvPr>
          <p:cNvSpPr txBox="1"/>
          <p:nvPr/>
        </p:nvSpPr>
        <p:spPr>
          <a:xfrm>
            <a:off x="2384612" y="2061886"/>
            <a:ext cx="55401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৩.</a:t>
            </a:r>
            <a:r>
              <a:rPr lang="as-IN" sz="1800" b="1" i="0" u="none" strike="noStrike" cap="none" dirty="0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ফিশিং ও অনলাইন প্রতারণা</a:t>
            </a:r>
            <a:r>
              <a:rPr lang="en-US" sz="1800" b="1" i="0" u="none" strike="noStrike" cap="none" dirty="0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800" b="1" i="0" u="none" strike="noStrike" cap="none" dirty="0" err="1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সম্পর্কে</a:t>
            </a:r>
            <a:r>
              <a:rPr lang="en-US" sz="1800" b="1" i="0" u="none" strike="noStrike" cap="none" dirty="0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800" b="1" i="0" u="none" strike="noStrike" cap="none" dirty="0" err="1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জানতে</a:t>
            </a:r>
            <a:r>
              <a:rPr lang="en-US" sz="1800" b="1" i="0" u="none" strike="noStrike" cap="none" dirty="0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800" b="1" i="0" u="none" strike="noStrike" cap="none" dirty="0" err="1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পারবে</a:t>
            </a:r>
            <a:r>
              <a:rPr lang="en-US" sz="1800" b="1" i="0" u="none" strike="noStrike" cap="none" dirty="0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 lang="as-IN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12A04FC-FE4F-476F-8FE4-58C7B7A6423D}"/>
              </a:ext>
            </a:extLst>
          </p:cNvPr>
          <p:cNvSpPr txBox="1"/>
          <p:nvPr/>
        </p:nvSpPr>
        <p:spPr>
          <a:xfrm>
            <a:off x="2348751" y="2386864"/>
            <a:ext cx="57284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৪.</a:t>
            </a:r>
            <a:r>
              <a:rPr lang="as-IN" sz="1800" b="1" i="0" u="none" strike="noStrike" cap="none" dirty="0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নিরাপত্তা সংক্রান্ত কিছু গুরুত্বপূর্ণ তথ্য</a:t>
            </a:r>
            <a:r>
              <a:rPr lang="en-US" dirty="0">
                <a:sym typeface="Hind Siliguri"/>
              </a:rPr>
              <a:t> </a:t>
            </a:r>
            <a:r>
              <a:rPr lang="en-US" sz="1800" b="1" i="0" u="none" strike="noStrike" cap="none" dirty="0" err="1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সম্পর্কে</a:t>
            </a:r>
            <a:r>
              <a:rPr lang="en-US" sz="1800" b="1" i="0" u="none" strike="noStrike" cap="none" dirty="0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800" b="1" i="0" u="none" strike="noStrike" cap="none" dirty="0" err="1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জানতে</a:t>
            </a:r>
            <a:r>
              <a:rPr lang="en-US" sz="1800" b="1" i="0" u="none" strike="noStrike" cap="none" dirty="0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800" b="1" i="0" u="none" strike="noStrike" cap="none" dirty="0" err="1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পারবে</a:t>
            </a:r>
            <a:r>
              <a:rPr lang="en-US" sz="1800" b="1" i="0" u="none" strike="noStrike" cap="none" dirty="0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 lang="as-IN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2756B5E-C323-4AE3-94A6-37ED59D8112B}"/>
              </a:ext>
            </a:extLst>
          </p:cNvPr>
          <p:cNvSpPr txBox="1"/>
          <p:nvPr/>
        </p:nvSpPr>
        <p:spPr>
          <a:xfrm>
            <a:off x="2366681" y="2903756"/>
            <a:ext cx="57284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৬.</a:t>
            </a:r>
            <a:r>
              <a:rPr lang="as-IN" sz="1800" b="1" i="0" u="none" strike="noStrike" cap="none" dirty="0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ডেটা ব্যাকআপ ও তথ্য সংরক্ষণ</a:t>
            </a:r>
            <a:r>
              <a:rPr lang="en-US" sz="1800" b="1" i="0" u="none" strike="noStrike" cap="none" dirty="0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800" b="1" i="0" u="none" strike="noStrike" cap="none" dirty="0" err="1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সম্পর্কে</a:t>
            </a:r>
            <a:r>
              <a:rPr lang="en-US" sz="1800" b="1" i="0" u="none" strike="noStrike" cap="none" dirty="0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800" b="1" i="0" u="none" strike="noStrike" cap="none" dirty="0" err="1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জানতে</a:t>
            </a:r>
            <a:r>
              <a:rPr lang="en-US" sz="1800" b="1" i="0" u="none" strike="noStrike" cap="none" dirty="0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800" b="1" i="0" u="none" strike="noStrike" cap="none" dirty="0" err="1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পারবে</a:t>
            </a:r>
            <a:r>
              <a:rPr lang="en-US" dirty="0">
                <a:sym typeface="Hind Siliguri"/>
              </a:rPr>
              <a:t> </a:t>
            </a:r>
            <a:r>
              <a:rPr lang="en-US" sz="1800" b="1" i="0" u="none" strike="noStrike" cap="none" dirty="0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 lang="as-IN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1FEAC44-5D70-43FE-919F-C1BFE524D2BE}"/>
              </a:ext>
            </a:extLst>
          </p:cNvPr>
          <p:cNvSpPr txBox="1"/>
          <p:nvPr/>
        </p:nvSpPr>
        <p:spPr>
          <a:xfrm>
            <a:off x="2384612" y="3202809"/>
            <a:ext cx="55401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৭.</a:t>
            </a:r>
            <a:r>
              <a:rPr lang="as-IN" sz="1800" b="1" i="0" u="none" strike="noStrike" cap="none" dirty="0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সাইবার হুমকির প্রধান ধরনসমূহ</a:t>
            </a:r>
            <a:r>
              <a:rPr lang="en-US" dirty="0">
                <a:sym typeface="Hind Siliguri"/>
              </a:rPr>
              <a:t> </a:t>
            </a:r>
            <a:r>
              <a:rPr lang="en-US" sz="1800" b="1" i="0" u="none" strike="noStrike" cap="none" dirty="0" err="1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সম্পর্কে</a:t>
            </a:r>
            <a:r>
              <a:rPr lang="en-US" sz="1800" b="1" i="0" u="none" strike="noStrike" cap="none" dirty="0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800" b="1" i="0" u="none" strike="noStrike" cap="none" dirty="0" err="1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জানতে</a:t>
            </a:r>
            <a:r>
              <a:rPr lang="en-US" sz="1800" b="1" i="0" u="none" strike="noStrike" cap="none" dirty="0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800" b="1" i="0" u="none" strike="noStrike" cap="none" dirty="0" err="1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পারবে</a:t>
            </a:r>
            <a:r>
              <a:rPr lang="en-US" dirty="0">
                <a:sym typeface="Hind Siliguri"/>
              </a:rPr>
              <a:t> </a:t>
            </a:r>
            <a:r>
              <a:rPr lang="en-US" sz="1800" b="1" i="0" u="none" strike="noStrike" cap="none" dirty="0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 lang="as-IN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A3FFD24-0639-440A-BBCC-31BA6882B40F}"/>
              </a:ext>
            </a:extLst>
          </p:cNvPr>
          <p:cNvSpPr txBox="1"/>
          <p:nvPr/>
        </p:nvSpPr>
        <p:spPr>
          <a:xfrm>
            <a:off x="2384612" y="3501862"/>
            <a:ext cx="55401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৮.</a:t>
            </a:r>
            <a:r>
              <a:rPr lang="as-IN" sz="1800" b="1" i="0" u="none" strike="noStrike" cap="none" dirty="0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আক্রান্ত হলে করণীয় ধাপসমূহ</a:t>
            </a:r>
            <a:r>
              <a:rPr lang="en-US" dirty="0">
                <a:sym typeface="Hind Siliguri"/>
              </a:rPr>
              <a:t> </a:t>
            </a:r>
            <a:r>
              <a:rPr lang="en-US" sz="1800" b="1" i="0" u="none" strike="noStrike" cap="none" dirty="0" err="1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সম্পর্কে</a:t>
            </a:r>
            <a:r>
              <a:rPr lang="en-US" sz="1800" b="1" i="0" u="none" strike="noStrike" cap="none" dirty="0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800" b="1" i="0" u="none" strike="noStrike" cap="none" dirty="0" err="1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জানতে</a:t>
            </a:r>
            <a:r>
              <a:rPr lang="en-US" sz="1800" b="1" i="0" u="none" strike="noStrike" cap="none" dirty="0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800" b="1" i="0" u="none" strike="noStrike" cap="none" dirty="0" err="1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পারবে</a:t>
            </a:r>
            <a:r>
              <a:rPr lang="en-US" dirty="0">
                <a:sym typeface="Hind Siliguri"/>
              </a:rPr>
              <a:t> </a:t>
            </a:r>
            <a:r>
              <a:rPr lang="en-US" sz="1800" b="1" i="0" u="none" strike="noStrike" cap="none" dirty="0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 lang="as-IN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09FC138-4FFE-4649-8721-29A4E917B343}"/>
              </a:ext>
            </a:extLst>
          </p:cNvPr>
          <p:cNvSpPr txBox="1"/>
          <p:nvPr/>
        </p:nvSpPr>
        <p:spPr>
          <a:xfrm>
            <a:off x="2384612" y="3800915"/>
            <a:ext cx="55401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৯.</a:t>
            </a:r>
            <a:r>
              <a:rPr lang="as-IN" sz="1800" b="1" i="0" u="none" strike="noStrike" cap="none" dirty="0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নিরাপত্তা গাইডলাইন ও নিয়মাবলী</a:t>
            </a:r>
            <a:r>
              <a:rPr lang="en-US" dirty="0">
                <a:sym typeface="Hind Siliguri"/>
              </a:rPr>
              <a:t> </a:t>
            </a:r>
            <a:r>
              <a:rPr lang="en-US" sz="1800" b="1" i="0" u="none" strike="noStrike" cap="none" dirty="0" err="1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সম্পর্কে</a:t>
            </a:r>
            <a:r>
              <a:rPr lang="en-US" sz="1800" b="1" i="0" u="none" strike="noStrike" cap="none" dirty="0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800" b="1" i="0" u="none" strike="noStrike" cap="none" dirty="0" err="1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জানতে</a:t>
            </a:r>
            <a:r>
              <a:rPr lang="en-US" sz="1800" b="1" i="0" u="none" strike="noStrike" cap="none" dirty="0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800" b="1" i="0" u="none" strike="noStrike" cap="none" dirty="0" err="1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পারবে</a:t>
            </a:r>
            <a:r>
              <a:rPr lang="en-US" dirty="0">
                <a:sym typeface="Hind Siliguri"/>
              </a:rPr>
              <a:t> </a:t>
            </a:r>
            <a:r>
              <a:rPr lang="en-US" sz="1800" b="1" i="0" u="none" strike="noStrike" cap="none" dirty="0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 lang="as-IN" dirty="0"/>
          </a:p>
        </p:txBody>
      </p:sp>
    </p:spTree>
    <p:extLst>
      <p:ext uri="{BB962C8B-B14F-4D97-AF65-F5344CB8AC3E}">
        <p14:creationId xmlns:p14="http://schemas.microsoft.com/office/powerpoint/2010/main" val="2988157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p15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5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86500" y="2028825"/>
            <a:ext cx="5324475" cy="3619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5"/>
          <p:cNvSpPr txBox="1"/>
          <p:nvPr/>
        </p:nvSpPr>
        <p:spPr>
          <a:xfrm>
            <a:off x="866775" y="2436614"/>
            <a:ext cx="5038725" cy="5485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ডিভাইস</a:t>
            </a:r>
            <a:r>
              <a:rPr lang="en-US" sz="1350" b="1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1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রক্ষণাবেক্ষণ</a:t>
            </a:r>
            <a:r>
              <a:rPr lang="en-US" sz="1350" b="1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: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কম্পিউটার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ও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মোবাইল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নিয়মিত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পরিষ্কার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ও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সফটওয়্যার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হালনাগাদ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(Update)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রাখা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প্রয়োজন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 dirty="0"/>
          </a:p>
        </p:txBody>
      </p:sp>
      <p:sp>
        <p:nvSpPr>
          <p:cNvPr id="103" name="Google Shape;103;p15"/>
          <p:cNvSpPr txBox="1"/>
          <p:nvPr/>
        </p:nvSpPr>
        <p:spPr>
          <a:xfrm>
            <a:off x="866775" y="3137594"/>
            <a:ext cx="5038725" cy="5485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অ্যান্টিভাইরাস</a:t>
            </a:r>
            <a:r>
              <a:rPr lang="en-US" sz="1350" b="1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1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ব্যবহার</a:t>
            </a:r>
            <a:r>
              <a:rPr lang="en-US" sz="1350" b="1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: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ক্ষতিকর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ভাইরাস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ও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ম্যালওয়্যার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থেকে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রক্ষা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পেতে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কার্যকর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অ্যান্টিভাইরাস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ব্যবহার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করা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জরুরি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 dirty="0"/>
          </a:p>
        </p:txBody>
      </p:sp>
      <p:sp>
        <p:nvSpPr>
          <p:cNvPr id="104" name="Google Shape;104;p15"/>
          <p:cNvSpPr txBox="1"/>
          <p:nvPr/>
        </p:nvSpPr>
        <p:spPr>
          <a:xfrm>
            <a:off x="866775" y="3838575"/>
            <a:ext cx="5038725" cy="5485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অস্থায়ী</a:t>
            </a:r>
            <a:r>
              <a:rPr lang="en-US" sz="1350" b="1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1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ফাইল</a:t>
            </a:r>
            <a:r>
              <a:rPr lang="en-US" sz="1350" b="1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1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মুছে</a:t>
            </a:r>
            <a:r>
              <a:rPr lang="en-US" sz="1350" b="1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1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ফেলা</a:t>
            </a:r>
            <a:r>
              <a:rPr lang="en-US" sz="1350" b="1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: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ক্যাশ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ও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টেম্পোরারি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ফাইল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মুছে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ফেললে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ডিভাইসের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কাজের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গতি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বৃদ্ধি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পায়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 dirty="0"/>
          </a:p>
        </p:txBody>
      </p:sp>
      <p:sp>
        <p:nvSpPr>
          <p:cNvPr id="105" name="Google Shape;105;p15"/>
          <p:cNvSpPr txBox="1"/>
          <p:nvPr/>
        </p:nvSpPr>
        <p:spPr>
          <a:xfrm>
            <a:off x="866775" y="4539555"/>
            <a:ext cx="5038725" cy="5485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সফ্টওয়্যার</a:t>
            </a:r>
            <a:r>
              <a:rPr lang="en-US" sz="1350" b="1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1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আপডেট</a:t>
            </a:r>
            <a:r>
              <a:rPr lang="en-US" sz="1350" b="1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: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অপারেটিং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সিস্টেম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ও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সফটওয়্যারের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নিরাপত্তা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প্যাচ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আপডেট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রাখা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আবশ্যক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 dirty="0"/>
          </a:p>
        </p:txBody>
      </p:sp>
      <p:pic>
        <p:nvPicPr>
          <p:cNvPr id="106" name="Google Shape;106;p15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296025" y="2038350"/>
            <a:ext cx="5305425" cy="3600450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5"/>
          <p:cNvSpPr txBox="1"/>
          <p:nvPr/>
        </p:nvSpPr>
        <p:spPr>
          <a:xfrm>
            <a:off x="628650" y="2398514"/>
            <a:ext cx="123825" cy="428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995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0" i="0" u="none" strike="noStrike" cap="none" dirty="0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•</a:t>
            </a:r>
            <a:endParaRPr dirty="0"/>
          </a:p>
        </p:txBody>
      </p:sp>
      <p:sp>
        <p:nvSpPr>
          <p:cNvPr id="108" name="Google Shape;108;p15"/>
          <p:cNvSpPr txBox="1"/>
          <p:nvPr/>
        </p:nvSpPr>
        <p:spPr>
          <a:xfrm>
            <a:off x="628650" y="3099494"/>
            <a:ext cx="123825" cy="428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995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0" i="0" u="none" strike="noStrike" cap="none" dirty="0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•</a:t>
            </a:r>
            <a:endParaRPr dirty="0"/>
          </a:p>
        </p:txBody>
      </p:sp>
      <p:sp>
        <p:nvSpPr>
          <p:cNvPr id="109" name="Google Shape;109;p15"/>
          <p:cNvSpPr txBox="1"/>
          <p:nvPr/>
        </p:nvSpPr>
        <p:spPr>
          <a:xfrm>
            <a:off x="628650" y="3800475"/>
            <a:ext cx="123825" cy="428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995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0" i="0" u="none" strike="noStrike" cap="none" dirty="0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•</a:t>
            </a:r>
            <a:endParaRPr dirty="0"/>
          </a:p>
        </p:txBody>
      </p:sp>
      <p:sp>
        <p:nvSpPr>
          <p:cNvPr id="110" name="Google Shape;110;p15"/>
          <p:cNvSpPr txBox="1"/>
          <p:nvPr/>
        </p:nvSpPr>
        <p:spPr>
          <a:xfrm>
            <a:off x="628650" y="4501455"/>
            <a:ext cx="123825" cy="428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995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0" i="0" u="none" strike="noStrike" cap="none" dirty="0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•</a:t>
            </a:r>
            <a:endParaRPr dirty="0"/>
          </a:p>
        </p:txBody>
      </p:sp>
      <p:sp>
        <p:nvSpPr>
          <p:cNvPr id="111" name="Google Shape;111;p15"/>
          <p:cNvSpPr txBox="1"/>
          <p:nvPr/>
        </p:nvSpPr>
        <p:spPr>
          <a:xfrm>
            <a:off x="581025" y="485775"/>
            <a:ext cx="11581447" cy="581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50" b="1" i="0" u="none" strike="noStrike" cap="none" dirty="0" err="1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কম্পিউটার</a:t>
            </a:r>
            <a:r>
              <a:rPr lang="en-US" sz="2850" b="1" i="0" u="none" strike="noStrike" cap="none" dirty="0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ও </a:t>
            </a:r>
            <a:r>
              <a:rPr lang="en-US" sz="2850" b="1" i="0" u="none" strike="noStrike" cap="none" dirty="0" err="1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ডিভাইসের</a:t>
            </a:r>
            <a:r>
              <a:rPr lang="en-US" sz="2850" b="1" i="0" u="none" strike="noStrike" cap="none" dirty="0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2850" b="1" i="0" u="none" strike="noStrike" cap="none" dirty="0" err="1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নিরাপত্তা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6" dur="2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1" dur="2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6" dur="2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" grpId="0"/>
      <p:bldP spid="103" grpId="0"/>
      <p:bldP spid="104" grpId="0"/>
      <p:bldP spid="105" grpId="0"/>
      <p:bldP spid="107" grpId="0"/>
      <p:bldP spid="108" grpId="0"/>
      <p:bldP spid="109" grpId="0"/>
      <p:bldP spid="110" grpId="0"/>
      <p:bldP spid="1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Google Shape;116;p16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6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45459" y="2531715"/>
            <a:ext cx="3517850" cy="2613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6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337000" y="2531715"/>
            <a:ext cx="3517850" cy="2613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6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092975" y="2531715"/>
            <a:ext cx="3517850" cy="2613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16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76300" y="2826990"/>
            <a:ext cx="523875" cy="523875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16"/>
          <p:cNvSpPr txBox="1"/>
          <p:nvPr/>
        </p:nvSpPr>
        <p:spPr>
          <a:xfrm>
            <a:off x="876300" y="3541365"/>
            <a:ext cx="2110263" cy="371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 dirty="0" err="1">
                <a:solidFill>
                  <a:srgbClr val="F1F5F9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দীর্ঘ</a:t>
            </a:r>
            <a:r>
              <a:rPr lang="en-US" sz="1800" b="0" i="0" u="none" strike="noStrike" cap="none" dirty="0">
                <a:solidFill>
                  <a:srgbClr val="F1F5F9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 ও </a:t>
            </a:r>
            <a:r>
              <a:rPr lang="en-US" sz="1800" b="0" i="0" u="none" strike="noStrike" cap="none" dirty="0" err="1">
                <a:solidFill>
                  <a:srgbClr val="F1F5F9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জটিল</a:t>
            </a:r>
            <a:r>
              <a:rPr lang="en-US" sz="1800" b="0" i="0" u="none" strike="noStrike" cap="none" dirty="0">
                <a:solidFill>
                  <a:srgbClr val="F1F5F9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 </a:t>
            </a:r>
            <a:r>
              <a:rPr lang="en-US" sz="1800" b="0" i="0" u="none" strike="noStrike" cap="none" dirty="0" err="1">
                <a:solidFill>
                  <a:srgbClr val="F1F5F9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পাসওয়ার্ড</a:t>
            </a:r>
            <a:endParaRPr dirty="0"/>
          </a:p>
        </p:txBody>
      </p:sp>
      <p:sp>
        <p:nvSpPr>
          <p:cNvPr id="122" name="Google Shape;122;p16"/>
          <p:cNvSpPr txBox="1"/>
          <p:nvPr/>
        </p:nvSpPr>
        <p:spPr>
          <a:xfrm>
            <a:off x="645459" y="4027140"/>
            <a:ext cx="3110367" cy="9971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কমপক্ষে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৮-১২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অক্ষরের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পাসওয়ার্ড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ব্যবহার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করুন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এতে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বড়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হাত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(A-Z) ও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ছোট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হাতের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(a-z)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অক্ষরের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সংমিশ্রণ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রাখুন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 dirty="0"/>
          </a:p>
        </p:txBody>
      </p:sp>
      <p:pic>
        <p:nvPicPr>
          <p:cNvPr id="123" name="Google Shape;123;p16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632275" y="2826990"/>
            <a:ext cx="523875" cy="523875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6"/>
          <p:cNvSpPr txBox="1"/>
          <p:nvPr/>
        </p:nvSpPr>
        <p:spPr>
          <a:xfrm>
            <a:off x="4632275" y="3541365"/>
            <a:ext cx="1830228" cy="371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 dirty="0" err="1">
                <a:solidFill>
                  <a:srgbClr val="F1F5F9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সংখ্যা</a:t>
            </a:r>
            <a:r>
              <a:rPr lang="en-US" sz="1800" b="0" i="0" u="none" strike="noStrike" cap="none" dirty="0">
                <a:solidFill>
                  <a:srgbClr val="F1F5F9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 ও </a:t>
            </a:r>
            <a:r>
              <a:rPr lang="en-US" sz="1800" b="0" i="0" u="none" strike="noStrike" cap="none" dirty="0" err="1">
                <a:solidFill>
                  <a:srgbClr val="F1F5F9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প্রতীক</a:t>
            </a:r>
            <a:r>
              <a:rPr lang="en-US" sz="1800" b="0" i="0" u="none" strike="noStrike" cap="none" dirty="0">
                <a:solidFill>
                  <a:srgbClr val="F1F5F9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 </a:t>
            </a:r>
            <a:r>
              <a:rPr lang="en-US" sz="1800" b="0" i="0" u="none" strike="noStrike" cap="none" dirty="0" err="1">
                <a:solidFill>
                  <a:srgbClr val="F1F5F9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যোগ</a:t>
            </a:r>
            <a:endParaRPr dirty="0"/>
          </a:p>
        </p:txBody>
      </p:sp>
      <p:sp>
        <p:nvSpPr>
          <p:cNvPr id="125" name="Google Shape;125;p16"/>
          <p:cNvSpPr txBox="1"/>
          <p:nvPr/>
        </p:nvSpPr>
        <p:spPr>
          <a:xfrm>
            <a:off x="4632275" y="4027140"/>
            <a:ext cx="2927300" cy="8228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পাসওয়ার্ডে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বিভিন্ন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সংখ্যা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(0-9)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এবং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বিশেষ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চিহ্ন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বা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প্রতীক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(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যেমন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: @, #, $, %)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ব্যবহার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করা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উচিত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 dirty="0"/>
          </a:p>
        </p:txBody>
      </p:sp>
      <p:pic>
        <p:nvPicPr>
          <p:cNvPr id="126" name="Google Shape;126;p16" descr="image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8388250" y="2826990"/>
            <a:ext cx="523875" cy="523875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16"/>
          <p:cNvSpPr txBox="1"/>
          <p:nvPr/>
        </p:nvSpPr>
        <p:spPr>
          <a:xfrm>
            <a:off x="8388250" y="3541365"/>
            <a:ext cx="2230278" cy="371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 dirty="0" err="1">
                <a:solidFill>
                  <a:srgbClr val="F1F5F9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টু-ফ্যাক্টর</a:t>
            </a:r>
            <a:r>
              <a:rPr lang="en-US" sz="1800" b="0" i="0" u="none" strike="noStrike" cap="none" dirty="0">
                <a:solidFill>
                  <a:srgbClr val="F1F5F9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 </a:t>
            </a:r>
            <a:r>
              <a:rPr lang="en-US" sz="1800" b="0" i="0" u="none" strike="noStrike" cap="none" dirty="0" err="1">
                <a:solidFill>
                  <a:srgbClr val="F1F5F9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অথেনটিকেশন</a:t>
            </a:r>
            <a:endParaRPr dirty="0"/>
          </a:p>
        </p:txBody>
      </p:sp>
      <p:sp>
        <p:nvSpPr>
          <p:cNvPr id="128" name="Google Shape;128;p16"/>
          <p:cNvSpPr txBox="1"/>
          <p:nvPr/>
        </p:nvSpPr>
        <p:spPr>
          <a:xfrm>
            <a:off x="8388250" y="4027140"/>
            <a:ext cx="2927300" cy="8228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অতিরিক্ত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নিরাপত্তার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জন্য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অ্যাকাউন্টে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২-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ধাপ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যাচাইকরণ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(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2FA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)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চালু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রাখুন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,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যা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ওটিপি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(OTP)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পাঠায়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 dirty="0"/>
          </a:p>
        </p:txBody>
      </p:sp>
      <p:pic>
        <p:nvPicPr>
          <p:cNvPr id="129" name="Google Shape;129;p16" descr="image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004887" y="2955577"/>
            <a:ext cx="266700" cy="266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16" descr="image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4794200" y="2955577"/>
            <a:ext cx="200025" cy="266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6" descr="image.png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8516838" y="2955577"/>
            <a:ext cx="266700" cy="2667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3075710" y="1233874"/>
            <a:ext cx="46478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s-IN" sz="2400" b="1" dirty="0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শক্তিশালী পাসওয়ার্ড তৈরির </a:t>
            </a:r>
            <a:r>
              <a:rPr lang="as-IN" sz="2400" b="1" dirty="0" smtClean="0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নিয়ম</a:t>
            </a:r>
            <a:endParaRPr lang="as-IN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0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" grpId="0"/>
      <p:bldP spid="122" grpId="0"/>
      <p:bldP spid="124" grpId="0"/>
      <p:bldP spid="125" grpId="0"/>
      <p:bldP spid="127" grpId="0"/>
      <p:bldP spid="12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Google Shape;137;p17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17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86500" y="2028825"/>
            <a:ext cx="5324475" cy="3619500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17"/>
          <p:cNvSpPr txBox="1"/>
          <p:nvPr/>
        </p:nvSpPr>
        <p:spPr>
          <a:xfrm>
            <a:off x="866775" y="2436614"/>
            <a:ext cx="5038725" cy="6647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ফিশিং</a:t>
            </a:r>
            <a:r>
              <a:rPr lang="en-US" sz="1350" b="1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(Phishing) </a:t>
            </a:r>
            <a:r>
              <a:rPr lang="en-US" sz="1350" b="1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কী</a:t>
            </a:r>
            <a:r>
              <a:rPr lang="en-US" sz="1350" b="1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: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ভুয়া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ইমেইল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বা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ওয়েবসাইট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তৈরি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করে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গোপন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তথ্য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ও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পাসওয়ার্ড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হাতিয়ে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নেওয়ার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কৌশল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 dirty="0"/>
          </a:p>
        </p:txBody>
      </p:sp>
      <p:sp>
        <p:nvSpPr>
          <p:cNvPr id="140" name="Google Shape;140;p17"/>
          <p:cNvSpPr txBox="1"/>
          <p:nvPr/>
        </p:nvSpPr>
        <p:spPr>
          <a:xfrm>
            <a:off x="866775" y="3137594"/>
            <a:ext cx="5038725" cy="5485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অপরিচিত</a:t>
            </a:r>
            <a:r>
              <a:rPr lang="en-US" sz="1350" b="1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1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লিংক</a:t>
            </a:r>
            <a:r>
              <a:rPr lang="en-US" sz="1350" b="1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1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এড়িয়ে</a:t>
            </a:r>
            <a:r>
              <a:rPr lang="en-US" sz="1350" b="1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1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চলা</a:t>
            </a:r>
            <a:r>
              <a:rPr lang="en-US" sz="1350" b="1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: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লটারি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জেতা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বা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আকর্ষণীয়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অফারের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ভুয়া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লিংকে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কখনোই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ক্লিক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করা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উচিত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নয়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 dirty="0"/>
          </a:p>
        </p:txBody>
      </p:sp>
      <p:sp>
        <p:nvSpPr>
          <p:cNvPr id="141" name="Google Shape;141;p17"/>
          <p:cNvSpPr txBox="1"/>
          <p:nvPr/>
        </p:nvSpPr>
        <p:spPr>
          <a:xfrm>
            <a:off x="866775" y="3838575"/>
            <a:ext cx="5038725" cy="5485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ইউআরএল</a:t>
            </a:r>
            <a:r>
              <a:rPr lang="en-US" sz="1350" b="1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(URL) </a:t>
            </a:r>
            <a:r>
              <a:rPr lang="en-US" sz="1350" b="1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যাচাই</a:t>
            </a:r>
            <a:r>
              <a:rPr lang="en-US" sz="1350" b="1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: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ওয়েবসাইটের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ঠিকানায়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'https://'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এবং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প্যাডলক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(Lock)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চিহ্ন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আছে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কিনা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দেখে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নেওয়া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 dirty="0"/>
          </a:p>
        </p:txBody>
      </p:sp>
      <p:sp>
        <p:nvSpPr>
          <p:cNvPr id="142" name="Google Shape;142;p17"/>
          <p:cNvSpPr txBox="1"/>
          <p:nvPr/>
        </p:nvSpPr>
        <p:spPr>
          <a:xfrm>
            <a:off x="866775" y="4539555"/>
            <a:ext cx="5038725" cy="5485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ব্যক্তিগত</a:t>
            </a:r>
            <a:r>
              <a:rPr lang="en-US" sz="1350" b="1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1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তথ্য</a:t>
            </a:r>
            <a:r>
              <a:rPr lang="en-US" sz="1350" b="1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1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গোপনীয়তা</a:t>
            </a:r>
            <a:r>
              <a:rPr lang="en-US" sz="1350" b="1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: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পাসওয়ার্ড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,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পিন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(PIN)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বা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ব্যাংক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তথ্য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কারও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সাথে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শেয়ার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করা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যাবে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না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 dirty="0"/>
          </a:p>
        </p:txBody>
      </p:sp>
      <p:pic>
        <p:nvPicPr>
          <p:cNvPr id="143" name="Google Shape;143;p17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296025" y="2038350"/>
            <a:ext cx="5305425" cy="3600450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17"/>
          <p:cNvSpPr txBox="1"/>
          <p:nvPr/>
        </p:nvSpPr>
        <p:spPr>
          <a:xfrm>
            <a:off x="628650" y="2398514"/>
            <a:ext cx="123825" cy="428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995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0" i="0" u="none" strike="noStrike" cap="none" dirty="0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•</a:t>
            </a:r>
            <a:endParaRPr dirty="0"/>
          </a:p>
        </p:txBody>
      </p:sp>
      <p:sp>
        <p:nvSpPr>
          <p:cNvPr id="145" name="Google Shape;145;p17"/>
          <p:cNvSpPr txBox="1"/>
          <p:nvPr/>
        </p:nvSpPr>
        <p:spPr>
          <a:xfrm>
            <a:off x="628650" y="3099494"/>
            <a:ext cx="123825" cy="428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995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0" i="0" u="none" strike="noStrike" cap="none" dirty="0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•</a:t>
            </a:r>
            <a:endParaRPr dirty="0"/>
          </a:p>
        </p:txBody>
      </p:sp>
      <p:sp>
        <p:nvSpPr>
          <p:cNvPr id="146" name="Google Shape;146;p17"/>
          <p:cNvSpPr txBox="1"/>
          <p:nvPr/>
        </p:nvSpPr>
        <p:spPr>
          <a:xfrm>
            <a:off x="628650" y="3800475"/>
            <a:ext cx="123825" cy="428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995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0" i="0" u="none" strike="noStrike" cap="none" dirty="0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•</a:t>
            </a:r>
            <a:endParaRPr dirty="0"/>
          </a:p>
        </p:txBody>
      </p:sp>
      <p:sp>
        <p:nvSpPr>
          <p:cNvPr id="147" name="Google Shape;147;p17"/>
          <p:cNvSpPr txBox="1"/>
          <p:nvPr/>
        </p:nvSpPr>
        <p:spPr>
          <a:xfrm>
            <a:off x="628650" y="4501455"/>
            <a:ext cx="123825" cy="428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995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0" i="0" u="none" strike="noStrike" cap="none" dirty="0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•</a:t>
            </a:r>
            <a:endParaRPr dirty="0"/>
          </a:p>
        </p:txBody>
      </p:sp>
      <p:sp>
        <p:nvSpPr>
          <p:cNvPr id="148" name="Google Shape;148;p17"/>
          <p:cNvSpPr txBox="1"/>
          <p:nvPr/>
        </p:nvSpPr>
        <p:spPr>
          <a:xfrm>
            <a:off x="581025" y="485775"/>
            <a:ext cx="11581447" cy="581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50" b="1" i="0" u="none" strike="noStrike" cap="none" dirty="0" err="1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ফিশিং</a:t>
            </a:r>
            <a:r>
              <a:rPr lang="en-US" sz="2850" b="1" i="0" u="none" strike="noStrike" cap="none" dirty="0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ও </a:t>
            </a:r>
            <a:r>
              <a:rPr lang="en-US" sz="2850" b="1" i="0" u="none" strike="noStrike" cap="none" dirty="0" err="1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অনলাইন</a:t>
            </a:r>
            <a:r>
              <a:rPr lang="en-US" sz="2850" b="1" i="0" u="none" strike="noStrike" cap="none" dirty="0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2850" b="1" i="0" u="none" strike="noStrike" cap="none" dirty="0" err="1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প্রতারণা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0" dur="20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0" dur="20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9" grpId="0"/>
      <p:bldP spid="140" grpId="0"/>
      <p:bldP spid="141" grpId="0"/>
      <p:bldP spid="142" grpId="0"/>
      <p:bldP spid="144" grpId="0"/>
      <p:bldP spid="145" grpId="0"/>
      <p:bldP spid="146" grpId="0"/>
      <p:bldP spid="147" grpId="0"/>
      <p:bldP spid="14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Google Shape;153;p18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18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1025" y="2681287"/>
            <a:ext cx="5324475" cy="2314575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18"/>
          <p:cNvSpPr txBox="1"/>
          <p:nvPr/>
        </p:nvSpPr>
        <p:spPr>
          <a:xfrm>
            <a:off x="858981" y="3112654"/>
            <a:ext cx="4846493" cy="12603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250" b="1" i="0" u="none" strike="noStrike" cap="none" dirty="0">
                <a:solidFill>
                  <a:srgbClr val="38BDF8"/>
                </a:solidFill>
                <a:latin typeface="Poppins"/>
                <a:ea typeface="Poppins"/>
                <a:cs typeface="Poppins"/>
                <a:sym typeface="Poppins"/>
              </a:rPr>
              <a:t>৮০%</a:t>
            </a:r>
            <a:endParaRPr dirty="0"/>
          </a:p>
        </p:txBody>
      </p:sp>
      <p:sp>
        <p:nvSpPr>
          <p:cNvPr id="156" name="Google Shape;156;p18"/>
          <p:cNvSpPr txBox="1"/>
          <p:nvPr/>
        </p:nvSpPr>
        <p:spPr>
          <a:xfrm>
            <a:off x="781050" y="4262437"/>
            <a:ext cx="49244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 dirty="0" err="1">
                <a:solidFill>
                  <a:srgbClr val="F1F5F9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দুর্বল</a:t>
            </a:r>
            <a:r>
              <a:rPr lang="en-US" sz="1650" b="0" i="0" u="none" strike="noStrike" cap="none" dirty="0">
                <a:solidFill>
                  <a:srgbClr val="F1F5F9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 </a:t>
            </a:r>
            <a:r>
              <a:rPr lang="en-US" sz="1650" b="0" i="0" u="none" strike="noStrike" cap="none" dirty="0" err="1">
                <a:solidFill>
                  <a:srgbClr val="F1F5F9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পাসওয়ার্ডের</a:t>
            </a:r>
            <a:r>
              <a:rPr lang="en-US" sz="1650" b="0" i="0" u="none" strike="noStrike" cap="none" dirty="0">
                <a:solidFill>
                  <a:srgbClr val="F1F5F9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 </a:t>
            </a:r>
            <a:r>
              <a:rPr lang="en-US" sz="1650" b="0" i="0" u="none" strike="noStrike" cap="none" dirty="0" err="1">
                <a:solidFill>
                  <a:srgbClr val="F1F5F9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ঝুঁকি</a:t>
            </a:r>
            <a:endParaRPr dirty="0"/>
          </a:p>
        </p:txBody>
      </p:sp>
      <p:sp>
        <p:nvSpPr>
          <p:cNvPr id="157" name="Google Shape;157;p18"/>
          <p:cNvSpPr txBox="1"/>
          <p:nvPr/>
        </p:nvSpPr>
        <p:spPr>
          <a:xfrm>
            <a:off x="6286500" y="3047107"/>
            <a:ext cx="5590698" cy="371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 dirty="0" err="1">
                <a:solidFill>
                  <a:srgbClr val="F1F5F9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কেন</a:t>
            </a:r>
            <a:r>
              <a:rPr lang="en-US" sz="1800" b="0" i="0" u="none" strike="noStrike" cap="none" dirty="0">
                <a:solidFill>
                  <a:srgbClr val="F1F5F9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 </a:t>
            </a:r>
            <a:r>
              <a:rPr lang="en-US" sz="1800" b="0" i="0" u="none" strike="noStrike" cap="none" dirty="0" err="1">
                <a:solidFill>
                  <a:srgbClr val="F1F5F9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পাসওয়ার্ড</a:t>
            </a:r>
            <a:r>
              <a:rPr lang="en-US" sz="1800" b="0" i="0" u="none" strike="noStrike" cap="none" dirty="0">
                <a:solidFill>
                  <a:srgbClr val="F1F5F9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 </a:t>
            </a:r>
            <a:r>
              <a:rPr lang="en-US" sz="1800" b="0" i="0" u="none" strike="noStrike" cap="none" dirty="0" err="1">
                <a:solidFill>
                  <a:srgbClr val="F1F5F9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নিরাপত্তা</a:t>
            </a:r>
            <a:r>
              <a:rPr lang="en-US" sz="1800" b="0" i="0" u="none" strike="noStrike" cap="none" dirty="0">
                <a:solidFill>
                  <a:srgbClr val="F1F5F9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 </a:t>
            </a:r>
            <a:r>
              <a:rPr lang="en-US" sz="1800" b="0" i="0" u="none" strike="noStrike" cap="none" dirty="0" err="1">
                <a:solidFill>
                  <a:srgbClr val="F1F5F9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জরুরি</a:t>
            </a:r>
            <a:r>
              <a:rPr lang="en-US" sz="1800" b="0" i="0" u="none" strike="noStrike" cap="none" dirty="0">
                <a:solidFill>
                  <a:srgbClr val="F1F5F9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?</a:t>
            </a:r>
            <a:endParaRPr dirty="0"/>
          </a:p>
        </p:txBody>
      </p:sp>
      <p:sp>
        <p:nvSpPr>
          <p:cNvPr id="158" name="Google Shape;158;p18"/>
          <p:cNvSpPr txBox="1"/>
          <p:nvPr/>
        </p:nvSpPr>
        <p:spPr>
          <a:xfrm>
            <a:off x="6286500" y="3532882"/>
            <a:ext cx="5324475" cy="1097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সাইবার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আক্রমণের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প্রায়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৮০%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ঘটনাই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ঘটে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দুর্বল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বা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সহজ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অনুমানযোগ্য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পাসওয়ার্ড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ব্যবহারের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কারণে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নিজের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নাম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,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মোবাইল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নম্বর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বা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জন্মতারিখ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পাসওয়ার্ড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হিসেবে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ব্যবহার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করা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অত্যন্ত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ঝুঁকিপূর্ণ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প্রতি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৩-৬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মাস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পর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পর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পাসওয়ার্ড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পরিবর্তন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করা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একটি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ভালো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অভ্যাস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 dirty="0"/>
          </a:p>
        </p:txBody>
      </p:sp>
      <p:sp>
        <p:nvSpPr>
          <p:cNvPr id="159" name="Google Shape;159;p18"/>
          <p:cNvSpPr txBox="1"/>
          <p:nvPr/>
        </p:nvSpPr>
        <p:spPr>
          <a:xfrm>
            <a:off x="581025" y="485775"/>
            <a:ext cx="11581447" cy="581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50" b="1" i="0" u="none" strike="noStrike" cap="none" dirty="0" err="1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নিরাপত্তা</a:t>
            </a:r>
            <a:r>
              <a:rPr lang="en-US" sz="2850" b="1" i="0" u="none" strike="noStrike" cap="none" dirty="0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2850" b="1" i="0" u="none" strike="noStrike" cap="none" dirty="0" err="1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সংক্রান্ত</a:t>
            </a:r>
            <a:r>
              <a:rPr lang="en-US" sz="2850" b="1" i="0" u="none" strike="noStrike" cap="none" dirty="0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2850" b="1" i="0" u="none" strike="noStrike" cap="none" dirty="0" err="1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কিছু</a:t>
            </a:r>
            <a:r>
              <a:rPr lang="en-US" sz="2850" b="1" i="0" u="none" strike="noStrike" cap="none" dirty="0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2850" b="1" i="0" u="none" strike="noStrike" cap="none" dirty="0" err="1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গুরুত্বপূর্ণ</a:t>
            </a:r>
            <a:r>
              <a:rPr lang="en-US" sz="2850" b="1" i="0" u="none" strike="noStrike" cap="none" dirty="0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2850" b="1" i="0" u="none" strike="noStrike" cap="none" dirty="0" err="1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তথ্য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20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5" grpId="0"/>
      <p:bldP spid="156" grpId="0"/>
      <p:bldP spid="157" grpId="0"/>
      <p:bldP spid="158" grpId="0"/>
      <p:bldP spid="15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Google Shape;164;p19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19"/>
          <p:cNvSpPr txBox="1"/>
          <p:nvPr/>
        </p:nvSpPr>
        <p:spPr>
          <a:xfrm>
            <a:off x="1762125" y="2733823"/>
            <a:ext cx="9096375" cy="289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992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1" i="0" u="none" strike="noStrike" cap="none" dirty="0" err="1">
                <a:solidFill>
                  <a:srgbClr val="F8FAFC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প্রাইভেসি</a:t>
            </a:r>
            <a:r>
              <a:rPr lang="en-US" sz="1425" b="1" i="0" u="none" strike="noStrike" cap="none" dirty="0">
                <a:solidFill>
                  <a:srgbClr val="F8FAFC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425" b="1" i="0" u="none" strike="noStrike" cap="none" dirty="0" err="1">
                <a:solidFill>
                  <a:srgbClr val="F8FAFC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সেটিং</a:t>
            </a:r>
            <a:r>
              <a:rPr lang="en-US" sz="1425" b="1" i="0" u="none" strike="noStrike" cap="none" dirty="0">
                <a:solidFill>
                  <a:srgbClr val="F8FAFC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425" b="1" i="0" u="none" strike="noStrike" cap="none" dirty="0" err="1">
                <a:solidFill>
                  <a:srgbClr val="F8FAFC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পরীক্ষা</a:t>
            </a:r>
            <a:r>
              <a:rPr lang="en-US" sz="1425" b="1" i="0" u="none" strike="noStrike" cap="none" dirty="0">
                <a:solidFill>
                  <a:srgbClr val="F8FAFC"/>
                </a:solidFill>
                <a:latin typeface="Hind Siliguri"/>
                <a:ea typeface="Hind Siliguri"/>
                <a:cs typeface="Hind Siliguri"/>
                <a:sym typeface="Hind Siliguri"/>
              </a:rPr>
              <a:t>:</a:t>
            </a:r>
            <a:r>
              <a:rPr lang="en-US" sz="1425" b="0" i="0" u="none" strike="noStrike" cap="none" dirty="0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425" b="0" i="0" u="none" strike="noStrike" cap="none" dirty="0" err="1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সামাজিক</a:t>
            </a:r>
            <a:r>
              <a:rPr lang="en-US" sz="1425" b="0" i="0" u="none" strike="noStrike" cap="none" dirty="0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425" b="0" i="0" u="none" strike="noStrike" cap="none" dirty="0" err="1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যোগাযোগ</a:t>
            </a:r>
            <a:r>
              <a:rPr lang="en-US" sz="1425" b="0" i="0" u="none" strike="noStrike" cap="none" dirty="0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425" b="0" i="0" u="none" strike="noStrike" cap="none" dirty="0" err="1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মাধ্যমে</a:t>
            </a:r>
            <a:r>
              <a:rPr lang="en-US" sz="1425" b="0" i="0" u="none" strike="noStrike" cap="none" dirty="0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425" b="0" i="0" u="none" strike="noStrike" cap="none" dirty="0" err="1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পোস্ট</a:t>
            </a:r>
            <a:r>
              <a:rPr lang="en-US" sz="1425" b="0" i="0" u="none" strike="noStrike" cap="none" dirty="0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ও </a:t>
            </a:r>
            <a:r>
              <a:rPr lang="en-US" sz="1425" b="0" i="0" u="none" strike="noStrike" cap="none" dirty="0" err="1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প্রোফাইলের</a:t>
            </a:r>
            <a:r>
              <a:rPr lang="en-US" sz="1425" b="0" i="0" u="none" strike="noStrike" cap="none" dirty="0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425" b="0" i="0" u="none" strike="noStrike" cap="none" dirty="0" err="1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গোপনীয়তা</a:t>
            </a:r>
            <a:r>
              <a:rPr lang="en-US" sz="1425" b="0" i="0" u="none" strike="noStrike" cap="none" dirty="0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 (Privacy Settings) </a:t>
            </a:r>
            <a:r>
              <a:rPr lang="en-US" sz="1425" b="0" i="0" u="none" strike="noStrike" cap="none" dirty="0" err="1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নিয়মিত</a:t>
            </a:r>
            <a:r>
              <a:rPr lang="en-US" sz="1425" b="0" i="0" u="none" strike="noStrike" cap="none" dirty="0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425" b="0" i="0" u="none" strike="noStrike" cap="none" dirty="0" err="1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চেক</a:t>
            </a:r>
            <a:r>
              <a:rPr lang="en-US" sz="1425" b="0" i="0" u="none" strike="noStrike" cap="none" dirty="0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425" b="0" i="0" u="none" strike="noStrike" cap="none" dirty="0" err="1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করুন</a:t>
            </a:r>
            <a:r>
              <a:rPr lang="en-US" sz="1425" b="0" i="0" u="none" strike="noStrike" cap="none" dirty="0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 dirty="0"/>
          </a:p>
        </p:txBody>
      </p:sp>
      <p:sp>
        <p:nvSpPr>
          <p:cNvPr id="166" name="Google Shape;166;p19"/>
          <p:cNvSpPr txBox="1"/>
          <p:nvPr/>
        </p:nvSpPr>
        <p:spPr>
          <a:xfrm>
            <a:off x="1762125" y="3213794"/>
            <a:ext cx="9096375" cy="289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992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1" i="0" u="none" strike="noStrike" cap="none" dirty="0" err="1">
                <a:solidFill>
                  <a:srgbClr val="F8FAFC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অপরিচিত</a:t>
            </a:r>
            <a:r>
              <a:rPr lang="en-US" sz="1425" b="1" i="0" u="none" strike="noStrike" cap="none" dirty="0">
                <a:solidFill>
                  <a:srgbClr val="F8FAFC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425" b="1" i="0" u="none" strike="noStrike" cap="none" dirty="0" err="1">
                <a:solidFill>
                  <a:srgbClr val="F8FAFC"/>
                </a:solidFill>
                <a:latin typeface="Hind Siliguri"/>
                <a:ea typeface="Hind Siliguri"/>
                <a:cs typeface="Hind Siliguri"/>
                <a:sym typeface="Hind Siliguri"/>
              </a:rPr>
              <a:t>ফ্রেন্ড</a:t>
            </a:r>
            <a:r>
              <a:rPr lang="en-US" sz="1425" b="1" i="0" u="none" strike="noStrike" cap="none" dirty="0">
                <a:solidFill>
                  <a:srgbClr val="F8FAFC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425" b="1" i="0" u="none" strike="noStrike" cap="none" dirty="0" err="1">
                <a:solidFill>
                  <a:srgbClr val="F8FAFC"/>
                </a:solidFill>
                <a:latin typeface="Hind Siliguri"/>
                <a:ea typeface="Hind Siliguri"/>
                <a:cs typeface="Hind Siliguri"/>
                <a:sym typeface="Hind Siliguri"/>
              </a:rPr>
              <a:t>রিকোয়েস্ট</a:t>
            </a:r>
            <a:r>
              <a:rPr lang="en-US" sz="1425" b="1" i="0" u="none" strike="noStrike" cap="none" dirty="0">
                <a:solidFill>
                  <a:srgbClr val="F8FAFC"/>
                </a:solidFill>
                <a:latin typeface="Hind Siliguri"/>
                <a:ea typeface="Hind Siliguri"/>
                <a:cs typeface="Hind Siliguri"/>
                <a:sym typeface="Hind Siliguri"/>
              </a:rPr>
              <a:t>:</a:t>
            </a:r>
            <a:r>
              <a:rPr lang="en-US" sz="1425" b="0" i="0" u="none" strike="noStrike" cap="none" dirty="0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425" b="0" i="0" u="none" strike="noStrike" cap="none" dirty="0" err="1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না</a:t>
            </a:r>
            <a:r>
              <a:rPr lang="en-US" sz="1425" b="0" i="0" u="none" strike="noStrike" cap="none" dirty="0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425" b="0" i="0" u="none" strike="noStrike" cap="none" dirty="0" err="1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চিনে</a:t>
            </a:r>
            <a:r>
              <a:rPr lang="en-US" sz="1425" b="0" i="0" u="none" strike="noStrike" cap="none" dirty="0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425" b="0" i="0" u="none" strike="noStrike" cap="none" dirty="0" err="1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বা</a:t>
            </a:r>
            <a:r>
              <a:rPr lang="en-US" sz="1425" b="0" i="0" u="none" strike="noStrike" cap="none" dirty="0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425" b="0" i="0" u="none" strike="noStrike" cap="none" dirty="0" err="1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নিশ্চিত</a:t>
            </a:r>
            <a:r>
              <a:rPr lang="en-US" sz="1425" b="0" i="0" u="none" strike="noStrike" cap="none" dirty="0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425" b="0" i="0" u="none" strike="noStrike" cap="none" dirty="0" err="1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না</a:t>
            </a:r>
            <a:r>
              <a:rPr lang="en-US" sz="1425" b="0" i="0" u="none" strike="noStrike" cap="none" dirty="0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425" b="0" i="0" u="none" strike="noStrike" cap="none" dirty="0" err="1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হয়ে</a:t>
            </a:r>
            <a:r>
              <a:rPr lang="en-US" sz="1425" b="0" i="0" u="none" strike="noStrike" cap="none" dirty="0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425" b="0" i="0" u="none" strike="noStrike" cap="none" dirty="0" err="1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অপরিচিত</a:t>
            </a:r>
            <a:r>
              <a:rPr lang="en-US" sz="1425" b="0" i="0" u="none" strike="noStrike" cap="none" dirty="0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425" b="0" i="0" u="none" strike="noStrike" cap="none" dirty="0" err="1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ব্যক্তির</a:t>
            </a:r>
            <a:r>
              <a:rPr lang="en-US" sz="1425" b="0" i="0" u="none" strike="noStrike" cap="none" dirty="0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425" b="0" i="0" u="none" strike="noStrike" cap="none" dirty="0" err="1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বন্ধু</a:t>
            </a:r>
            <a:r>
              <a:rPr lang="en-US" sz="1425" b="0" i="0" u="none" strike="noStrike" cap="none" dirty="0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425" b="0" i="0" u="none" strike="noStrike" cap="none" dirty="0" err="1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হওয়ার</a:t>
            </a:r>
            <a:r>
              <a:rPr lang="en-US" sz="1425" b="0" i="0" u="none" strike="noStrike" cap="none" dirty="0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425" b="0" i="0" u="none" strike="noStrike" cap="none" dirty="0" err="1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অনুরোধ</a:t>
            </a:r>
            <a:r>
              <a:rPr lang="en-US" sz="1425" b="0" i="0" u="none" strike="noStrike" cap="none" dirty="0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425" b="0" i="0" u="none" strike="noStrike" cap="none" dirty="0" err="1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গ্রহণ</a:t>
            </a:r>
            <a:r>
              <a:rPr lang="en-US" sz="1425" b="0" i="0" u="none" strike="noStrike" cap="none" dirty="0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425" b="0" i="0" u="none" strike="noStrike" cap="none" dirty="0" err="1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করবেন</a:t>
            </a:r>
            <a:r>
              <a:rPr lang="en-US" sz="1425" b="0" i="0" u="none" strike="noStrike" cap="none" dirty="0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425" b="0" i="0" u="none" strike="noStrike" cap="none" dirty="0" err="1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না</a:t>
            </a:r>
            <a:r>
              <a:rPr lang="en-US" sz="1425" b="0" i="0" u="none" strike="noStrike" cap="none" dirty="0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 dirty="0"/>
          </a:p>
        </p:txBody>
      </p:sp>
      <p:sp>
        <p:nvSpPr>
          <p:cNvPr id="167" name="Google Shape;167;p19"/>
          <p:cNvSpPr txBox="1"/>
          <p:nvPr/>
        </p:nvSpPr>
        <p:spPr>
          <a:xfrm>
            <a:off x="1762125" y="3693765"/>
            <a:ext cx="9096375" cy="5789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992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1" i="0" u="none" strike="noStrike" cap="none" dirty="0" err="1">
                <a:solidFill>
                  <a:srgbClr val="F8FAFC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সাইবার</a:t>
            </a:r>
            <a:r>
              <a:rPr lang="en-US" sz="1425" b="1" i="0" u="none" strike="noStrike" cap="none" dirty="0">
                <a:solidFill>
                  <a:srgbClr val="F8FAFC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425" b="1" i="0" u="none" strike="noStrike" cap="none" dirty="0" err="1">
                <a:solidFill>
                  <a:srgbClr val="F8FAFC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বুলিং</a:t>
            </a:r>
            <a:r>
              <a:rPr lang="en-US" sz="1425" b="1" i="0" u="none" strike="noStrike" cap="none" dirty="0">
                <a:solidFill>
                  <a:srgbClr val="F8FAFC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425" b="1" i="0" u="none" strike="noStrike" cap="none" dirty="0" err="1">
                <a:solidFill>
                  <a:srgbClr val="F8FAFC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প্রতিরোধ</a:t>
            </a:r>
            <a:r>
              <a:rPr lang="en-US" sz="1425" b="1" i="0" u="none" strike="noStrike" cap="none" dirty="0">
                <a:solidFill>
                  <a:srgbClr val="F8FAFC"/>
                </a:solidFill>
                <a:latin typeface="Hind Siliguri"/>
                <a:ea typeface="Hind Siliguri"/>
                <a:cs typeface="Hind Siliguri"/>
                <a:sym typeface="Hind Siliguri"/>
              </a:rPr>
              <a:t>:</a:t>
            </a:r>
            <a:r>
              <a:rPr lang="en-US" sz="1425" b="0" i="0" u="none" strike="noStrike" cap="none" dirty="0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425" b="0" i="0" u="none" strike="noStrike" cap="none" dirty="0" err="1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অনলাইনে</a:t>
            </a:r>
            <a:r>
              <a:rPr lang="en-US" sz="1425" b="0" i="0" u="none" strike="noStrike" cap="none" dirty="0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425" b="0" i="0" u="none" strike="noStrike" cap="none" dirty="0" err="1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কাউকে</a:t>
            </a:r>
            <a:r>
              <a:rPr lang="en-US" sz="1425" b="0" i="0" u="none" strike="noStrike" cap="none" dirty="0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425" b="0" i="0" u="none" strike="noStrike" cap="none" dirty="0" err="1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অপমান</a:t>
            </a:r>
            <a:r>
              <a:rPr lang="en-US" sz="1425" b="0" i="0" u="none" strike="noStrike" cap="none" dirty="0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425" b="0" i="0" u="none" strike="noStrike" cap="none" dirty="0" err="1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বা</a:t>
            </a:r>
            <a:r>
              <a:rPr lang="en-US" sz="1425" b="0" i="0" u="none" strike="noStrike" cap="none" dirty="0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425" b="0" i="0" u="none" strike="noStrike" cap="none" dirty="0" err="1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হেয়</a:t>
            </a:r>
            <a:r>
              <a:rPr lang="en-US" sz="1425" b="0" i="0" u="none" strike="noStrike" cap="none" dirty="0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425" b="0" i="0" u="none" strike="noStrike" cap="none" dirty="0" err="1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প্রতিপন্ন</a:t>
            </a:r>
            <a:r>
              <a:rPr lang="en-US" sz="1425" b="0" i="0" u="none" strike="noStrike" cap="none" dirty="0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425" b="0" i="0" u="none" strike="noStrike" cap="none" dirty="0" err="1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করা</a:t>
            </a:r>
            <a:r>
              <a:rPr lang="en-US" sz="1425" b="0" i="0" u="none" strike="noStrike" cap="none" dirty="0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425" b="0" i="0" u="none" strike="noStrike" cap="none" dirty="0" err="1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থেকে</a:t>
            </a:r>
            <a:r>
              <a:rPr lang="en-US" sz="1425" b="0" i="0" u="none" strike="noStrike" cap="none" dirty="0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425" b="0" i="0" u="none" strike="noStrike" cap="none" dirty="0" err="1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বিরত</a:t>
            </a:r>
            <a:r>
              <a:rPr lang="en-US" sz="1425" b="0" i="0" u="none" strike="noStrike" cap="none" dirty="0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425" b="0" i="0" u="none" strike="noStrike" cap="none" dirty="0" err="1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থাকুন</a:t>
            </a:r>
            <a:r>
              <a:rPr lang="en-US" sz="1425" b="0" i="0" u="none" strike="noStrike" cap="none" dirty="0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425" b="0" i="0" u="none" strike="noStrike" cap="none" dirty="0" err="1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এবং</a:t>
            </a:r>
            <a:r>
              <a:rPr lang="en-US" sz="1425" b="0" i="0" u="none" strike="noStrike" cap="none" dirty="0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425" b="0" i="0" u="none" strike="noStrike" cap="none" dirty="0" err="1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বুলিংয়ের</a:t>
            </a:r>
            <a:r>
              <a:rPr lang="en-US" sz="1425" b="0" i="0" u="none" strike="noStrike" cap="none" dirty="0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425" b="0" i="0" u="none" strike="noStrike" cap="none" dirty="0" err="1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শিকার</a:t>
            </a:r>
            <a:r>
              <a:rPr lang="en-US" sz="1425" b="0" i="0" u="none" strike="noStrike" cap="none" dirty="0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425" b="0" i="0" u="none" strike="noStrike" cap="none" dirty="0" err="1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হলে</a:t>
            </a:r>
            <a:r>
              <a:rPr lang="en-US" sz="1425" b="0" i="0" u="none" strike="noStrike" cap="none" dirty="0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425" b="0" i="0" u="none" strike="noStrike" cap="none" dirty="0" err="1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অভিভাবককে</a:t>
            </a:r>
            <a:r>
              <a:rPr lang="en-US" sz="1425" b="0" i="0" u="none" strike="noStrike" cap="none" dirty="0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425" b="0" i="0" u="none" strike="noStrike" cap="none" dirty="0" err="1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জানান</a:t>
            </a:r>
            <a:r>
              <a:rPr lang="en-US" sz="1425" b="0" i="0" u="none" strike="noStrike" cap="none" dirty="0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 dirty="0"/>
          </a:p>
        </p:txBody>
      </p:sp>
      <p:sp>
        <p:nvSpPr>
          <p:cNvPr id="168" name="Google Shape;168;p19"/>
          <p:cNvSpPr txBox="1"/>
          <p:nvPr/>
        </p:nvSpPr>
        <p:spPr>
          <a:xfrm>
            <a:off x="1762125" y="4463206"/>
            <a:ext cx="9096375" cy="289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992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1" i="0" u="none" strike="noStrike" cap="none" dirty="0" err="1">
                <a:solidFill>
                  <a:srgbClr val="F8FAFC"/>
                </a:solidFill>
                <a:latin typeface="Hind Siliguri"/>
                <a:ea typeface="Hind Siliguri"/>
                <a:cs typeface="Hind Siliguri"/>
                <a:sym typeface="Hind Siliguri"/>
              </a:rPr>
              <a:t>তথ্য</a:t>
            </a:r>
            <a:r>
              <a:rPr lang="en-US" sz="1425" b="1" i="0" u="none" strike="noStrike" cap="none" dirty="0">
                <a:solidFill>
                  <a:srgbClr val="F8FAFC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425" b="1" i="0" u="none" strike="noStrike" cap="none" dirty="0" err="1">
                <a:solidFill>
                  <a:srgbClr val="F8FAFC"/>
                </a:solidFill>
                <a:latin typeface="Hind Siliguri"/>
                <a:ea typeface="Hind Siliguri"/>
                <a:cs typeface="Hind Siliguri"/>
                <a:sym typeface="Hind Siliguri"/>
              </a:rPr>
              <a:t>যাচাইকরণ</a:t>
            </a:r>
            <a:r>
              <a:rPr lang="en-US" sz="1425" b="1" i="0" u="none" strike="noStrike" cap="none" dirty="0">
                <a:solidFill>
                  <a:srgbClr val="F8FAFC"/>
                </a:solidFill>
                <a:latin typeface="Hind Siliguri"/>
                <a:ea typeface="Hind Siliguri"/>
                <a:cs typeface="Hind Siliguri"/>
                <a:sym typeface="Hind Siliguri"/>
              </a:rPr>
              <a:t>:</a:t>
            </a:r>
            <a:r>
              <a:rPr lang="en-US" sz="1425" b="0" i="0" u="none" strike="noStrike" cap="none" dirty="0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425" b="0" i="0" u="none" strike="noStrike" cap="none" dirty="0" err="1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সামাজিক</a:t>
            </a:r>
            <a:r>
              <a:rPr lang="en-US" sz="1425" b="0" i="0" u="none" strike="noStrike" cap="none" dirty="0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425" b="0" i="0" u="none" strike="noStrike" cap="none" dirty="0" err="1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মাধ্যমে</a:t>
            </a:r>
            <a:r>
              <a:rPr lang="en-US" sz="1425" b="0" i="0" u="none" strike="noStrike" cap="none" dirty="0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425" b="0" i="0" u="none" strike="noStrike" cap="none" dirty="0" err="1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ছড়ানো</a:t>
            </a:r>
            <a:r>
              <a:rPr lang="en-US" sz="1425" b="0" i="0" u="none" strike="noStrike" cap="none" dirty="0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425" b="0" i="0" u="none" strike="noStrike" cap="none" dirty="0" err="1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কোনো</a:t>
            </a:r>
            <a:r>
              <a:rPr lang="en-US" sz="1425" b="0" i="0" u="none" strike="noStrike" cap="none" dirty="0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425" b="0" i="0" u="none" strike="noStrike" cap="none" dirty="0" err="1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সংবাদ</a:t>
            </a:r>
            <a:r>
              <a:rPr lang="en-US" sz="1425" b="0" i="0" u="none" strike="noStrike" cap="none" dirty="0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425" b="0" i="0" u="none" strike="noStrike" cap="none" dirty="0" err="1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সত্য</a:t>
            </a:r>
            <a:r>
              <a:rPr lang="en-US" sz="1425" b="0" i="0" u="none" strike="noStrike" cap="none" dirty="0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425" b="0" i="0" u="none" strike="noStrike" cap="none" dirty="0" err="1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কিনা</a:t>
            </a:r>
            <a:r>
              <a:rPr lang="en-US" sz="1425" b="0" i="0" u="none" strike="noStrike" cap="none" dirty="0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425" b="0" i="0" u="none" strike="noStrike" cap="none" dirty="0" err="1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তা</a:t>
            </a:r>
            <a:r>
              <a:rPr lang="en-US" sz="1425" b="0" i="0" u="none" strike="noStrike" cap="none" dirty="0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425" b="0" i="0" u="none" strike="noStrike" cap="none" dirty="0" err="1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বিশ্বাস</a:t>
            </a:r>
            <a:r>
              <a:rPr lang="en-US" sz="1425" b="0" i="0" u="none" strike="noStrike" cap="none" dirty="0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425" b="0" i="0" u="none" strike="noStrike" cap="none" dirty="0" err="1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বা</a:t>
            </a:r>
            <a:r>
              <a:rPr lang="en-US" sz="1425" b="0" i="0" u="none" strike="noStrike" cap="none" dirty="0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425" b="0" i="0" u="none" strike="noStrike" cap="none" dirty="0" err="1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শেয়ার</a:t>
            </a:r>
            <a:r>
              <a:rPr lang="en-US" sz="1425" b="0" i="0" u="none" strike="noStrike" cap="none" dirty="0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425" b="0" i="0" u="none" strike="noStrike" cap="none" dirty="0" err="1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করার</a:t>
            </a:r>
            <a:r>
              <a:rPr lang="en-US" sz="1425" b="0" i="0" u="none" strike="noStrike" cap="none" dirty="0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425" b="0" i="0" u="none" strike="noStrike" cap="none" dirty="0" err="1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আগে</a:t>
            </a:r>
            <a:r>
              <a:rPr lang="en-US" sz="1425" b="0" i="0" u="none" strike="noStrike" cap="none" dirty="0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425" b="0" i="0" u="none" strike="noStrike" cap="none" dirty="0" err="1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নিশ্চিত</a:t>
            </a:r>
            <a:r>
              <a:rPr lang="en-US" sz="1425" b="0" i="0" u="none" strike="noStrike" cap="none" dirty="0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425" b="0" i="0" u="none" strike="noStrike" cap="none" dirty="0" err="1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হন</a:t>
            </a:r>
            <a:r>
              <a:rPr lang="en-US" sz="1425" b="0" i="0" u="none" strike="noStrike" cap="none" dirty="0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 dirty="0"/>
          </a:p>
        </p:txBody>
      </p:sp>
      <p:pic>
        <p:nvPicPr>
          <p:cNvPr id="169" name="Google Shape;169;p19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33500" y="2767161"/>
            <a:ext cx="209550" cy="219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19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33500" y="3247132"/>
            <a:ext cx="209550" cy="219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19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33500" y="3727102"/>
            <a:ext cx="209550" cy="219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19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33500" y="4496544"/>
            <a:ext cx="209550" cy="219075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19"/>
          <p:cNvSpPr txBox="1"/>
          <p:nvPr/>
        </p:nvSpPr>
        <p:spPr>
          <a:xfrm>
            <a:off x="581025" y="485775"/>
            <a:ext cx="11581447" cy="581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50" b="1" i="0" u="none" strike="noStrike" cap="none" dirty="0" err="1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সোশ্যাল</a:t>
            </a:r>
            <a:r>
              <a:rPr lang="en-US" sz="2850" b="1" i="0" u="none" strike="noStrike" cap="none" dirty="0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2850" b="1" i="0" u="none" strike="noStrike" cap="none" dirty="0" err="1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মিডিয়া</a:t>
            </a:r>
            <a:r>
              <a:rPr lang="en-US" sz="2850" b="1" i="0" u="none" strike="noStrike" cap="none" dirty="0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2850" b="1" i="0" u="none" strike="noStrike" cap="none" dirty="0" err="1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ব্যবহারের</a:t>
            </a:r>
            <a:r>
              <a:rPr lang="en-US" sz="2850" b="1" i="0" u="none" strike="noStrike" cap="none" dirty="0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2850" b="1" i="0" u="none" strike="noStrike" cap="none" dirty="0" err="1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নিয়ম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20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5" grpId="0"/>
      <p:bldP spid="166" grpId="0"/>
      <p:bldP spid="167" grpId="0"/>
      <p:bldP spid="168" grpId="0"/>
      <p:bldP spid="17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Google Shape;178;p20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9525" y="10160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20"/>
          <p:cNvSpPr txBox="1"/>
          <p:nvPr/>
        </p:nvSpPr>
        <p:spPr>
          <a:xfrm>
            <a:off x="485775" y="485775"/>
            <a:ext cx="5390673" cy="581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50" b="1" i="0" u="none" strike="noStrike" cap="none" dirty="0" err="1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ডেটা</a:t>
            </a:r>
            <a:r>
              <a:rPr lang="en-US" sz="2850" b="1" i="0" u="none" strike="noStrike" cap="none" dirty="0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2850" b="1" i="0" u="none" strike="noStrike" cap="none" dirty="0" err="1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ব্যাকআপ</a:t>
            </a:r>
            <a:r>
              <a:rPr lang="en-US" sz="2850" b="1" i="0" u="none" strike="noStrike" cap="none" dirty="0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ও </a:t>
            </a:r>
            <a:r>
              <a:rPr lang="en-US" sz="2850" b="1" i="0" u="none" strike="noStrike" cap="none" dirty="0" err="1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তথ্য</a:t>
            </a:r>
            <a:r>
              <a:rPr lang="en-US" sz="2850" b="1" i="0" u="none" strike="noStrike" cap="none" dirty="0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2850" b="1" i="0" u="none" strike="noStrike" cap="none" dirty="0" err="1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সংরক্ষণ</a:t>
            </a:r>
            <a:endParaRPr dirty="0"/>
          </a:p>
        </p:txBody>
      </p:sp>
      <p:pic>
        <p:nvPicPr>
          <p:cNvPr id="180" name="Google Shape;180;p20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15554" y="9525"/>
            <a:ext cx="5866921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20"/>
          <p:cNvSpPr txBox="1"/>
          <p:nvPr/>
        </p:nvSpPr>
        <p:spPr>
          <a:xfrm>
            <a:off x="485775" y="2879526"/>
            <a:ext cx="5390673" cy="371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 dirty="0" err="1">
                <a:solidFill>
                  <a:srgbClr val="F1F5F9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ব্যাকআপ</a:t>
            </a:r>
            <a:r>
              <a:rPr lang="en-US" sz="1800" b="0" i="0" u="none" strike="noStrike" cap="none" dirty="0">
                <a:solidFill>
                  <a:srgbClr val="F1F5F9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 </a:t>
            </a:r>
            <a:r>
              <a:rPr lang="en-US" sz="1800" b="0" i="0" u="none" strike="noStrike" cap="none" dirty="0" err="1">
                <a:solidFill>
                  <a:srgbClr val="F1F5F9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কেন</a:t>
            </a:r>
            <a:r>
              <a:rPr lang="en-US" sz="1800" b="0" i="0" u="none" strike="noStrike" cap="none" dirty="0">
                <a:solidFill>
                  <a:srgbClr val="F1F5F9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 </a:t>
            </a:r>
            <a:r>
              <a:rPr lang="en-US" sz="1800" b="0" i="0" u="none" strike="noStrike" cap="none" dirty="0" err="1">
                <a:solidFill>
                  <a:srgbClr val="F1F5F9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প্রয়োজনীয়</a:t>
            </a:r>
            <a:r>
              <a:rPr lang="en-US" sz="1800" b="0" i="0" u="none" strike="noStrike" cap="none" dirty="0">
                <a:solidFill>
                  <a:srgbClr val="F1F5F9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?</a:t>
            </a:r>
            <a:endParaRPr dirty="0"/>
          </a:p>
        </p:txBody>
      </p:sp>
      <p:sp>
        <p:nvSpPr>
          <p:cNvPr id="182" name="Google Shape;182;p20"/>
          <p:cNvSpPr txBox="1"/>
          <p:nvPr/>
        </p:nvSpPr>
        <p:spPr>
          <a:xfrm>
            <a:off x="485774" y="3365301"/>
            <a:ext cx="5390673" cy="27861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70000"/>
              </a:lnSpc>
            </a:pPr>
            <a:r>
              <a:rPr lang="en-US" sz="1350" b="0" i="0" u="none" strike="noStrike" cap="none" dirty="0" err="1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হঠা</a:t>
            </a:r>
            <a:r>
              <a:rPr lang="en-US" sz="1350" b="0" i="0" u="none" strike="noStrike" cap="none" dirty="0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ৎ </a:t>
            </a:r>
            <a:r>
              <a:rPr lang="en-US" sz="1350" b="0" i="0" u="none" strike="noStrike" cap="none" dirty="0" err="1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হার্ডডিস্ক</a:t>
            </a:r>
            <a:r>
              <a:rPr lang="en-US" sz="1350" b="0" i="0" u="none" strike="noStrike" cap="none" dirty="0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নষ্ট</a:t>
            </a:r>
            <a:r>
              <a:rPr lang="en-US" sz="1350" b="0" i="0" u="none" strike="noStrike" cap="none" dirty="0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হওয়া</a:t>
            </a:r>
            <a:r>
              <a:rPr lang="en-US" sz="1350" b="0" i="0" u="none" strike="noStrike" cap="none" dirty="0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, </a:t>
            </a:r>
            <a:r>
              <a:rPr lang="en-US" sz="1350" b="0" i="0" u="none" strike="noStrike" cap="none" dirty="0" err="1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সিস্টেম</a:t>
            </a:r>
            <a:r>
              <a:rPr lang="en-US" sz="1350" b="0" i="0" u="none" strike="noStrike" cap="none" dirty="0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ক্র্যাশ</a:t>
            </a:r>
            <a:r>
              <a:rPr lang="en-US" sz="1350" b="0" i="0" u="none" strike="noStrike" cap="none" dirty="0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কিংবা</a:t>
            </a:r>
            <a:r>
              <a:rPr lang="en-US" sz="1350" b="0" i="0" u="none" strike="noStrike" cap="none" dirty="0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ভাইরাস</a:t>
            </a:r>
            <a:r>
              <a:rPr lang="en-US" sz="1350" b="0" i="0" u="none" strike="noStrike" cap="none" dirty="0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আক্রমণের</a:t>
            </a:r>
            <a:r>
              <a:rPr lang="en-US" sz="1350" b="0" i="0" u="none" strike="noStrike" cap="none" dirty="0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ফলে</a:t>
            </a:r>
            <a:r>
              <a:rPr lang="en-US" sz="1350" b="0" i="0" u="none" strike="noStrike" cap="none" dirty="0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গুরুত্বপূর্ণ</a:t>
            </a:r>
            <a:r>
              <a:rPr lang="en-US" sz="1350" b="0" i="0" u="none" strike="noStrike" cap="none" dirty="0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তথ্য</a:t>
            </a:r>
            <a:r>
              <a:rPr lang="en-US" sz="1350" b="0" i="0" u="none" strike="noStrike" cap="none" dirty="0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মুছে</a:t>
            </a:r>
            <a:r>
              <a:rPr lang="en-US" sz="1350" b="0" i="0" u="none" strike="noStrike" cap="none" dirty="0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যেতে</a:t>
            </a:r>
            <a:r>
              <a:rPr lang="en-US" sz="1350" b="0" i="0" u="none" strike="noStrike" cap="none" dirty="0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পারে</a:t>
            </a:r>
            <a:r>
              <a:rPr lang="en-US" sz="1350" b="0" i="0" u="none" strike="noStrike" cap="none" dirty="0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 </a:t>
            </a:r>
            <a:r>
              <a:rPr lang="en-US" sz="1350" b="0" i="0" u="none" strike="noStrike" cap="none" dirty="0" err="1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নিয়মিত</a:t>
            </a:r>
            <a:r>
              <a:rPr lang="en-US" sz="1350" b="0" i="0" u="none" strike="noStrike" cap="none" dirty="0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ব্যাকআপ</a:t>
            </a:r>
            <a:r>
              <a:rPr lang="en-US" sz="1350" b="0" i="0" u="none" strike="noStrike" cap="none" dirty="0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রাখা</a:t>
            </a:r>
            <a:r>
              <a:rPr lang="en-US" sz="1350" b="0" i="0" u="none" strike="noStrike" cap="none" dirty="0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ডেটা</a:t>
            </a:r>
            <a:r>
              <a:rPr lang="en-US" sz="1350" b="0" i="0" u="none" strike="noStrike" cap="none" dirty="0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সুরক্ষার</a:t>
            </a:r>
            <a:r>
              <a:rPr lang="en-US" sz="1350" b="0" i="0" u="none" strike="noStrike" cap="none" dirty="0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অন্যতম</a:t>
            </a:r>
            <a:r>
              <a:rPr lang="en-US" sz="1350" b="0" i="0" u="none" strike="noStrike" cap="none" dirty="0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প্রধান</a:t>
            </a:r>
            <a:r>
              <a:rPr lang="en-US" sz="1350" b="0" i="0" u="none" strike="noStrike" cap="none" dirty="0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উপায়</a:t>
            </a:r>
            <a:r>
              <a:rPr lang="en-US" sz="1350" b="0" i="0" u="none" strike="noStrike" cap="none" dirty="0" smtClean="0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</a:p>
          <a:p>
            <a:pPr>
              <a:lnSpc>
                <a:spcPct val="170000"/>
              </a:lnSpc>
            </a:pPr>
            <a:endParaRPr lang="en-US" sz="1350" b="0" i="0" u="none" strike="noStrike" cap="none" dirty="0" smtClean="0">
              <a:solidFill>
                <a:srgbClr val="CBD5E1"/>
              </a:solidFill>
              <a:latin typeface="Hind Siliguri"/>
              <a:ea typeface="Hind Siliguri"/>
              <a:cs typeface="Hind Siliguri"/>
              <a:sym typeface="Hind Siliguri"/>
            </a:endParaRPr>
          </a:p>
          <a:p>
            <a:pPr>
              <a:lnSpc>
                <a:spcPct val="170000"/>
              </a:lnSpc>
            </a:pPr>
            <a:r>
              <a:rPr lang="as-IN" sz="1600" dirty="0" smtClean="0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ক্লাউড </a:t>
            </a:r>
            <a:r>
              <a:rPr lang="as-IN" sz="1600" dirty="0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স্টোরেজ (যেমন: গুগল ড্রাইভ) অথবা এক্সটার্নাল ড্রাইভ ব্যবহার করে প্রয়োজনীয় ফাইল ও ডকুমেন্টের কপি নিরাপদ স্থানে সংরক্ষণ করা উচিত।</a:t>
            </a:r>
            <a:endParaRPr lang="as-IN" sz="1600" dirty="0"/>
          </a:p>
          <a:p>
            <a:pPr marL="0" marR="0" lvl="0" indent="0" algn="l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9" grpId="0"/>
      <p:bldP spid="181" grpId="0"/>
      <p:bldP spid="18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" name="Google Shape;188;p21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21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1025" y="1304925"/>
            <a:ext cx="11029950" cy="5067300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p21"/>
          <p:cNvSpPr txBox="1"/>
          <p:nvPr/>
        </p:nvSpPr>
        <p:spPr>
          <a:xfrm>
            <a:off x="2643187" y="4991992"/>
            <a:ext cx="6905625" cy="274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অনলাইন জগতে ফিশিং ও ম্যালওয়্যার আক্রমণ সবচেয়ে বেশি ঘটে থাকে, তাই সচেতনতাই সবচেয়ে বড় প্রতিরক্ষা।</a:t>
            </a:r>
            <a:endParaRPr/>
          </a:p>
        </p:txBody>
      </p:sp>
      <p:sp>
        <p:nvSpPr>
          <p:cNvPr id="191" name="Google Shape;191;p21"/>
          <p:cNvSpPr txBox="1"/>
          <p:nvPr/>
        </p:nvSpPr>
        <p:spPr>
          <a:xfrm>
            <a:off x="581025" y="485775"/>
            <a:ext cx="11581447" cy="581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50" b="1" i="0" u="none" strike="noStrike" cap="none" dirty="0" err="1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সাইবার</a:t>
            </a:r>
            <a:r>
              <a:rPr lang="en-US" sz="2850" b="1" i="0" u="none" strike="noStrike" cap="none" dirty="0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2850" b="1" i="0" u="none" strike="noStrike" cap="none" dirty="0" err="1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হুমকির</a:t>
            </a:r>
            <a:r>
              <a:rPr lang="en-US" sz="2850" b="1" i="0" u="none" strike="noStrike" cap="none" dirty="0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2850" b="1" i="0" u="none" strike="noStrike" cap="none" dirty="0" err="1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প্রধান</a:t>
            </a:r>
            <a:r>
              <a:rPr lang="en-US" sz="2850" b="1" i="0" u="none" strike="noStrike" cap="none" dirty="0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2850" b="1" i="0" u="none" strike="noStrike" cap="none" dirty="0" err="1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ধরনসমূহ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" name="Google Shape;196;p22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22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1025" y="3819525"/>
            <a:ext cx="11029950" cy="38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22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81025" y="4124325"/>
            <a:ext cx="2536775" cy="1209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22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412033" y="2343150"/>
            <a:ext cx="2536775" cy="1209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22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243042" y="4124325"/>
            <a:ext cx="2536775" cy="1209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22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074050" y="2343150"/>
            <a:ext cx="2536775" cy="1209675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22"/>
          <p:cNvSpPr txBox="1"/>
          <p:nvPr/>
        </p:nvSpPr>
        <p:spPr>
          <a:xfrm>
            <a:off x="727631" y="4324350"/>
            <a:ext cx="2243561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 dirty="0">
                <a:solidFill>
                  <a:srgbClr val="38BDF8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১. </a:t>
            </a:r>
            <a:r>
              <a:rPr lang="en-US" sz="1500" b="0" i="0" u="none" strike="noStrike" cap="none" dirty="0" err="1">
                <a:solidFill>
                  <a:srgbClr val="38BDF8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পাসওয়ার্ড</a:t>
            </a:r>
            <a:r>
              <a:rPr lang="en-US" sz="1500" b="0" i="0" u="none" strike="noStrike" cap="none" dirty="0">
                <a:solidFill>
                  <a:srgbClr val="38BDF8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 </a:t>
            </a:r>
            <a:r>
              <a:rPr lang="en-US" sz="1500" b="0" i="0" u="none" strike="noStrike" cap="none" dirty="0" err="1">
                <a:solidFill>
                  <a:srgbClr val="38BDF8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পরিবর্তন</a:t>
            </a:r>
            <a:endParaRPr dirty="0"/>
          </a:p>
        </p:txBody>
      </p:sp>
      <p:sp>
        <p:nvSpPr>
          <p:cNvPr id="203" name="Google Shape;203;p22"/>
          <p:cNvSpPr txBox="1"/>
          <p:nvPr/>
        </p:nvSpPr>
        <p:spPr>
          <a:xfrm>
            <a:off x="781050" y="4705350"/>
            <a:ext cx="2136725" cy="428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99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দ্রুত</a:t>
            </a:r>
            <a:r>
              <a:rPr lang="en-US" sz="1125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125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আক্রান্ত</a:t>
            </a:r>
            <a:r>
              <a:rPr lang="en-US" sz="1125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125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অ্যাকাউন্টের</a:t>
            </a:r>
            <a:r>
              <a:rPr lang="en-US" sz="1125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125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পাসওয়ার্ড</a:t>
            </a:r>
            <a:r>
              <a:rPr lang="en-US" sz="1125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125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পরিবর্তন</a:t>
            </a:r>
            <a:r>
              <a:rPr lang="en-US" sz="1125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125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করুন</a:t>
            </a:r>
            <a:r>
              <a:rPr lang="en-US" sz="1125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125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এবং</a:t>
            </a:r>
            <a:r>
              <a:rPr lang="en-US" sz="1125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125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লগআউট</a:t>
            </a:r>
            <a:r>
              <a:rPr lang="en-US" sz="1125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125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করুন</a:t>
            </a:r>
            <a:r>
              <a:rPr lang="en-US" sz="1125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 dirty="0"/>
          </a:p>
        </p:txBody>
      </p:sp>
      <p:sp>
        <p:nvSpPr>
          <p:cNvPr id="204" name="Google Shape;204;p22"/>
          <p:cNvSpPr txBox="1"/>
          <p:nvPr/>
        </p:nvSpPr>
        <p:spPr>
          <a:xfrm>
            <a:off x="3558640" y="2543175"/>
            <a:ext cx="2243561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 dirty="0">
                <a:solidFill>
                  <a:srgbClr val="38BDF8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২. </a:t>
            </a:r>
            <a:r>
              <a:rPr lang="en-US" sz="1500" b="0" i="0" u="none" strike="noStrike" cap="none" dirty="0" err="1">
                <a:solidFill>
                  <a:srgbClr val="38BDF8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ইন্টারনেট</a:t>
            </a:r>
            <a:r>
              <a:rPr lang="en-US" sz="1500" b="0" i="0" u="none" strike="noStrike" cap="none" dirty="0">
                <a:solidFill>
                  <a:srgbClr val="38BDF8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 </a:t>
            </a:r>
            <a:r>
              <a:rPr lang="en-US" sz="1500" b="0" i="0" u="none" strike="noStrike" cap="none" dirty="0" err="1">
                <a:solidFill>
                  <a:srgbClr val="38BDF8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বিচ্ছিন্ন</a:t>
            </a:r>
            <a:endParaRPr dirty="0"/>
          </a:p>
        </p:txBody>
      </p:sp>
      <p:sp>
        <p:nvSpPr>
          <p:cNvPr id="205" name="Google Shape;205;p22"/>
          <p:cNvSpPr txBox="1"/>
          <p:nvPr/>
        </p:nvSpPr>
        <p:spPr>
          <a:xfrm>
            <a:off x="3612058" y="2924175"/>
            <a:ext cx="2136725" cy="428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99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ডিভাইসে</a:t>
            </a:r>
            <a:r>
              <a:rPr lang="en-US" sz="1125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125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ভাইরাস</a:t>
            </a:r>
            <a:r>
              <a:rPr lang="en-US" sz="1125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125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ধরলে</a:t>
            </a:r>
            <a:r>
              <a:rPr lang="en-US" sz="1125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125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ইন্টারনেট</a:t>
            </a:r>
            <a:r>
              <a:rPr lang="en-US" sz="1125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125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সংযোগ</a:t>
            </a:r>
            <a:r>
              <a:rPr lang="en-US" sz="1125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125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সাথে</a:t>
            </a:r>
            <a:r>
              <a:rPr lang="en-US" sz="1125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125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সাথে</a:t>
            </a:r>
            <a:r>
              <a:rPr lang="en-US" sz="1125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125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বন্ধ</a:t>
            </a:r>
            <a:r>
              <a:rPr lang="en-US" sz="1125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125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করে</a:t>
            </a:r>
            <a:r>
              <a:rPr lang="en-US" sz="1125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125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দিন</a:t>
            </a:r>
            <a:r>
              <a:rPr lang="en-US" sz="1125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 dirty="0"/>
          </a:p>
        </p:txBody>
      </p:sp>
      <p:sp>
        <p:nvSpPr>
          <p:cNvPr id="206" name="Google Shape;206;p22"/>
          <p:cNvSpPr txBox="1"/>
          <p:nvPr/>
        </p:nvSpPr>
        <p:spPr>
          <a:xfrm>
            <a:off x="6389649" y="4324350"/>
            <a:ext cx="2243561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 dirty="0">
                <a:solidFill>
                  <a:srgbClr val="38BDF8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৩. </a:t>
            </a:r>
            <a:r>
              <a:rPr lang="en-US" sz="1500" b="0" i="0" u="none" strike="noStrike" cap="none" dirty="0" err="1">
                <a:solidFill>
                  <a:srgbClr val="38BDF8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সিস্টেম</a:t>
            </a:r>
            <a:r>
              <a:rPr lang="en-US" sz="1500" b="0" i="0" u="none" strike="noStrike" cap="none" dirty="0">
                <a:solidFill>
                  <a:srgbClr val="38BDF8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 </a:t>
            </a:r>
            <a:r>
              <a:rPr lang="en-US" sz="1500" b="0" i="0" u="none" strike="noStrike" cap="none" dirty="0" err="1">
                <a:solidFill>
                  <a:srgbClr val="38BDF8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স্ক্যান</a:t>
            </a:r>
            <a:endParaRPr dirty="0"/>
          </a:p>
        </p:txBody>
      </p:sp>
      <p:sp>
        <p:nvSpPr>
          <p:cNvPr id="207" name="Google Shape;207;p22"/>
          <p:cNvSpPr txBox="1"/>
          <p:nvPr/>
        </p:nvSpPr>
        <p:spPr>
          <a:xfrm>
            <a:off x="6443067" y="4705350"/>
            <a:ext cx="2136725" cy="428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99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উন্নত</a:t>
            </a:r>
            <a:r>
              <a:rPr lang="en-US" sz="1125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125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অ্যান্টিভাইরাস</a:t>
            </a:r>
            <a:r>
              <a:rPr lang="en-US" sz="1125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125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দিয়ে</a:t>
            </a:r>
            <a:r>
              <a:rPr lang="en-US" sz="1125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125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কম্পিউটার</a:t>
            </a:r>
            <a:r>
              <a:rPr lang="en-US" sz="1125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125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বা</a:t>
            </a:r>
            <a:r>
              <a:rPr lang="en-US" sz="1125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125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মোবাইল</a:t>
            </a:r>
            <a:r>
              <a:rPr lang="en-US" sz="1125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125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পূর্ণাঙ্গ</a:t>
            </a:r>
            <a:r>
              <a:rPr lang="en-US" sz="1125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125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স্ক্যান</a:t>
            </a:r>
            <a:r>
              <a:rPr lang="en-US" sz="1125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125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করুন</a:t>
            </a:r>
            <a:r>
              <a:rPr lang="en-US" sz="1125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 dirty="0"/>
          </a:p>
        </p:txBody>
      </p:sp>
      <p:sp>
        <p:nvSpPr>
          <p:cNvPr id="208" name="Google Shape;208;p22"/>
          <p:cNvSpPr txBox="1"/>
          <p:nvPr/>
        </p:nvSpPr>
        <p:spPr>
          <a:xfrm>
            <a:off x="9220657" y="2543175"/>
            <a:ext cx="2243561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 dirty="0">
                <a:solidFill>
                  <a:srgbClr val="38BDF8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৪. </a:t>
            </a:r>
            <a:r>
              <a:rPr lang="en-US" sz="1500" b="0" i="0" u="none" strike="noStrike" cap="none" dirty="0" err="1">
                <a:solidFill>
                  <a:srgbClr val="38BDF8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হেল্পলাইনে</a:t>
            </a:r>
            <a:r>
              <a:rPr lang="en-US" sz="1500" b="0" i="0" u="none" strike="noStrike" cap="none" dirty="0">
                <a:solidFill>
                  <a:srgbClr val="38BDF8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 </a:t>
            </a:r>
            <a:r>
              <a:rPr lang="en-US" sz="1500" b="0" i="0" u="none" strike="noStrike" cap="none" dirty="0" err="1">
                <a:solidFill>
                  <a:srgbClr val="38BDF8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যোগাযোগ</a:t>
            </a:r>
            <a:endParaRPr dirty="0"/>
          </a:p>
        </p:txBody>
      </p:sp>
      <p:sp>
        <p:nvSpPr>
          <p:cNvPr id="209" name="Google Shape;209;p22"/>
          <p:cNvSpPr txBox="1"/>
          <p:nvPr/>
        </p:nvSpPr>
        <p:spPr>
          <a:xfrm>
            <a:off x="9274075" y="2924175"/>
            <a:ext cx="2136725" cy="428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99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প্রয়োজনে</a:t>
            </a:r>
            <a:r>
              <a:rPr lang="en-US" sz="1125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125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জাতীয়</a:t>
            </a:r>
            <a:r>
              <a:rPr lang="en-US" sz="1125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125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সাইবার</a:t>
            </a:r>
            <a:r>
              <a:rPr lang="en-US" sz="1125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125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হেল্পলাইন</a:t>
            </a:r>
            <a:r>
              <a:rPr lang="en-US" sz="1125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৩৩৩ </a:t>
            </a:r>
            <a:r>
              <a:rPr lang="en-US" sz="1125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বা</a:t>
            </a:r>
            <a:r>
              <a:rPr lang="en-US" sz="1125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৯৯৯ এ </a:t>
            </a:r>
            <a:r>
              <a:rPr lang="en-US" sz="1125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যোগাযোগ</a:t>
            </a:r>
            <a:r>
              <a:rPr lang="en-US" sz="1125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125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করুন</a:t>
            </a:r>
            <a:r>
              <a:rPr lang="en-US" sz="1125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 dirty="0"/>
          </a:p>
        </p:txBody>
      </p:sp>
      <p:sp>
        <p:nvSpPr>
          <p:cNvPr id="210" name="Google Shape;210;p22"/>
          <p:cNvSpPr txBox="1"/>
          <p:nvPr/>
        </p:nvSpPr>
        <p:spPr>
          <a:xfrm>
            <a:off x="581025" y="485775"/>
            <a:ext cx="11581447" cy="581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50" b="1" i="0" u="none" strike="noStrike" cap="none" dirty="0" err="1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আক্রান্ত</a:t>
            </a:r>
            <a:r>
              <a:rPr lang="en-US" sz="2850" b="1" i="0" u="none" strike="noStrike" cap="none" dirty="0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2850" b="1" i="0" u="none" strike="noStrike" cap="none" dirty="0" err="1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হলে</a:t>
            </a:r>
            <a:r>
              <a:rPr lang="en-US" sz="2850" b="1" i="0" u="none" strike="noStrike" cap="none" dirty="0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2850" b="1" i="0" u="none" strike="noStrike" cap="none" dirty="0" err="1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করণীয়</a:t>
            </a:r>
            <a:r>
              <a:rPr lang="en-US" sz="2850" b="1" i="0" u="none" strike="noStrike" cap="none" dirty="0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2850" b="1" i="0" u="none" strike="noStrike" cap="none" dirty="0" err="1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ধাপসমূহ</a:t>
            </a:r>
            <a:endParaRPr dirty="0"/>
          </a:p>
        </p:txBody>
      </p:sp>
      <p:sp>
        <p:nvSpPr>
          <p:cNvPr id="211" name="Google Shape;211;p22"/>
          <p:cNvSpPr/>
          <p:nvPr/>
        </p:nvSpPr>
        <p:spPr>
          <a:xfrm>
            <a:off x="1744637" y="3733800"/>
            <a:ext cx="209550" cy="209550"/>
          </a:xfrm>
          <a:prstGeom prst="roundRect">
            <a:avLst>
              <a:gd name="adj" fmla="val 50000"/>
            </a:avLst>
          </a:prstGeom>
          <a:solidFill>
            <a:srgbClr val="0F172A"/>
          </a:solidFill>
          <a:ln w="38100" cap="flat" cmpd="sng">
            <a:solidFill>
              <a:srgbClr val="38BDF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p22"/>
          <p:cNvSpPr/>
          <p:nvPr/>
        </p:nvSpPr>
        <p:spPr>
          <a:xfrm>
            <a:off x="4575646" y="3733800"/>
            <a:ext cx="209550" cy="209550"/>
          </a:xfrm>
          <a:prstGeom prst="roundRect">
            <a:avLst>
              <a:gd name="adj" fmla="val 50000"/>
            </a:avLst>
          </a:prstGeom>
          <a:solidFill>
            <a:srgbClr val="0F172A"/>
          </a:solidFill>
          <a:ln w="38100" cap="flat" cmpd="sng">
            <a:solidFill>
              <a:srgbClr val="38BDF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" name="Google Shape;213;p22"/>
          <p:cNvSpPr/>
          <p:nvPr/>
        </p:nvSpPr>
        <p:spPr>
          <a:xfrm>
            <a:off x="7406654" y="3733800"/>
            <a:ext cx="209550" cy="209550"/>
          </a:xfrm>
          <a:prstGeom prst="roundRect">
            <a:avLst>
              <a:gd name="adj" fmla="val 50000"/>
            </a:avLst>
          </a:prstGeom>
          <a:solidFill>
            <a:srgbClr val="0F172A"/>
          </a:solidFill>
          <a:ln w="38100" cap="flat" cmpd="sng">
            <a:solidFill>
              <a:srgbClr val="38BDF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Google Shape;214;p22"/>
          <p:cNvSpPr/>
          <p:nvPr/>
        </p:nvSpPr>
        <p:spPr>
          <a:xfrm>
            <a:off x="10237663" y="3733800"/>
            <a:ext cx="209550" cy="209550"/>
          </a:xfrm>
          <a:prstGeom prst="roundRect">
            <a:avLst>
              <a:gd name="adj" fmla="val 50000"/>
            </a:avLst>
          </a:prstGeom>
          <a:solidFill>
            <a:srgbClr val="0F172A"/>
          </a:solidFill>
          <a:ln w="38100" cap="flat" cmpd="sng">
            <a:solidFill>
              <a:srgbClr val="38BDF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2" grpId="0"/>
      <p:bldP spid="203" grpId="0"/>
      <p:bldP spid="204" grpId="0"/>
      <p:bldP spid="205" grpId="0"/>
      <p:bldP spid="206" grpId="0"/>
      <p:bldP spid="207" grpId="0"/>
      <p:bldP spid="208" grpId="0"/>
      <p:bldP spid="209" grpId="0"/>
      <p:bldP spid="2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" name="Google Shape;219;p23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20" name="Google Shape;220;p23"/>
          <p:cNvGraphicFramePr/>
          <p:nvPr/>
        </p:nvGraphicFramePr>
        <p:xfrm>
          <a:off x="581025" y="2354609"/>
          <a:ext cx="11020425" cy="2967750"/>
        </p:xfrm>
        <a:graphic>
          <a:graphicData uri="http://schemas.openxmlformats.org/drawingml/2006/table">
            <a:tbl>
              <a:tblPr firstRow="1" bandRow="1">
                <a:noFill/>
                <a:tableStyleId>{E6CE8506-0AE0-45DB-8233-C41FD1BCFE11}</a:tableStyleId>
              </a:tblPr>
              <a:tblGrid>
                <a:gridCol w="2113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055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013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935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25" b="1" i="0" u="none" strike="noStrike" cap="none" dirty="0" err="1">
                          <a:solidFill>
                            <a:srgbClr val="38BDF8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বিষয়াবলী</a:t>
                      </a:r>
                      <a:endParaRPr dirty="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E293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25" b="1" i="0" u="none" strike="noStrike" cap="none">
                          <a:solidFill>
                            <a:srgbClr val="38BDF8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যা করা উচিত (Do's)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E293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25" b="1" i="0" u="none" strike="noStrike" cap="none">
                          <a:solidFill>
                            <a:srgbClr val="38BDF8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যা করা উচিত নয় (Don'ts)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E293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35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0" i="0" u="none" strike="noStrike" cap="none">
                          <a:solidFill>
                            <a:srgbClr val="94A3B8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পাসওয়ার্ড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0" i="0" u="none" strike="noStrike" cap="none">
                          <a:solidFill>
                            <a:srgbClr val="94A3B8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কঠিন ও জটিল পাসওয়ার্ড ব্যবহার করা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0" i="0" u="none" strike="noStrike" cap="none">
                          <a:solidFill>
                            <a:srgbClr val="94A3B8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কাউকে পাসওয়ার্ড বলা বা খাতায় লিখে রাখা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F172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35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0" i="0" u="none" strike="noStrike" cap="none">
                          <a:solidFill>
                            <a:srgbClr val="94A3B8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ইন্টারনেট ব্যবহার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E293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0" i="0" u="none" strike="noStrike" cap="none">
                          <a:solidFill>
                            <a:srgbClr val="94A3B8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নিরাপদ ও বিশ্বস্ত ওয়েবসাইট ব্রাউজ করা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E293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0" i="0" u="none" strike="noStrike" cap="none">
                          <a:solidFill>
                            <a:srgbClr val="94A3B8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পাবলিক ওয়াইফাইতে সংবেদনশীল লেনদেন করা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E293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35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0" i="0" u="none" strike="noStrike" cap="none">
                          <a:solidFill>
                            <a:srgbClr val="94A3B8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সফটওয়্যার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0" i="0" u="none" strike="noStrike" cap="none">
                          <a:solidFill>
                            <a:srgbClr val="94A3B8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অফিসিয়াল সোর্স থেকে ডাউনলোড করা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0" i="0" u="none" strike="noStrike" cap="none">
                          <a:solidFill>
                            <a:srgbClr val="94A3B8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পাইরেটেড বা ক্র্যাক সফটওয়্যার ব্যবহার করা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F172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35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0" i="0" u="none" strike="noStrike" cap="none">
                          <a:solidFill>
                            <a:srgbClr val="94A3B8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সোশ্যাল মিডিয়া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E293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0" i="0" u="none" strike="noStrike" cap="none">
                          <a:solidFill>
                            <a:srgbClr val="94A3B8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নিজস্ব প্রাইভেসি সেটিং কঠোর রাখা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E293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0" i="0" u="none" strike="noStrike" cap="none" dirty="0" err="1">
                          <a:solidFill>
                            <a:srgbClr val="94A3B8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অবস্থান</a:t>
                      </a:r>
                      <a:r>
                        <a:rPr lang="en-US" sz="1350" b="0" i="0" u="none" strike="noStrike" cap="none" dirty="0">
                          <a:solidFill>
                            <a:srgbClr val="94A3B8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 </a:t>
                      </a:r>
                      <a:r>
                        <a:rPr lang="en-US" sz="1350" b="0" i="0" u="none" strike="noStrike" cap="none" dirty="0" err="1">
                          <a:solidFill>
                            <a:srgbClr val="94A3B8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বা</a:t>
                      </a:r>
                      <a:r>
                        <a:rPr lang="en-US" sz="1350" b="0" i="0" u="none" strike="noStrike" cap="none" dirty="0">
                          <a:solidFill>
                            <a:srgbClr val="94A3B8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 </a:t>
                      </a:r>
                      <a:r>
                        <a:rPr lang="en-US" sz="1350" b="0" i="0" u="none" strike="noStrike" cap="none" dirty="0" err="1">
                          <a:solidFill>
                            <a:srgbClr val="94A3B8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অতি-ব্যক্তিগত</a:t>
                      </a:r>
                      <a:r>
                        <a:rPr lang="en-US" sz="1350" b="0" i="0" u="none" strike="noStrike" cap="none" dirty="0">
                          <a:solidFill>
                            <a:srgbClr val="94A3B8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 </a:t>
                      </a:r>
                      <a:r>
                        <a:rPr lang="en-US" sz="1350" b="0" i="0" u="none" strike="noStrike" cap="none" dirty="0" err="1">
                          <a:solidFill>
                            <a:srgbClr val="94A3B8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তথ্য</a:t>
                      </a:r>
                      <a:r>
                        <a:rPr lang="en-US" sz="1350" b="0" i="0" u="none" strike="noStrike" cap="none" dirty="0">
                          <a:solidFill>
                            <a:srgbClr val="94A3B8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 </a:t>
                      </a:r>
                      <a:r>
                        <a:rPr lang="en-US" sz="1350" b="0" i="0" u="none" strike="noStrike" cap="none" dirty="0" err="1">
                          <a:solidFill>
                            <a:srgbClr val="94A3B8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শেয়ার</a:t>
                      </a:r>
                      <a:r>
                        <a:rPr lang="en-US" sz="1350" b="0" i="0" u="none" strike="noStrike" cap="none" dirty="0">
                          <a:solidFill>
                            <a:srgbClr val="94A3B8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 </a:t>
                      </a:r>
                      <a:r>
                        <a:rPr lang="en-US" sz="1350" b="0" i="0" u="none" strike="noStrike" cap="none" dirty="0" err="1">
                          <a:solidFill>
                            <a:srgbClr val="94A3B8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করা</a:t>
                      </a:r>
                      <a:endParaRPr dirty="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E293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21" name="Google Shape;221;p23"/>
          <p:cNvSpPr/>
          <p:nvPr/>
        </p:nvSpPr>
        <p:spPr>
          <a:xfrm>
            <a:off x="585787" y="2953642"/>
            <a:ext cx="2113508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p23"/>
          <p:cNvSpPr/>
          <p:nvPr/>
        </p:nvSpPr>
        <p:spPr>
          <a:xfrm>
            <a:off x="2699295" y="2953642"/>
            <a:ext cx="4105572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" name="Google Shape;223;p23"/>
          <p:cNvSpPr/>
          <p:nvPr/>
        </p:nvSpPr>
        <p:spPr>
          <a:xfrm>
            <a:off x="6804868" y="2953642"/>
            <a:ext cx="4801344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" name="Google Shape;224;p23"/>
          <p:cNvSpPr/>
          <p:nvPr/>
        </p:nvSpPr>
        <p:spPr>
          <a:xfrm>
            <a:off x="585787" y="3542258"/>
            <a:ext cx="2113508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5" name="Google Shape;225;p23"/>
          <p:cNvSpPr/>
          <p:nvPr/>
        </p:nvSpPr>
        <p:spPr>
          <a:xfrm>
            <a:off x="2699295" y="3542258"/>
            <a:ext cx="4105572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p23"/>
          <p:cNvSpPr/>
          <p:nvPr/>
        </p:nvSpPr>
        <p:spPr>
          <a:xfrm>
            <a:off x="6804868" y="3542258"/>
            <a:ext cx="4801344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" name="Google Shape;227;p23"/>
          <p:cNvSpPr/>
          <p:nvPr/>
        </p:nvSpPr>
        <p:spPr>
          <a:xfrm>
            <a:off x="585787" y="4130873"/>
            <a:ext cx="2113508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" name="Google Shape;228;p23"/>
          <p:cNvSpPr/>
          <p:nvPr/>
        </p:nvSpPr>
        <p:spPr>
          <a:xfrm>
            <a:off x="2699295" y="4130873"/>
            <a:ext cx="4105572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" name="Google Shape;229;p23"/>
          <p:cNvSpPr/>
          <p:nvPr/>
        </p:nvSpPr>
        <p:spPr>
          <a:xfrm>
            <a:off x="6804868" y="4130873"/>
            <a:ext cx="4801344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Google Shape;230;p23"/>
          <p:cNvSpPr/>
          <p:nvPr/>
        </p:nvSpPr>
        <p:spPr>
          <a:xfrm>
            <a:off x="585787" y="4719488"/>
            <a:ext cx="2113508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" name="Google Shape;231;p23"/>
          <p:cNvSpPr/>
          <p:nvPr/>
        </p:nvSpPr>
        <p:spPr>
          <a:xfrm>
            <a:off x="2699295" y="4719488"/>
            <a:ext cx="4105572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23"/>
          <p:cNvSpPr/>
          <p:nvPr/>
        </p:nvSpPr>
        <p:spPr>
          <a:xfrm>
            <a:off x="6804868" y="4719488"/>
            <a:ext cx="4801344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" name="Google Shape;233;p23"/>
          <p:cNvSpPr/>
          <p:nvPr/>
        </p:nvSpPr>
        <p:spPr>
          <a:xfrm>
            <a:off x="585787" y="5308103"/>
            <a:ext cx="2113508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" name="Google Shape;234;p23"/>
          <p:cNvSpPr/>
          <p:nvPr/>
        </p:nvSpPr>
        <p:spPr>
          <a:xfrm>
            <a:off x="2699295" y="5308103"/>
            <a:ext cx="4105572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5" name="Google Shape;235;p23"/>
          <p:cNvSpPr/>
          <p:nvPr/>
        </p:nvSpPr>
        <p:spPr>
          <a:xfrm>
            <a:off x="6804868" y="5308103"/>
            <a:ext cx="4801344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6" name="Google Shape;236;p23"/>
          <p:cNvSpPr txBox="1"/>
          <p:nvPr/>
        </p:nvSpPr>
        <p:spPr>
          <a:xfrm>
            <a:off x="581025" y="485775"/>
            <a:ext cx="11581447" cy="581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50" b="1" i="0" u="none" strike="noStrike" cap="none" dirty="0" err="1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নিরাপত্তা</a:t>
            </a:r>
            <a:r>
              <a:rPr lang="en-US" sz="2850" b="1" i="0" u="none" strike="noStrike" cap="none" dirty="0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2850" b="1" i="0" u="none" strike="noStrike" cap="none" dirty="0" err="1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গাইডলাইন</a:t>
            </a:r>
            <a:r>
              <a:rPr lang="en-US" sz="2850" b="1" i="0" u="none" strike="noStrike" cap="none" dirty="0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ও </a:t>
            </a:r>
            <a:r>
              <a:rPr lang="en-US" sz="2850" b="1" i="0" u="none" strike="noStrike" cap="none" dirty="0" err="1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নিয়মাবলী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1" name="Google Shape;241;p24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24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258236" y="485774"/>
            <a:ext cx="3836894" cy="1235450"/>
          </a:xfrm>
          <a:prstGeom prst="rect">
            <a:avLst/>
          </a:prstGeom>
          <a:noFill/>
          <a:ln>
            <a:noFill/>
          </a:ln>
        </p:spPr>
      </p:pic>
      <p:sp>
        <p:nvSpPr>
          <p:cNvPr id="244" name="Google Shape;244;p24"/>
          <p:cNvSpPr txBox="1"/>
          <p:nvPr/>
        </p:nvSpPr>
        <p:spPr>
          <a:xfrm>
            <a:off x="581025" y="2181225"/>
            <a:ext cx="11029950" cy="396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50" b="0" i="0" u="none" strike="noStrike" cap="none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নিরাপদ থাকুক আপনার ডিজিটাল জগত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0" name="Google Shape;250;p25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51" name="Google Shape;251;p25"/>
          <p:cNvSpPr/>
          <p:nvPr/>
        </p:nvSpPr>
        <p:spPr>
          <a:xfrm>
            <a:off x="581025" y="2567136"/>
            <a:ext cx="11029950" cy="9828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2" name="Google Shape;252;p25"/>
          <p:cNvSpPr/>
          <p:nvPr/>
        </p:nvSpPr>
        <p:spPr>
          <a:xfrm>
            <a:off x="581025" y="3549997"/>
            <a:ext cx="11029950" cy="7847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3" name="Google Shape;253;p25"/>
          <p:cNvSpPr/>
          <p:nvPr/>
        </p:nvSpPr>
        <p:spPr>
          <a:xfrm>
            <a:off x="581025" y="3540472"/>
            <a:ext cx="11029950" cy="9525"/>
          </a:xfrm>
          <a:prstGeom prst="rect">
            <a:avLst/>
          </a:prstGeom>
          <a:solidFill>
            <a:srgbClr val="75757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p25"/>
          <p:cNvSpPr/>
          <p:nvPr/>
        </p:nvSpPr>
        <p:spPr>
          <a:xfrm>
            <a:off x="581025" y="3540472"/>
            <a:ext cx="11029950" cy="9525"/>
          </a:xfrm>
          <a:prstGeom prst="rect">
            <a:avLst/>
          </a:prstGeom>
          <a:solidFill>
            <a:srgbClr val="75757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" name="Google Shape;255;p25"/>
          <p:cNvSpPr/>
          <p:nvPr/>
        </p:nvSpPr>
        <p:spPr>
          <a:xfrm>
            <a:off x="581025" y="4325242"/>
            <a:ext cx="11029950" cy="9525"/>
          </a:xfrm>
          <a:prstGeom prst="rect">
            <a:avLst/>
          </a:prstGeom>
          <a:solidFill>
            <a:srgbClr val="75757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" name="Google Shape;256;p25"/>
          <p:cNvSpPr/>
          <p:nvPr/>
        </p:nvSpPr>
        <p:spPr>
          <a:xfrm>
            <a:off x="581025" y="4325242"/>
            <a:ext cx="11029950" cy="9525"/>
          </a:xfrm>
          <a:prstGeom prst="rect">
            <a:avLst/>
          </a:prstGeom>
          <a:solidFill>
            <a:srgbClr val="75757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7" name="Google Shape;257;p25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1025" y="2815679"/>
            <a:ext cx="857250" cy="476250"/>
          </a:xfrm>
          <a:prstGeom prst="rect">
            <a:avLst/>
          </a:prstGeom>
          <a:noFill/>
          <a:ln>
            <a:noFill/>
          </a:ln>
        </p:spPr>
      </p:pic>
      <p:sp>
        <p:nvSpPr>
          <p:cNvPr id="258" name="Google Shape;258;p25"/>
          <p:cNvSpPr txBox="1"/>
          <p:nvPr/>
        </p:nvSpPr>
        <p:spPr>
          <a:xfrm>
            <a:off x="1676400" y="2710011"/>
            <a:ext cx="9934575" cy="396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75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https://</a:t>
            </a:r>
            <a:r>
              <a:rPr lang="en-US" sz="975" b="0" i="0" u="none" strike="noStrike" cap="none" dirty="0" err="1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img.magnific.com</a:t>
            </a:r>
            <a:r>
              <a:rPr lang="en-US" sz="975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/premium-photo/cybersecurity-digital-shield-lock-icon-protect-data-while-person-uses-laptop-computer-access-secure-network-systems-business-privacy-maintaining-online-safety-technology-protection_143683-42136.jpg</a:t>
            </a:r>
            <a:endParaRPr dirty="0"/>
          </a:p>
        </p:txBody>
      </p:sp>
      <p:sp>
        <p:nvSpPr>
          <p:cNvPr id="259" name="Google Shape;259;p25"/>
          <p:cNvSpPr txBox="1"/>
          <p:nvPr/>
        </p:nvSpPr>
        <p:spPr>
          <a:xfrm>
            <a:off x="1676400" y="3153816"/>
            <a:ext cx="9934575" cy="2437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Source: </a:t>
            </a:r>
            <a:r>
              <a:rPr lang="en-US" sz="1200" b="0" i="0" u="none" strike="noStrike" cap="none" dirty="0" err="1">
                <a:solidFill>
                  <a:srgbClr val="4F46E5"/>
                </a:solidFill>
                <a:latin typeface="Hind Siliguri"/>
                <a:ea typeface="Hind Siliguri"/>
                <a:cs typeface="Hind Siliguri"/>
                <a:sym typeface="Hind Siliguri"/>
              </a:rPr>
              <a:t>www.magnific.com</a:t>
            </a:r>
            <a:endParaRPr dirty="0"/>
          </a:p>
        </p:txBody>
      </p:sp>
      <p:pic>
        <p:nvPicPr>
          <p:cNvPr id="260" name="Google Shape;260;p25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81025" y="3699420"/>
            <a:ext cx="857250" cy="476250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p25"/>
          <p:cNvSpPr txBox="1"/>
          <p:nvPr/>
        </p:nvSpPr>
        <p:spPr>
          <a:xfrm>
            <a:off x="1676400" y="3692872"/>
            <a:ext cx="9934575" cy="198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75" b="0" i="0" u="none" strike="noStrike" cap="none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https://www.policechiefmagazine.org/wp-content/uploads/GettyImages-2169855131-expandBG-scaled.jpg</a:t>
            </a:r>
            <a:endParaRPr/>
          </a:p>
        </p:txBody>
      </p:sp>
      <p:sp>
        <p:nvSpPr>
          <p:cNvPr id="262" name="Google Shape;262;p25"/>
          <p:cNvSpPr txBox="1"/>
          <p:nvPr/>
        </p:nvSpPr>
        <p:spPr>
          <a:xfrm>
            <a:off x="1676400" y="3938587"/>
            <a:ext cx="9934575" cy="2437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Source: </a:t>
            </a:r>
            <a:r>
              <a:rPr lang="en-US" sz="1200" b="0" i="0" u="none" strike="noStrike" cap="none">
                <a:solidFill>
                  <a:srgbClr val="4F46E5"/>
                </a:solidFill>
                <a:latin typeface="Hind Siliguri"/>
                <a:ea typeface="Hind Siliguri"/>
                <a:cs typeface="Hind Siliguri"/>
                <a:sym typeface="Hind Siliguri"/>
              </a:rPr>
              <a:t>www.policechiefmagazine.org</a:t>
            </a:r>
            <a:endParaRPr/>
          </a:p>
        </p:txBody>
      </p:sp>
      <p:pic>
        <p:nvPicPr>
          <p:cNvPr id="263" name="Google Shape;263;p25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81025" y="4484191"/>
            <a:ext cx="857250" cy="476250"/>
          </a:xfrm>
          <a:prstGeom prst="rect">
            <a:avLst/>
          </a:prstGeom>
          <a:noFill/>
          <a:ln>
            <a:noFill/>
          </a:ln>
        </p:spPr>
      </p:pic>
      <p:sp>
        <p:nvSpPr>
          <p:cNvPr id="264" name="Google Shape;264;p25"/>
          <p:cNvSpPr txBox="1"/>
          <p:nvPr/>
        </p:nvSpPr>
        <p:spPr>
          <a:xfrm>
            <a:off x="1676400" y="4477642"/>
            <a:ext cx="9934575" cy="198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75" b="0" i="0" u="none" strike="noStrike" cap="none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https://www.cyberbunker.com/wp-content/uploads/2026/05/a-digital-network-of-cloud-computing-icons-showing-data-storage-and-global-conne.png</a:t>
            </a:r>
            <a:endParaRPr/>
          </a:p>
        </p:txBody>
      </p:sp>
      <p:sp>
        <p:nvSpPr>
          <p:cNvPr id="265" name="Google Shape;265;p25"/>
          <p:cNvSpPr txBox="1"/>
          <p:nvPr/>
        </p:nvSpPr>
        <p:spPr>
          <a:xfrm>
            <a:off x="1676400" y="4723358"/>
            <a:ext cx="9934575" cy="2437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94A3B8"/>
                </a:solidFill>
                <a:latin typeface="Hind Siliguri"/>
                <a:ea typeface="Hind Siliguri"/>
                <a:cs typeface="Hind Siliguri"/>
                <a:sym typeface="Hind Siliguri"/>
              </a:rPr>
              <a:t>Source: </a:t>
            </a:r>
            <a:r>
              <a:rPr lang="en-US" sz="1200" b="0" i="0" u="none" strike="noStrike" cap="none">
                <a:solidFill>
                  <a:srgbClr val="4F46E5"/>
                </a:solidFill>
                <a:latin typeface="Hind Siliguri"/>
                <a:ea typeface="Hind Siliguri"/>
                <a:cs typeface="Hind Siliguri"/>
                <a:sym typeface="Hind Siliguri"/>
              </a:rPr>
              <a:t>www.cyberbunker.com</a:t>
            </a:r>
            <a:endParaRPr/>
          </a:p>
        </p:txBody>
      </p:sp>
      <p:sp>
        <p:nvSpPr>
          <p:cNvPr id="266" name="Google Shape;266;p25"/>
          <p:cNvSpPr txBox="1"/>
          <p:nvPr/>
        </p:nvSpPr>
        <p:spPr>
          <a:xfrm>
            <a:off x="581025" y="485775"/>
            <a:ext cx="11581447" cy="581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50" b="1" i="0" u="none" strike="noStrike" cap="none">
                <a:solidFill>
                  <a:srgbClr val="38BDF8"/>
                </a:solidFill>
                <a:latin typeface="Hind Siliguri"/>
                <a:ea typeface="Hind Siliguri"/>
                <a:cs typeface="Hind Siliguri"/>
                <a:sym typeface="Hind Siliguri"/>
              </a:rPr>
              <a:t>Image Sources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late">
  <a:themeElements>
    <a:clrScheme name="Slate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Slate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TM04033929[[fn=Slate]]</Template>
  <TotalTime>80</TotalTime>
  <Words>748</Words>
  <Application>Microsoft Office PowerPoint</Application>
  <PresentationFormat>Widescreen</PresentationFormat>
  <Paragraphs>97</Paragraphs>
  <Slides>14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5" baseType="lpstr">
      <vt:lpstr>Poppins</vt:lpstr>
      <vt:lpstr>Trebuchet MS</vt:lpstr>
      <vt:lpstr>Wingdings 2</vt:lpstr>
      <vt:lpstr>Calisto MT</vt:lpstr>
      <vt:lpstr>Kalpurush</vt:lpstr>
      <vt:lpstr>Calibri</vt:lpstr>
      <vt:lpstr>Arial</vt:lpstr>
      <vt:lpstr>Hind Siliguri SemiBold</vt:lpstr>
      <vt:lpstr>Vrinda</vt:lpstr>
      <vt:lpstr>Hind Siliguri</vt:lpstr>
      <vt:lpstr>Slate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</dc:creator>
  <cp:lastModifiedBy>DOEL</cp:lastModifiedBy>
  <cp:revision>12</cp:revision>
  <dcterms:modified xsi:type="dcterms:W3CDTF">2026-09-14T16:30:44Z</dcterms:modified>
</cp:coreProperties>
</file>