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7" r:id="rId2"/>
    <p:sldId id="258" r:id="rId3"/>
    <p:sldId id="259" r:id="rId4"/>
    <p:sldId id="278" r:id="rId5"/>
    <p:sldId id="279" r:id="rId6"/>
    <p:sldId id="280" r:id="rId7"/>
    <p:sldId id="281" r:id="rId8"/>
    <p:sldId id="282" r:id="rId9"/>
    <p:sldId id="283" r:id="rId10"/>
    <p:sldId id="285" r:id="rId11"/>
    <p:sldId id="286" r:id="rId12"/>
    <p:sldId id="284" r:id="rId13"/>
    <p:sldId id="287" r:id="rId14"/>
    <p:sldId id="288" r:id="rId15"/>
    <p:sldId id="289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838" autoAdjust="0"/>
    <p:restoredTop sz="94660"/>
  </p:normalViewPr>
  <p:slideViewPr>
    <p:cSldViewPr snapToGrid="0">
      <p:cViewPr varScale="1">
        <p:scale>
          <a:sx n="70" d="100"/>
          <a:sy n="70" d="100"/>
        </p:scale>
        <p:origin x="666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DA298D-E41F-4554-9C04-7D9993211B74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931C4B-168C-49C5-879D-5078C0D1600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5502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BE2C4-09F8-4810-AFB2-EB80D4E614CD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44F6A-48A5-47CC-AF23-5D50D0AE65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1459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BE2C4-09F8-4810-AFB2-EB80D4E614CD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44F6A-48A5-47CC-AF23-5D50D0AE65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33813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BE2C4-09F8-4810-AFB2-EB80D4E614CD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44F6A-48A5-47CC-AF23-5D50D0AE65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78243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BE2C4-09F8-4810-AFB2-EB80D4E614CD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44F6A-48A5-47CC-AF23-5D50D0AE65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6528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BE2C4-09F8-4810-AFB2-EB80D4E614CD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44F6A-48A5-47CC-AF23-5D50D0AE65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38484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BE2C4-09F8-4810-AFB2-EB80D4E614CD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44F6A-48A5-47CC-AF23-5D50D0AE65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98384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BE2C4-09F8-4810-AFB2-EB80D4E614CD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44F6A-48A5-47CC-AF23-5D50D0AE65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26542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BE2C4-09F8-4810-AFB2-EB80D4E614CD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44F6A-48A5-47CC-AF23-5D50D0AE65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8775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BE2C4-09F8-4810-AFB2-EB80D4E614CD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44F6A-48A5-47CC-AF23-5D50D0AE65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5938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BE2C4-09F8-4810-AFB2-EB80D4E614CD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44F6A-48A5-47CC-AF23-5D50D0AE65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00860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BE2C4-09F8-4810-AFB2-EB80D4E614CD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44F6A-48A5-47CC-AF23-5D50D0AE65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47905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EBE2C4-09F8-4810-AFB2-EB80D4E614CD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944F6A-48A5-47CC-AF23-5D50D0AE653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963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6684" y="365125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88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sz="88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58537"/>
            <a:ext cx="12192000" cy="5499463"/>
          </a:xfrm>
        </p:spPr>
      </p:pic>
    </p:spTree>
    <p:extLst>
      <p:ext uri="{BB962C8B-B14F-4D97-AF65-F5344CB8AC3E}">
        <p14:creationId xmlns:p14="http://schemas.microsoft.com/office/powerpoint/2010/main" val="1953175613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algn="ctr"/>
            <a:r>
              <a:rPr lang="en-US" sz="8900" dirty="0" err="1">
                <a:solidFill>
                  <a:schemeClr val="accent2"/>
                </a:solidFill>
              </a:rPr>
              <a:t>শিক্ষক</a:t>
            </a:r>
            <a:r>
              <a:rPr lang="en-US" sz="8900" dirty="0">
                <a:solidFill>
                  <a:schemeClr val="accent2"/>
                </a:solidFill>
              </a:rPr>
              <a:t> </a:t>
            </a:r>
            <a:r>
              <a:rPr lang="en-US" sz="8900" dirty="0" err="1">
                <a:solidFill>
                  <a:schemeClr val="accent2"/>
                </a:solidFill>
              </a:rPr>
              <a:t>পরিচিতি</a:t>
            </a:r>
            <a:r>
              <a:rPr lang="en-US" sz="8900" dirty="0">
                <a:solidFill>
                  <a:schemeClr val="accent2"/>
                </a:solidFill>
              </a:rPr>
              <a:t> </a:t>
            </a:r>
            <a:br>
              <a:rPr lang="en-US" dirty="0">
                <a:solidFill>
                  <a:prstClr val="black"/>
                </a:solidFill>
              </a:rPr>
            </a:b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1750423" y="1763486"/>
            <a:ext cx="9603377" cy="4413477"/>
          </a:xfrm>
        </p:spPr>
        <p:txBody>
          <a:bodyPr>
            <a:normAutofit/>
          </a:bodyPr>
          <a:lstStyle/>
          <a:p>
            <a:r>
              <a:rPr lang="en-US" sz="3600" dirty="0" err="1">
                <a:latin typeface="NikoshBAN"/>
              </a:rPr>
              <a:t>বিকাশ</a:t>
            </a:r>
            <a:r>
              <a:rPr lang="en-US" sz="3600" dirty="0">
                <a:latin typeface="NikoshBAN"/>
              </a:rPr>
              <a:t> </a:t>
            </a:r>
            <a:r>
              <a:rPr lang="en-US" sz="3600" dirty="0" err="1">
                <a:latin typeface="NikoshBAN"/>
              </a:rPr>
              <a:t>চন্দ্র</a:t>
            </a:r>
            <a:r>
              <a:rPr lang="en-US" sz="3600" dirty="0">
                <a:latin typeface="NikoshBAN"/>
              </a:rPr>
              <a:t> </a:t>
            </a:r>
            <a:r>
              <a:rPr lang="en-US" sz="3600" dirty="0" err="1">
                <a:latin typeface="NikoshBAN"/>
              </a:rPr>
              <a:t>পাল</a:t>
            </a:r>
            <a:endParaRPr lang="en-US" sz="3600" dirty="0">
              <a:latin typeface="NikoshBAN"/>
            </a:endParaRPr>
          </a:p>
          <a:p>
            <a:r>
              <a:rPr lang="bn-BD" sz="3600" dirty="0">
                <a:latin typeface="NikoshBAN"/>
              </a:rPr>
              <a:t>সহকারি শিক্ষক(গনিত)</a:t>
            </a:r>
          </a:p>
          <a:p>
            <a:r>
              <a:rPr lang="bn-BD" sz="3600" dirty="0">
                <a:latin typeface="NikoshBAN"/>
              </a:rPr>
              <a:t>জি,এম,এস,মাধ্যমিক বিদ্যালয়</a:t>
            </a:r>
          </a:p>
          <a:p>
            <a:r>
              <a:rPr lang="en-US" sz="3600" dirty="0" err="1">
                <a:latin typeface="NikoshBAN"/>
              </a:rPr>
              <a:t>মোংলা</a:t>
            </a:r>
            <a:r>
              <a:rPr lang="bn-BD" sz="3600" dirty="0">
                <a:latin typeface="NikoshBAN"/>
              </a:rPr>
              <a:t>,বাগেরহাট৷</a:t>
            </a:r>
            <a:endParaRPr lang="en-US" sz="3600">
              <a:latin typeface="NikoshBAN"/>
            </a:endParaRPr>
          </a:p>
          <a:p>
            <a:endParaRPr lang="en-US" sz="3600" dirty="0">
              <a:latin typeface="NikoshBAN"/>
            </a:endParaRPr>
          </a:p>
        </p:txBody>
      </p:sp>
    </p:spTree>
    <p:extLst>
      <p:ext uri="{BB962C8B-B14F-4D97-AF65-F5344CB8AC3E}">
        <p14:creationId xmlns:p14="http://schemas.microsoft.com/office/powerpoint/2010/main" val="4229617734"/>
      </p:ext>
    </p:extLst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138" y="23633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bn-IN" sz="8000" dirty="0">
                <a:solidFill>
                  <a:schemeClr val="accent1">
                    <a:lumMod val="75000"/>
                  </a:schemeClr>
                </a:solidFill>
              </a:rPr>
              <a:t>পাঠ পরিচিতি</a:t>
            </a:r>
            <a:endParaRPr lang="en-US" sz="8000" dirty="0">
              <a:solidFill>
                <a:schemeClr val="accent1">
                  <a:lumMod val="7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7"/>
              <p:cNvSpPr>
                <a:spLocks noGrp="1"/>
              </p:cNvSpPr>
              <p:nvPr>
                <p:ph sz="half" idx="2"/>
              </p:nvPr>
            </p:nvSpPr>
            <p:spPr>
              <a:xfrm>
                <a:off x="2408350" y="1561899"/>
                <a:ext cx="7302320" cy="4327217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bn-IN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শ্রেণি – ৭ম</a:t>
                </a:r>
                <a:endParaRPr lang="en-US" sz="36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pPr marL="0" indent="0">
                  <a:buNone/>
                </a:pPr>
                <a:r>
                  <a:rPr lang="bn-IN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বিষয়</a:t>
                </a:r>
                <a:r>
                  <a:rPr lang="en-US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- </a:t>
                </a:r>
                <a:r>
                  <a:rPr lang="bn-IN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গণিত</a:t>
                </a:r>
              </a:p>
              <a:p>
                <a:pPr marL="0" indent="0">
                  <a:buNone/>
                </a:pPr>
                <a:r>
                  <a:rPr lang="bn-IN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বিশেষ পাঠ-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600" b="0" i="1" smtClean="0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sSupPr>
                      <m:e>
                        <m:r>
                          <a:rPr lang="en-US" sz="3600" b="0" i="1" smtClean="0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(</m:t>
                        </m:r>
                        <m:r>
                          <a:rPr lang="en-US" sz="3600" b="0" i="1" smtClean="0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𝑎</m:t>
                        </m:r>
                        <m:r>
                          <a:rPr lang="en-US" sz="3600" b="0" i="1" smtClean="0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+</m:t>
                        </m:r>
                        <m:r>
                          <a:rPr lang="en-US" sz="3600" b="0" i="1" smtClean="0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𝑏</m:t>
                        </m:r>
                        <m:r>
                          <a:rPr lang="en-US" sz="3600" b="0" i="1" smtClean="0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)</m:t>
                        </m:r>
                      </m:e>
                      <m:sup>
                        <m:r>
                          <a:rPr lang="en-US" sz="3600" b="0" i="1" smtClean="0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=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600" b="0" i="1" dirty="0" smtClean="0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sSupPr>
                      <m:e>
                        <m:r>
                          <a:rPr lang="en-US" sz="3600" b="0" i="1" dirty="0" smtClean="0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𝑎</m:t>
                        </m:r>
                      </m:e>
                      <m:sup>
                        <m:r>
                          <a:rPr lang="en-US" sz="3600" b="0" i="1" dirty="0" smtClean="0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+</a:t>
                </a:r>
                <a:r>
                  <a:rPr lang="en-US" sz="3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2ab+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3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𝑏</m:t>
                        </m:r>
                      </m:e>
                      <m:sup>
                        <m:r>
                          <a:rPr lang="en-US" sz="36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36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pPr marL="0" indent="0">
                  <a:buNone/>
                </a:pPr>
                <a:r>
                  <a:rPr lang="bn-IN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সময়- ৪০ মিনিট</a:t>
                </a:r>
                <a:endParaRPr lang="en-US" sz="36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pPr marL="0" indent="0">
                  <a:buNone/>
                </a:pPr>
                <a:endParaRPr lang="en-US" sz="44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8" name="Content Placeholder 7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xfrm>
                <a:off x="2408350" y="1561899"/>
                <a:ext cx="7302320" cy="4327217"/>
              </a:xfrm>
              <a:blipFill rotWithShape="0">
                <a:blip r:embed="rId2"/>
                <a:stretch>
                  <a:fillRect l="-2504" t="-29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54665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8800" dirty="0" err="1">
                <a:solidFill>
                  <a:srgbClr val="FFC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উপস্থাপন</a:t>
            </a:r>
            <a:r>
              <a:rPr lang="en-US" sz="8800" dirty="0">
                <a:latin typeface="Calibri Light" panose="020F0302020204030204" pitchFamily="34" charset="0"/>
              </a:rPr>
              <a:t>   </a:t>
            </a:r>
            <a:endParaRPr lang="en-US" sz="8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:r>
                  <a:rPr lang="en-US" sz="4400" dirty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 </a:t>
                </a:r>
                <a:r>
                  <a:rPr lang="en-US" sz="4400" dirty="0">
                    <a:solidFill>
                      <a:schemeClr val="tx2">
                        <a:lumMod val="75000"/>
                      </a:schemeClr>
                    </a:solidFill>
                    <a:latin typeface="Calibri Light" panose="020F0302020204030204" pitchFamily="34" charset="0"/>
                    <a:cs typeface="Times New Roman" panose="02020603050405020304" pitchFamily="18" charset="0"/>
                  </a:rPr>
                  <a:t>x a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4400" b="0" i="1" smtClean="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4400" b="0" i="1" smtClean="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𝑎</m:t>
                        </m:r>
                      </m:e>
                      <m:sup>
                        <m:r>
                          <a:rPr lang="en-US" sz="4400" b="0" i="1" smtClean="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4400" dirty="0">
                  <a:solidFill>
                    <a:schemeClr val="tx2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 algn="ctr">
                  <a:buNone/>
                </a:pPr>
                <a:r>
                  <a:rPr lang="en-US" sz="4400" dirty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 </a:t>
                </a:r>
                <a:r>
                  <a:rPr lang="en-US" sz="4400" dirty="0">
                    <a:solidFill>
                      <a:schemeClr val="tx2">
                        <a:lumMod val="75000"/>
                      </a:schemeClr>
                    </a:solidFill>
                    <a:latin typeface="Calibri Light" panose="020F0302020204030204" pitchFamily="34" charset="0"/>
                    <a:cs typeface="Times New Roman" panose="02020603050405020304" pitchFamily="18" charset="0"/>
                  </a:rPr>
                  <a:t>x b = </a:t>
                </a:r>
                <a:r>
                  <a:rPr lang="en-US" sz="4400" dirty="0" err="1">
                    <a:solidFill>
                      <a:schemeClr val="tx2">
                        <a:lumMod val="75000"/>
                      </a:schemeClr>
                    </a:solidFill>
                    <a:latin typeface="Calibri Light" panose="020F0302020204030204" pitchFamily="34" charset="0"/>
                    <a:cs typeface="Times New Roman" panose="02020603050405020304" pitchFamily="18" charset="0"/>
                  </a:rPr>
                  <a:t>ab</a:t>
                </a:r>
                <a:endParaRPr lang="en-US" sz="4400" dirty="0">
                  <a:solidFill>
                    <a:schemeClr val="tx2">
                      <a:lumMod val="75000"/>
                    </a:schemeClr>
                  </a:solidFill>
                  <a:latin typeface="Calibri Light" panose="020F0302020204030204" pitchFamily="34" charset="0"/>
                  <a:cs typeface="Times New Roman" panose="02020603050405020304" pitchFamily="18" charset="0"/>
                </a:endParaRPr>
              </a:p>
              <a:p>
                <a:pPr marL="0" indent="0" algn="ctr">
                  <a:buNone/>
                </a:pPr>
                <a:r>
                  <a:rPr lang="en-US" sz="4400" dirty="0">
                    <a:solidFill>
                      <a:schemeClr val="tx2">
                        <a:lumMod val="75000"/>
                      </a:schemeClr>
                    </a:solidFill>
                    <a:latin typeface="Calibri Light" panose="020F0302020204030204" pitchFamily="34" charset="0"/>
                    <a:cs typeface="Times New Roman" panose="02020603050405020304" pitchFamily="18" charset="0"/>
                  </a:rPr>
                  <a:t>b x b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4400" b="0" i="1" smtClean="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4400" b="0" i="1" smtClean="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𝑏</m:t>
                        </m:r>
                      </m:e>
                      <m:sup>
                        <m:r>
                          <a:rPr lang="en-US" sz="4400" b="0" i="1" smtClean="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4400" dirty="0">
                  <a:solidFill>
                    <a:schemeClr val="tx2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 algn="ctr">
                  <a:buNone/>
                </a:pPr>
                <a:r>
                  <a:rPr lang="en-US" sz="4400" dirty="0">
                    <a:solidFill>
                      <a:schemeClr val="tx2">
                        <a:lumMod val="75000"/>
                      </a:schemeClr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(a + b)(a + b)=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4400" b="0" i="1" smtClean="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4400" b="0" i="1" smtClean="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(</m:t>
                        </m:r>
                        <m:r>
                          <a:rPr lang="en-US" sz="4400" b="0" i="1" smtClean="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𝑎</m:t>
                        </m:r>
                        <m:r>
                          <a:rPr lang="en-US" sz="4400" b="0" i="1" smtClean="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a:rPr lang="en-US" sz="4400" b="0" i="1" smtClean="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𝑏</m:t>
                        </m:r>
                        <m:r>
                          <a:rPr lang="en-US" sz="4400" b="0" i="1" smtClean="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)</m:t>
                        </m:r>
                      </m:e>
                      <m:sup>
                        <m:r>
                          <a:rPr lang="en-US" sz="4400" b="0" i="1" smtClean="0">
                            <a:solidFill>
                              <a:schemeClr val="tx2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4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t="-44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10399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bn-IN" sz="8900" b="1" dirty="0">
                <a:solidFill>
                  <a:schemeClr val="accent6"/>
                </a:solidFill>
                <a:latin typeface="Times New Roman" panose="02020603050405020304" pitchFamily="18" charset="0"/>
                <a:cs typeface="NikoshBAN" panose="02000000000000000000" pitchFamily="2" charset="0"/>
              </a:rPr>
              <a:t>আজকের পাঠের শিরোনাম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2070324"/>
                <a:ext cx="10515600" cy="4351338"/>
              </a:xfrm>
            </p:spPr>
            <p:txBody>
              <a:bodyPr/>
              <a:lstStyle/>
              <a:p>
                <a:pPr marL="0" indent="0"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sz="7200" b="1" i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sSupPr>
                      <m:e>
                        <m:r>
                          <a:rPr lang="en-US" sz="7200" b="1" i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(</m:t>
                        </m:r>
                        <m:r>
                          <a:rPr lang="en-US" sz="7200" b="1" i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𝐚</m:t>
                        </m:r>
                        <m:r>
                          <a:rPr lang="en-US" sz="7200" b="1" i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+</m:t>
                        </m:r>
                        <m:r>
                          <a:rPr lang="en-US" sz="7200" b="1" i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𝐛</m:t>
                        </m:r>
                        <m:r>
                          <a:rPr lang="en-US" sz="7200" b="1" i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)</m:t>
                        </m:r>
                      </m:e>
                      <m:sup>
                        <m:r>
                          <a:rPr lang="en-US" sz="7200" b="1" i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7200" b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7200" b="1" i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sSupPr>
                      <m:e>
                        <m:r>
                          <a:rPr lang="en-US" sz="7200" b="1" i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𝐚</m:t>
                        </m:r>
                      </m:e>
                      <m:sup>
                        <m:r>
                          <a:rPr lang="en-US" sz="7200" b="1" i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7200" b="1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+ 2ab +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7200" b="1" i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7200" b="1" i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𝐛</m:t>
                        </m:r>
                      </m:e>
                      <m:sup>
                        <m:r>
                          <a:rPr lang="en-US" sz="7200" b="1" i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𝟐</m:t>
                        </m:r>
                      </m:sup>
                    </m:sSup>
                  </m:oMath>
                </a14:m>
                <a:endParaRPr lang="en-US" sz="7200" b="1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2070324"/>
                <a:ext cx="10515600" cy="4351338"/>
              </a:xfrm>
              <a:blipFill rotWithShape="0">
                <a:blip r:embed="rId2"/>
                <a:stretch>
                  <a:fillRect t="-82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5792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bn-IN" sz="8000" b="1" u="sng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13800" b="1" u="sng" dirty="0">
              <a:solidFill>
                <a:srgbClr val="00B05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lvl="0" indent="0" algn="ctr">
                  <a:buNone/>
                </a:pPr>
                <a:endParaRPr lang="bn-IN" dirty="0">
                  <a:solidFill>
                    <a:prstClr val="black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pPr marL="0" lvl="0" indent="0">
                  <a:buNone/>
                </a:pPr>
                <a:r>
                  <a:rPr lang="bn-IN" sz="4400" dirty="0">
                    <a:solidFill>
                      <a:prstClr val="black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বীজগণিতীয় </a:t>
                </a:r>
                <a:r>
                  <a:rPr lang="en-US" sz="4400" dirty="0" err="1">
                    <a:solidFill>
                      <a:prstClr val="black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সূত্র</a:t>
                </a:r>
                <a:r>
                  <a:rPr lang="bn-IN" sz="4400" dirty="0">
                    <a:solidFill>
                      <a:prstClr val="black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লিখতে পারবে ।</a:t>
                </a:r>
              </a:p>
              <a:p>
                <a:pPr marL="0" lvl="0" indent="0"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bn-IN" sz="4400" i="1" spc="-9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sSupPr>
                      <m:e>
                        <m:r>
                          <a:rPr lang="bn-IN" sz="4400" i="1" spc="-9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(</m:t>
                        </m:r>
                        <m:r>
                          <a:rPr lang="en-US" sz="4400" i="1" spc="-9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𝑎</m:t>
                        </m:r>
                        <m:r>
                          <a:rPr lang="en-US" sz="4400" i="1" spc="-9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+</m:t>
                        </m:r>
                        <m:r>
                          <a:rPr lang="en-US" sz="4400" i="1" spc="-9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𝑏</m:t>
                        </m:r>
                        <m:r>
                          <a:rPr lang="en-US" sz="4400" i="1" spc="-9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)</m:t>
                        </m:r>
                      </m:e>
                      <m:sup>
                        <m:r>
                          <a:rPr lang="en-US" sz="4400" i="1" spc="-9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4400" spc="-90" dirty="0">
                    <a:solidFill>
                      <a:prstClr val="black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=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4400" i="1" spc="-9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sSupPr>
                      <m:e>
                        <m:r>
                          <a:rPr lang="en-US" sz="4400" i="1" spc="-9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𝑎</m:t>
                        </m:r>
                      </m:e>
                      <m:sup>
                        <m:r>
                          <a:rPr lang="en-US" sz="4400" i="1" spc="-9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4400" spc="-90" dirty="0">
                    <a:solidFill>
                      <a:prstClr val="black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+ </a:t>
                </a:r>
                <a:r>
                  <a:rPr lang="en-US" sz="4400" spc="-9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2ab +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4400" i="1" spc="-9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4400" i="1" spc="-9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𝑏</m:t>
                        </m:r>
                      </m:e>
                      <m:sup>
                        <m:r>
                          <a:rPr lang="en-US" sz="4400" i="1" spc="-9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bn-IN" sz="4400" spc="-90" dirty="0">
                    <a:solidFill>
                      <a:prstClr val="black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এর প্রমাণ করতে পারবে ।</a:t>
                </a:r>
              </a:p>
              <a:p>
                <a:pPr marL="0" lvl="0" indent="0">
                  <a:buNone/>
                </a:pPr>
                <a:r>
                  <a:rPr lang="en-US" sz="4400" dirty="0" err="1">
                    <a:solidFill>
                      <a:prstClr val="black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সূত্র</a:t>
                </a:r>
                <a:r>
                  <a:rPr lang="bn-IN" sz="4400" dirty="0">
                    <a:solidFill>
                      <a:prstClr val="black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টির প্রয়োগ করতে পারবে ।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2377" t="-21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17207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bn-IN" sz="80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 কাজ</a:t>
            </a:r>
            <a:endParaRPr lang="en-US" sz="8000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bn-IN" sz="8000" dirty="0">
                <a:latin typeface="NikoshBAN" panose="02000000000000000000" pitchFamily="2" charset="0"/>
                <a:cs typeface="NikoshBAN" panose="02000000000000000000" pitchFamily="2" charset="0"/>
              </a:rPr>
              <a:t>বীজগণিতীয় </a:t>
            </a:r>
            <a:r>
              <a:rPr lang="en-US" sz="8000" dirty="0" err="1">
                <a:latin typeface="NikoshBAN" panose="02000000000000000000" pitchFamily="2" charset="0"/>
                <a:cs typeface="NikoshBAN" panose="02000000000000000000" pitchFamily="2" charset="0"/>
              </a:rPr>
              <a:t>সূত্র</a:t>
            </a:r>
            <a:r>
              <a:rPr lang="en-US" sz="8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কাকে</a:t>
            </a:r>
            <a:r>
              <a:rPr lang="en-US" sz="8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dirty="0" err="1"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8000" dirty="0">
                <a:latin typeface="NikoshBAN" panose="02000000000000000000" pitchFamily="2" charset="0"/>
                <a:cs typeface="NikoshBAN" panose="02000000000000000000" pitchFamily="2" charset="0"/>
              </a:rPr>
              <a:t> ?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marL="0" indent="0" algn="ctr">
              <a:buNone/>
            </a:pPr>
            <a:r>
              <a:rPr lang="bn-IN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2804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bn-IN" sz="89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endParaRPr lang="en-US" sz="66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bn-IN" sz="44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প্রতীক দ্বারা প্রকাশিত নিয়মকে বীজগণিতীয় সূত্র বলে </a:t>
            </a:r>
            <a:r>
              <a:rPr lang="bn-IN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8973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bn-IN" sz="8000" dirty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জোড়ায় কাজ  </a:t>
            </a:r>
            <a:endParaRPr lang="en-US" sz="8000" dirty="0">
              <a:solidFill>
                <a:schemeClr val="accent1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-282262" y="2147597"/>
                <a:ext cx="10515600" cy="4351338"/>
              </a:xfrm>
            </p:spPr>
            <p:txBody>
              <a:bodyPr/>
              <a:lstStyle/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>
                      <m:r>
                        <a:rPr lang="en-US" sz="6600" i="1" dirty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2</m:t>
                      </m:r>
                      <m:r>
                        <a:rPr lang="en-US" sz="6600" i="1" dirty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𝑎</m:t>
                      </m:r>
                      <m:r>
                        <a:rPr lang="en-US" sz="6600" i="1" dirty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 + </m:t>
                      </m:r>
                      <m:r>
                        <a:rPr lang="en-US" sz="6600" i="1" dirty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𝑏</m:t>
                      </m:r>
                      <m:r>
                        <a:rPr lang="en-US" sz="6600" i="1" dirty="0"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 এর বর্গ নির্ণয় ক</m:t>
                      </m:r>
                      <m:r>
                        <a:rPr lang="bn-IN" sz="6600" i="1" dirty="0"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র ।</m:t>
                      </m:r>
                    </m:oMath>
                  </m:oMathPara>
                </a14:m>
                <a:endParaRPr lang="en-US" sz="4400" dirty="0"/>
              </a:p>
              <a:p>
                <a:pPr algn="ctr"/>
                <a:endParaRPr 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indent="0">
                  <a:buNone/>
                </a:pPr>
                <a:br>
                  <a:rPr lang="en-US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</a:br>
                <a:endParaRPr lang="en-US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-282262" y="2147597"/>
                <a:ext cx="10515600" cy="4351338"/>
              </a:xfr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07431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 algn="ctr"/>
            <a:r>
              <a:rPr lang="bn-IN" sz="8900" dirty="0">
                <a:solidFill>
                  <a:srgbClr val="7030A0"/>
                </a:solidFill>
              </a:rPr>
              <a:t>সমাধানঃ</a:t>
            </a:r>
            <a:br>
              <a:rPr lang="bn-IN" dirty="0">
                <a:solidFill>
                  <a:prstClr val="black"/>
                </a:solidFill>
              </a:rPr>
            </a:b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lvl="0" indent="0"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sz="4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4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(2</m:t>
                        </m:r>
                        <m:r>
                          <a:rPr lang="en-US" sz="4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𝑎</m:t>
                        </m:r>
                        <m:r>
                          <a:rPr lang="en-US" sz="4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+</m:t>
                        </m:r>
                        <m:r>
                          <a:rPr lang="en-US" sz="4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𝑏</m:t>
                        </m:r>
                        <m:r>
                          <a:rPr lang="en-US" sz="4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)</m:t>
                        </m:r>
                      </m:e>
                      <m:sup>
                        <m:r>
                          <a:rPr lang="en-US" sz="4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44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44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44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(2</m:t>
                        </m:r>
                        <m:r>
                          <a:rPr lang="en-US" sz="44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𝑎</m:t>
                        </m:r>
                        <m:r>
                          <a:rPr lang="en-US" sz="44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)</m:t>
                        </m:r>
                      </m:e>
                      <m:sup>
                        <m:r>
                          <a:rPr lang="en-US" sz="44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44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+ 2.2a.b +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4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4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𝑏</m:t>
                        </m:r>
                      </m:e>
                      <m:sup>
                        <m:r>
                          <a:rPr lang="en-US" sz="4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4400" dirty="0">
                  <a:solidFill>
                    <a:prstClr val="black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lvl="0" indent="0">
                  <a:buNone/>
                </a:pPr>
                <a:r>
                  <a:rPr lang="en-US" sz="44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4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4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4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𝑎</m:t>
                        </m:r>
                      </m:e>
                      <m:sup>
                        <m:r>
                          <a:rPr lang="en-US" sz="4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4400" dirty="0">
                    <a:solidFill>
                      <a:prstClr val="black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+ 4ab +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4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4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𝑏</m:t>
                        </m:r>
                      </m:e>
                      <m:sup>
                        <m:r>
                          <a:rPr lang="en-US" sz="4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t="-42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134346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bn-IN" sz="8000" dirty="0">
                <a:solidFill>
                  <a:schemeClr val="accent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দলীয় কাজ </a:t>
            </a:r>
            <a:endParaRPr lang="en-US" sz="8000" dirty="0">
              <a:solidFill>
                <a:schemeClr val="accent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4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 =2  , b = 3  </a:t>
                </a:r>
                <a:r>
                  <a:rPr lang="bn-IN" sz="4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হলে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4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4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dPr>
                          <m:e>
                            <m:r>
                              <a:rPr lang="en-US" sz="4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𝑎</m:t>
                            </m:r>
                            <m:r>
                              <a:rPr lang="en-US" sz="4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+</m:t>
                            </m:r>
                            <m:r>
                              <a:rPr lang="en-US" sz="4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𝑏</m:t>
                            </m:r>
                            <m:r>
                              <a:rPr lang="en-US" sz="4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 </m:t>
                            </m:r>
                          </m:e>
                        </m:d>
                      </m:e>
                      <m:sup>
                        <m:r>
                          <a:rPr lang="en-US" sz="4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  <m:r>
                      <a:rPr lang="en-US" sz="4400" b="0" i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(</m:t>
                    </m:r>
                    <m:r>
                      <m:rPr>
                        <m:sty m:val="p"/>
                      </m:rPr>
                      <a:rPr lang="en-US" sz="4400" b="0" i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a</m:t>
                    </m:r>
                    <m:r>
                      <a:rPr lang="en-US" sz="4400" b="0" i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+</m:t>
                    </m:r>
                    <m:r>
                      <m:rPr>
                        <m:sty m:val="p"/>
                      </m:rPr>
                      <a:rPr lang="en-US" sz="4400" b="0" i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b</m:t>
                    </m:r>
                    <m:r>
                      <a:rPr lang="en-US" sz="4400" b="0" i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bn-IN" sz="44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এর মান নির্ণয় কর ।</a:t>
                </a:r>
                <a:endParaRPr lang="en-US" sz="4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2377" t="-5742" r="-7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09828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bn-IN" sz="8000" dirty="0">
                <a:solidFill>
                  <a:srgbClr val="92D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r>
              <a:rPr lang="bn-IN" sz="8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8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sz="4400" b="0" i="1" smtClean="0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4400" b="0" i="1" smtClean="0"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</m:ctrlPr>
                          </m:dPr>
                          <m:e>
                            <m:r>
                              <a:rPr lang="en-US" sz="4400" b="0" i="1" smtClean="0"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𝑎</m:t>
                            </m:r>
                            <m:r>
                              <a:rPr lang="en-US" sz="4400" b="0" i="1" smtClean="0"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+</m:t>
                            </m:r>
                            <m:r>
                              <a:rPr lang="en-US" sz="4400" b="0" i="1" smtClean="0"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𝑏</m:t>
                            </m:r>
                          </m:e>
                        </m:d>
                      </m:e>
                      <m:sup>
                        <m:r>
                          <a:rPr lang="en-US" sz="4400" b="0" i="1" smtClean="0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2</m:t>
                        </m:r>
                      </m:sup>
                    </m:sSup>
                    <m:r>
                      <a:rPr lang="en-US" sz="44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(</m:t>
                    </m:r>
                    <m:r>
                      <a:rPr lang="en-US" sz="44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𝑎</m:t>
                    </m:r>
                    <m:r>
                      <a:rPr lang="en-US" sz="44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+</m:t>
                    </m:r>
                    <m:r>
                      <a:rPr lang="en-US" sz="44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𝑏</m:t>
                    </m:r>
                    <m:r>
                      <a:rPr lang="en-US" sz="44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)</m:t>
                    </m:r>
                  </m:oMath>
                </a14:m>
                <a:r>
                  <a:rPr lang="en-US" sz="44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4400" b="0" i="1" smtClean="0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4400" b="0" i="1" smtClean="0"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</m:ctrlPr>
                          </m:dPr>
                          <m:e>
                            <m:r>
                              <a:rPr lang="en-US" sz="4400" b="0" i="1" smtClean="0"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2+3 </m:t>
                            </m:r>
                          </m:e>
                        </m:d>
                      </m:e>
                      <m:sup>
                        <m:r>
                          <a:rPr lang="en-US" sz="4400" b="0" i="1" smtClean="0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2</m:t>
                        </m:r>
                      </m:sup>
                    </m:sSup>
                    <m:r>
                      <a:rPr lang="en-US" sz="44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(2+3)</m:t>
                    </m:r>
                  </m:oMath>
                </a14:m>
                <a:endParaRPr lang="en-US" sz="44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pPr marL="0" indent="0" algn="ctr">
                  <a:buNone/>
                </a:pPr>
                <a:r>
                  <a:rPr lang="bn-IN" sz="44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            =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4400" b="0" i="1" smtClean="0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sSupPr>
                      <m:e>
                        <m:r>
                          <a:rPr lang="en-US" sz="4400" b="0" i="1" smtClean="0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5</m:t>
                        </m:r>
                      </m:e>
                      <m:sup>
                        <m:r>
                          <a:rPr lang="en-US" sz="4400" b="0" i="1" smtClean="0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2</m:t>
                        </m:r>
                      </m:sup>
                    </m:sSup>
                    <m:r>
                      <a:rPr lang="en-US" sz="440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×</m:t>
                    </m:r>
                    <m:r>
                      <a:rPr lang="en-US" sz="4400" b="0" i="1" smtClean="0"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5</m:t>
                    </m:r>
                  </m:oMath>
                </a14:m>
                <a:endParaRPr lang="en-US" sz="4400" b="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pPr marL="0" indent="0">
                  <a:buNone/>
                </a:pPr>
                <a:r>
                  <a:rPr lang="en-US" sz="4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=25×5</a:t>
                </a:r>
              </a:p>
              <a:p>
                <a:pPr marL="0" indent="0">
                  <a:buNone/>
                </a:pPr>
                <a:r>
                  <a:rPr lang="en-US" sz="4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=125 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t="-37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07516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bn-IN" sz="8000" dirty="0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মূল্যায়ণ</a:t>
            </a:r>
            <a:endParaRPr lang="en-US" sz="8000" dirty="0">
              <a:solidFill>
                <a:schemeClr val="tx2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742950" indent="-742950">
                  <a:buFont typeface="+mj-lt"/>
                  <a:buAutoNum type="arabicPeriod"/>
                </a:pPr>
                <a:r>
                  <a:rPr lang="en-US" sz="4000" dirty="0"/>
                  <a:t>8 </a:t>
                </a:r>
                <a:r>
                  <a:rPr lang="bn-IN" sz="40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এর বর্গ নির্ণয় কর </a:t>
                </a:r>
                <a:r>
                  <a:rPr lang="bn-IN" sz="24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।</a:t>
                </a:r>
              </a:p>
              <a:p>
                <a:pPr marL="0" indent="0">
                  <a:buNone/>
                </a:pPr>
                <a:r>
                  <a:rPr lang="bn-IN" sz="3600" dirty="0"/>
                  <a:t>(ক)</a:t>
                </a:r>
                <a:r>
                  <a:rPr lang="en-US" sz="36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4</a:t>
                </a:r>
                <a:r>
                  <a:rPr lang="bn-IN" sz="3600" dirty="0"/>
                  <a:t>   (খ)</a:t>
                </a:r>
                <a:r>
                  <a:rPr lang="en-US" sz="3600" dirty="0"/>
                  <a:t> 8</a:t>
                </a:r>
                <a:r>
                  <a:rPr lang="bn-IN" sz="3600" dirty="0"/>
                  <a:t>   (গ) </a:t>
                </a:r>
                <a:r>
                  <a:rPr lang="en-US" sz="3600" dirty="0"/>
                  <a:t>16</a:t>
                </a:r>
                <a:r>
                  <a:rPr lang="bn-IN" sz="3600" dirty="0"/>
                  <a:t>   (ঘ)</a:t>
                </a:r>
                <a:r>
                  <a:rPr lang="en-US" sz="3600" dirty="0"/>
                  <a:t> 64</a:t>
                </a:r>
              </a:p>
              <a:p>
                <a:pPr marL="0" indent="0">
                  <a:buNone/>
                </a:pPr>
                <a:endParaRPr lang="en-US" sz="3600" dirty="0"/>
              </a:p>
              <a:p>
                <a:pPr marL="0" indent="0">
                  <a:buNone/>
                </a:pPr>
                <a:r>
                  <a:rPr lang="en-US" sz="4000" dirty="0"/>
                  <a:t>2</a:t>
                </a:r>
                <a:r>
                  <a:rPr lang="en-US" sz="4400" dirty="0"/>
                  <a:t>.   </a:t>
                </a:r>
                <a:r>
                  <a:rPr lang="en-US" sz="3600" dirty="0"/>
                  <a:t>a </a:t>
                </a:r>
                <a:r>
                  <a:rPr lang="bn-IN" sz="3600" dirty="0"/>
                  <a:t>=</a:t>
                </a:r>
                <a:r>
                  <a:rPr lang="en-US" sz="3600" dirty="0"/>
                  <a:t> 2, b= 3 </a:t>
                </a:r>
                <a:r>
                  <a:rPr lang="bn-IN" sz="36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হলে প্রমাণ কর যে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bn-IN" sz="3200" b="0" i="1" smtClean="0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sSupPr>
                      <m:e>
                        <m:r>
                          <a:rPr lang="bn-IN" sz="3200" b="0" i="1" smtClean="0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(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𝑎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+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𝑏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)</m:t>
                        </m:r>
                      </m:e>
                      <m:sup>
                        <m:r>
                          <a:rPr lang="en-US" sz="3200" b="0" i="1" smtClean="0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=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200" b="0" i="1" dirty="0" smtClean="0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sSupPr>
                      <m:e>
                        <m:r>
                          <a:rPr lang="en-US" sz="3200" b="0" i="1" dirty="0" smtClean="0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𝑎</m:t>
                        </m:r>
                      </m:e>
                      <m:sup>
                        <m:r>
                          <a:rPr lang="en-US" sz="3200" b="0" i="1" dirty="0" smtClean="0"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+</a:t>
                </a:r>
                <a:r>
                  <a:rPr lang="en-US" sz="32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2ab +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𝑏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bn-IN" sz="44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pPr marL="0" indent="0">
                  <a:buNone/>
                </a:pPr>
                <a:endParaRPr lang="en-US" sz="4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2087" t="-42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68180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bn-IN" sz="8000" dirty="0">
                <a:latin typeface="NikoshBAN" panose="02000000000000000000" pitchFamily="2" charset="0"/>
                <a:cs typeface="NikoshBAN" panose="02000000000000000000" pitchFamily="2" charset="0"/>
              </a:rPr>
              <a:t>বাড়ির কাজ</a:t>
            </a:r>
            <a:endParaRPr lang="en-US" sz="8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914400" indent="-914400">
              <a:buFont typeface="+mj-lt"/>
              <a:buAutoNum type="arabicParenR"/>
            </a:pP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2x+ y 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বর্গ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নির্ণয়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  <a:endParaRPr lang="en-US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14400" indent="-914400">
              <a:buFont typeface="+mj-lt"/>
              <a:buAutoNum type="arabicParenR"/>
            </a:pP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 =3,</a:t>
            </a:r>
            <a:r>
              <a:rPr lang="bn-IN" sz="4800" dirty="0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bn-IN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y=5 </a:t>
            </a:r>
            <a:r>
              <a:rPr lang="bn-IN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হলে</a:t>
            </a: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(</a:t>
            </a:r>
            <a:r>
              <a:rPr lang="en-US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x+y</a:t>
            </a: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(</a:t>
            </a:r>
            <a:r>
              <a:rPr lang="en-US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x+y</a:t>
            </a: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 </a:t>
            </a:r>
            <a:r>
              <a:rPr lang="en-US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এর</a:t>
            </a: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মান</a:t>
            </a: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কত</a:t>
            </a:r>
            <a:r>
              <a:rPr lang="bn-IN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?</a:t>
            </a:r>
            <a:endParaRPr lang="en-US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6630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bn-IN" sz="8000" dirty="0">
                <a:solidFill>
                  <a:srgbClr val="7030A0"/>
                </a:solidFill>
              </a:rPr>
              <a:t>ধন্যবাদ</a:t>
            </a:r>
            <a:endParaRPr lang="en-US" sz="8000" dirty="0">
              <a:solidFill>
                <a:srgbClr val="7030A0"/>
              </a:solidFill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7622" y="1889896"/>
            <a:ext cx="9196755" cy="4494727"/>
          </a:xfrm>
        </p:spPr>
      </p:pic>
    </p:spTree>
    <p:extLst>
      <p:ext uri="{BB962C8B-B14F-4D97-AF65-F5344CB8AC3E}">
        <p14:creationId xmlns:p14="http://schemas.microsoft.com/office/powerpoint/2010/main" val="363560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1855</TotalTime>
  <Words>272</Words>
  <Application>Microsoft Office PowerPoint</Application>
  <PresentationFormat>Widescreen</PresentationFormat>
  <Paragraphs>51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Arial</vt:lpstr>
      <vt:lpstr>Calibri</vt:lpstr>
      <vt:lpstr>Calibri Light</vt:lpstr>
      <vt:lpstr>Cambria Math</vt:lpstr>
      <vt:lpstr>NikoshBAN</vt:lpstr>
      <vt:lpstr>Times New Roman</vt:lpstr>
      <vt:lpstr>Office Theme</vt:lpstr>
      <vt:lpstr>স্বাগতম</vt:lpstr>
      <vt:lpstr>শিক্ষক পরিচিতি  </vt:lpstr>
      <vt:lpstr>পাঠ পরিচিতি</vt:lpstr>
      <vt:lpstr>উপস্থাপন   </vt:lpstr>
      <vt:lpstr>আজকের পাঠের শিরোনাম </vt:lpstr>
      <vt:lpstr>শিখনফল</vt:lpstr>
      <vt:lpstr>একক কাজ</vt:lpstr>
      <vt:lpstr>সমাধান</vt:lpstr>
      <vt:lpstr>জোড়ায় কাজ  </vt:lpstr>
      <vt:lpstr>সমাধানঃ </vt:lpstr>
      <vt:lpstr>দলীয় কাজ </vt:lpstr>
      <vt:lpstr>সমাধান </vt:lpstr>
      <vt:lpstr>মূল্যায়ণ</vt:lpstr>
      <vt:lpstr>বাড়ির কাজ</vt:lpstr>
      <vt:lpstr>ধন্যবাদ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</dc:creator>
  <cp:lastModifiedBy>Koushik Paul</cp:lastModifiedBy>
  <cp:revision>350</cp:revision>
  <dcterms:created xsi:type="dcterms:W3CDTF">2015-10-24T03:59:27Z</dcterms:created>
  <dcterms:modified xsi:type="dcterms:W3CDTF">2026-09-14T17:02:03Z</dcterms:modified>
</cp:coreProperties>
</file>