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59" r:id="rId4"/>
    <p:sldId id="260" r:id="rId5"/>
    <p:sldId id="256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6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5" d="100"/>
          <a:sy n="65" d="100"/>
        </p:scale>
        <p:origin x="91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F3790F-9A25-420A-B452-852F4C08BE05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0F94DA-B5CD-4828-A271-D222BEE137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635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74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848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9729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386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0055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0716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6083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9324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715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2821D-BACE-4B3D-99FD-28493F7B50DC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0256A-4626-4692-B1EE-9E4DBA1EB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924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2821D-BACE-4B3D-99FD-28493F7B50DC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0256A-4626-4692-B1EE-9E4DBA1EB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794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2821D-BACE-4B3D-99FD-28493F7B50DC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0256A-4626-4692-B1EE-9E4DBA1EB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459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2821D-BACE-4B3D-99FD-28493F7B50DC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0256A-4626-4692-B1EE-9E4DBA1EB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89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2821D-BACE-4B3D-99FD-28493F7B50DC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0256A-4626-4692-B1EE-9E4DBA1EB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144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2821D-BACE-4B3D-99FD-28493F7B50DC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0256A-4626-4692-B1EE-9E4DBA1EB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832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2821D-BACE-4B3D-99FD-28493F7B50DC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0256A-4626-4692-B1EE-9E4DBA1EB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27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2821D-BACE-4B3D-99FD-28493F7B50DC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0256A-4626-4692-B1EE-9E4DBA1EB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212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2821D-BACE-4B3D-99FD-28493F7B50DC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0256A-4626-4692-B1EE-9E4DBA1EB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944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2821D-BACE-4B3D-99FD-28493F7B50DC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0256A-4626-4692-B1EE-9E4DBA1EB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17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2821D-BACE-4B3D-99FD-28493F7B50DC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0256A-4626-4692-B1EE-9E4DBA1EB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21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661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2821D-BACE-4B3D-99FD-28493F7B50DC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40256A-4626-4692-B1EE-9E4DBA1EB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765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9689" y="-637409"/>
            <a:ext cx="10400604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3900" dirty="0">
                <a:latin typeface="NikoshBAN" panose="02000000000000000000" pitchFamily="2" charset="0"/>
                <a:cs typeface="NikoshBAN" panose="02000000000000000000" pitchFamily="2" charset="0"/>
              </a:rPr>
              <a:t>সু-স্বাগতম </a:t>
            </a:r>
            <a:endParaRPr lang="en-US" sz="239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743200" y="2757488"/>
            <a:ext cx="7015162" cy="3814762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0" y="0"/>
            <a:ext cx="12192000" cy="2757488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683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0193" y="586707"/>
            <a:ext cx="434445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600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73445" y="1694703"/>
            <a:ext cx="6019923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মো: মায়েন উদ্দিন</a:t>
            </a:r>
          </a:p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</a:t>
            </a:r>
          </a:p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গণিত ও সাঃ বিজ্ঞান</a:t>
            </a:r>
          </a:p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হেসাখাল বাজার উচ্চ বিদ্যালয়</a:t>
            </a:r>
          </a:p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নাঙ্গলকোট,কুমিল্লা।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নং-০১৭২২-১৬৬৬৬৬</a:t>
            </a:r>
          </a:p>
          <a:p>
            <a:pPr algn="ctr"/>
            <a:r>
              <a:rPr lang="en-US" sz="2500" dirty="0">
                <a:latin typeface="NikoshBAN" panose="02000000000000000000" pitchFamily="2" charset="0"/>
                <a:cs typeface="NikoshBAN" panose="02000000000000000000" pitchFamily="2" charset="0"/>
              </a:rPr>
              <a:t>Email-moyen_Uddin@outlook.com</a:t>
            </a:r>
          </a:p>
        </p:txBody>
      </p:sp>
      <p:sp>
        <p:nvSpPr>
          <p:cNvPr id="5" name="Oval 4"/>
          <p:cNvSpPr/>
          <p:nvPr/>
        </p:nvSpPr>
        <p:spPr>
          <a:xfrm>
            <a:off x="648929" y="383458"/>
            <a:ext cx="5265174" cy="1519084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5265181" y="1519084"/>
            <a:ext cx="5828187" cy="4380271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5E2063-9959-15BD-EC19-0AE6C48C78F4}"/>
              </a:ext>
            </a:extLst>
          </p:cNvPr>
          <p:cNvSpPr/>
          <p:nvPr/>
        </p:nvSpPr>
        <p:spPr>
          <a:xfrm>
            <a:off x="1170193" y="1902542"/>
            <a:ext cx="3608284" cy="3996813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677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0193" y="586707"/>
            <a:ext cx="18473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7703" y="1694703"/>
            <a:ext cx="1066566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>
                <a:latin typeface="NikoshBAN" panose="02000000000000000000" pitchFamily="2" charset="0"/>
                <a:cs typeface="NikoshBAN" panose="02000000000000000000" pitchFamily="2" charset="0"/>
              </a:rPr>
              <a:t>শ্রেনীঃ ৯ম</a:t>
            </a:r>
          </a:p>
          <a:p>
            <a:pPr algn="ctr"/>
            <a:r>
              <a:rPr lang="bn-BD" sz="7200" dirty="0">
                <a:latin typeface="NikoshBAN" panose="02000000000000000000" pitchFamily="2" charset="0"/>
                <a:cs typeface="NikoshBAN" panose="02000000000000000000" pitchFamily="2" charset="0"/>
              </a:rPr>
              <a:t>বিষয়ঃ গণিত</a:t>
            </a:r>
          </a:p>
          <a:p>
            <a:pPr algn="ctr"/>
            <a:r>
              <a:rPr lang="bn-BD" sz="7200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অধ্যায়ঃ ১৭ (পরিসংখ্যান) 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354924" y="1002890"/>
            <a:ext cx="9367153" cy="5014452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768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0193" y="586707"/>
            <a:ext cx="18473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5343" y="-357188"/>
            <a:ext cx="13227843" cy="721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429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E1E1EA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4263" y="506909"/>
            <a:ext cx="4382879" cy="58440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2840732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000" dirty="0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উপাত্ত সারণিবদ্ধকরণ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895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0193" y="529557"/>
            <a:ext cx="18473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4035" y="3228976"/>
            <a:ext cx="116717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১। সংগৃহীত অবিন্যস্ত উপাত্তকে শ্রেণিবিন্যস্ত করতে পারবে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২। গণসংখ্যা নিবেশন ও ক্রমযোজিত গণসংখ্যা সারণি তৈরি করতে পারবে।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3900" y="1037388"/>
            <a:ext cx="1074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7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আজ</a:t>
            </a:r>
            <a:r>
              <a:rPr lang="en-US" sz="7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7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শিখবো</a:t>
            </a:r>
            <a:r>
              <a:rPr lang="en-US" sz="7200" b="1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</a:p>
        </p:txBody>
      </p:sp>
    </p:spTree>
    <p:extLst>
      <p:ext uri="{BB962C8B-B14F-4D97-AF65-F5344CB8AC3E}">
        <p14:creationId xmlns:p14="http://schemas.microsoft.com/office/powerpoint/2010/main" val="280160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0193" y="586707"/>
            <a:ext cx="18473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80976" cy="697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434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E1E1EA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54" y="506909"/>
            <a:ext cx="4382879" cy="58440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799594" y="145237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5400" dirty="0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উপাত্ত </a:t>
            </a:r>
            <a:r>
              <a:rPr lang="en-US" sz="5400" dirty="0" err="1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কী</a:t>
            </a:r>
            <a:r>
              <a:rPr lang="en-US" sz="5400" dirty="0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? (</a:t>
            </a:r>
            <a:r>
              <a:rPr lang="en-US" sz="5400" dirty="0" err="1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একক</a:t>
            </a:r>
            <a:r>
              <a:rPr lang="en-US" sz="5400" dirty="0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কাজ</a:t>
            </a:r>
            <a:r>
              <a:rPr lang="en-US" sz="5400" dirty="0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)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4666340" y="904960"/>
            <a:ext cx="7431205" cy="12291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পরিসংখ্যানে সংগৃহীত তথ্য বা সংখ্যাকে </a:t>
            </a:r>
            <a:r>
              <a:rPr lang="en-US" sz="3600" b="1" dirty="0">
                <a:solidFill>
                  <a:srgbClr val="3C3939"/>
                </a:solidFill>
                <a:latin typeface="NikoshBAN" panose="02000000000000000000" pitchFamily="2" charset="0"/>
                <a:ea typeface="Roboto Bold" pitchFamily="34" charset="-122"/>
                <a:cs typeface="NikoshBAN" panose="02000000000000000000" pitchFamily="2" charset="0"/>
              </a:rPr>
              <a:t>উপাত্ত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বলে।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4956854" y="2613456"/>
            <a:ext cx="6997442" cy="6386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অবিন্যস্ত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উপাত্ত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                      </a:t>
            </a: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শ্রেণিবিন্যস্ত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উপাত্ত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l">
              <a:lnSpc>
                <a:spcPct val="104000"/>
              </a:lnSpc>
              <a:buNone/>
            </a:pP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4801987" y="3515545"/>
            <a:ext cx="3414980" cy="16560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যে তথ্য </a:t>
            </a:r>
            <a:r>
              <a:rPr lang="en-US" sz="3600" b="1" dirty="0">
                <a:solidFill>
                  <a:srgbClr val="3C3939"/>
                </a:solidFill>
                <a:latin typeface="NikoshBAN" panose="02000000000000000000" pitchFamily="2" charset="0"/>
                <a:ea typeface="Roboto Bold" pitchFamily="34" charset="-122"/>
                <a:cs typeface="NikoshBAN" panose="02000000000000000000" pitchFamily="2" charset="0"/>
              </a:rPr>
              <a:t>এলোমেলোভাবে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সংগ্রহ </a:t>
            </a: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করা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হয়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, কোনো নির্দিষ্ট ক্রম নেই।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8760541" y="3515545"/>
            <a:ext cx="3193755" cy="21762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যে তথ্য </a:t>
            </a:r>
            <a:r>
              <a:rPr lang="en-US" sz="3600" b="1" dirty="0" err="1">
                <a:solidFill>
                  <a:srgbClr val="3C3939"/>
                </a:solidFill>
                <a:latin typeface="NikoshBAN" panose="02000000000000000000" pitchFamily="2" charset="0"/>
                <a:ea typeface="Roboto Bold" pitchFamily="34" charset="-122"/>
                <a:cs typeface="NikoshBAN" panose="02000000000000000000" pitchFamily="2" charset="0"/>
              </a:rPr>
              <a:t>সুশৃঙ্খলভাবে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সাজানো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ও বিন্যস্ত </a:t>
            </a: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করা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হয়েছে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D2D3E9-EA0A-5683-3F2C-306258BB67DC}"/>
              </a:ext>
            </a:extLst>
          </p:cNvPr>
          <p:cNvSpPr/>
          <p:nvPr/>
        </p:nvSpPr>
        <p:spPr>
          <a:xfrm>
            <a:off x="10840065" y="6350993"/>
            <a:ext cx="1351935" cy="5070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C687E8-34E9-B65B-3D6B-D05AF29CDECF}"/>
              </a:ext>
            </a:extLst>
          </p:cNvPr>
          <p:cNvSpPr/>
          <p:nvPr/>
        </p:nvSpPr>
        <p:spPr>
          <a:xfrm>
            <a:off x="7138217" y="1755055"/>
            <a:ext cx="2020529" cy="638697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উপাত্ত</a:t>
            </a:r>
            <a:endParaRPr lang="en-US" sz="36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09CE6D-8B9A-20F9-BC7A-F0B2B4269894}"/>
              </a:ext>
            </a:extLst>
          </p:cNvPr>
          <p:cNvSpPr/>
          <p:nvPr/>
        </p:nvSpPr>
        <p:spPr>
          <a:xfrm>
            <a:off x="4799594" y="2613456"/>
            <a:ext cx="7297951" cy="60483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FC9B74D0-71A0-3D3F-77A7-B1A6F34CE3FC}"/>
              </a:ext>
            </a:extLst>
          </p:cNvPr>
          <p:cNvCxnSpPr>
            <a:cxnSpLocks/>
            <a:stCxn id="15" idx="1"/>
          </p:cNvCxnSpPr>
          <p:nvPr/>
        </p:nvCxnSpPr>
        <p:spPr>
          <a:xfrm rot="10800000" flipV="1">
            <a:off x="5880737" y="2074404"/>
            <a:ext cx="1257480" cy="484698"/>
          </a:xfrm>
          <a:prstGeom prst="bentConnector3">
            <a:avLst>
              <a:gd name="adj1" fmla="val 100433"/>
            </a:avLst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EB0F3E54-53CD-CB7F-B8D8-2D9F1351B0B2}"/>
              </a:ext>
            </a:extLst>
          </p:cNvPr>
          <p:cNvCxnSpPr>
            <a:cxnSpLocks/>
          </p:cNvCxnSpPr>
          <p:nvPr/>
        </p:nvCxnSpPr>
        <p:spPr>
          <a:xfrm>
            <a:off x="9158747" y="2050621"/>
            <a:ext cx="1681318" cy="508481"/>
          </a:xfrm>
          <a:prstGeom prst="bentConnector3">
            <a:avLst>
              <a:gd name="adj1" fmla="val 100000"/>
            </a:avLst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B9C55AE-A242-C2DC-1FC4-F92A43370E71}"/>
              </a:ext>
            </a:extLst>
          </p:cNvPr>
          <p:cNvCxnSpPr/>
          <p:nvPr/>
        </p:nvCxnSpPr>
        <p:spPr>
          <a:xfrm>
            <a:off x="5880737" y="3218294"/>
            <a:ext cx="0" cy="46880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5FE900C-C192-7E29-A855-E6018296708D}"/>
              </a:ext>
            </a:extLst>
          </p:cNvPr>
          <p:cNvCxnSpPr/>
          <p:nvPr/>
        </p:nvCxnSpPr>
        <p:spPr>
          <a:xfrm>
            <a:off x="10251176" y="3193718"/>
            <a:ext cx="0" cy="46880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C68F090-C1D2-2964-CD66-D307305D85FB}"/>
              </a:ext>
            </a:extLst>
          </p:cNvPr>
          <p:cNvCxnSpPr/>
          <p:nvPr/>
        </p:nvCxnSpPr>
        <p:spPr>
          <a:xfrm>
            <a:off x="8148481" y="2613456"/>
            <a:ext cx="0" cy="6048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4620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  <p:bldP spid="10" grpId="0" animBg="1"/>
      <p:bldP spid="13" grpId="0" animBg="1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627" y="83987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400" dirty="0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শ্রেণিবিন্যস্তকরণ </a:t>
            </a:r>
            <a:r>
              <a:rPr lang="en-US" sz="4400" dirty="0" err="1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কেন</a:t>
            </a:r>
            <a:r>
              <a:rPr lang="en-US" sz="4400" dirty="0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প্রয়োজন</a:t>
            </a:r>
            <a:r>
              <a:rPr lang="en-US" sz="4400" dirty="0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? (</a:t>
            </a:r>
            <a:r>
              <a:rPr lang="en-US" sz="4400" dirty="0" err="1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জোড়ায়</a:t>
            </a:r>
            <a:r>
              <a:rPr lang="en-US" sz="4400" dirty="0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কাজ</a:t>
            </a:r>
            <a:r>
              <a:rPr lang="en-US" sz="4400" dirty="0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)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4013" y="2510602"/>
            <a:ext cx="4047084" cy="404718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2803389" y="795634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3486211" y="693992"/>
            <a:ext cx="271922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সহজবোধ্যতা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3228630" y="1083773"/>
            <a:ext cx="5225382" cy="21756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বিশাল পরিমাণ উপাত্ত একসাথে দেখলে </a:t>
            </a: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বিভ্রান্তি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হয়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— সারণি তৈরি করলে তা সহজে </a:t>
            </a: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বোঝা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যায়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8028771" y="710844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17151" y="587498"/>
            <a:ext cx="271931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তুলনা করা সহজ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8811053" y="1006118"/>
            <a:ext cx="3380947" cy="2422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শ্রেণিবদ্ধ উপাত্তে দুটি গোষ্ঠীর মধ্যে পার্থক্য বা মিল দ্রুত বের </a:t>
            </a: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করা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যায়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5841321" y="3770560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619049" y="3683405"/>
            <a:ext cx="628902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দ্রুত তথ্য অনুসন্ধান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6501062" y="4233086"/>
            <a:ext cx="6282923" cy="1240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গুরুত্বপূর্ণ তথ্য </a:t>
            </a: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খুঁজে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পাওয়া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অনেক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বেশি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দ্রুত ও </a:t>
            </a: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নির্ভুল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হয়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FA3223D-3345-54C9-DDA9-CD3D93F44DCB}"/>
              </a:ext>
            </a:extLst>
          </p:cNvPr>
          <p:cNvSpPr/>
          <p:nvPr/>
        </p:nvSpPr>
        <p:spPr>
          <a:xfrm>
            <a:off x="10987548" y="6557787"/>
            <a:ext cx="1106129" cy="216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56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8" grpId="0" animBg="1"/>
      <p:bldP spid="9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5501" y="282780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5400" dirty="0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বাস্তব </a:t>
            </a:r>
            <a:r>
              <a:rPr lang="en-US" sz="5400" dirty="0" err="1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জীবনের</a:t>
            </a:r>
            <a:r>
              <a:rPr lang="en-US" sz="5400" dirty="0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কিছু</a:t>
            </a:r>
            <a:r>
              <a:rPr lang="en-US" sz="5400" dirty="0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উদাহরণ</a:t>
            </a:r>
            <a:r>
              <a:rPr lang="en-US" sz="5400" dirty="0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দাও</a:t>
            </a:r>
            <a:r>
              <a:rPr lang="en-US" sz="5400" dirty="0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 ?(</a:t>
            </a:r>
            <a:r>
              <a:rPr lang="en-US" sz="5400" dirty="0" err="1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দলগত</a:t>
            </a:r>
            <a:r>
              <a:rPr lang="en-US" sz="5400" dirty="0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কাজ</a:t>
            </a:r>
            <a:r>
              <a:rPr lang="en-US" sz="5400" dirty="0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)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266205"/>
            <a:ext cx="2009923" cy="124221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2656169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 b="1" u="sng" dirty="0" err="1">
                <a:solidFill>
                  <a:srgbClr val="3C3939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পরীক্ষার</a:t>
            </a:r>
            <a:r>
              <a:rPr lang="en-US" sz="3600" b="1" u="sng" dirty="0">
                <a:solidFill>
                  <a:srgbClr val="3C3939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3C3939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ফলাফল</a:t>
            </a:r>
            <a:endParaRPr lang="en-US" sz="3600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5576" y="1325201"/>
            <a:ext cx="2009923" cy="124221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643353" y="2670922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 b="1" u="sng" dirty="0" err="1">
                <a:solidFill>
                  <a:srgbClr val="3C3939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দোকানের</a:t>
            </a:r>
            <a:r>
              <a:rPr lang="en-US" sz="3600" b="1" u="sng" dirty="0">
                <a:solidFill>
                  <a:srgbClr val="3C3939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3C3939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বিক্রয়</a:t>
            </a:r>
            <a:endParaRPr lang="en-US" sz="3600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6239" y="1325200"/>
            <a:ext cx="2009923" cy="124221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949697" y="2656168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 b="1" u="sng" dirty="0" err="1">
                <a:solidFill>
                  <a:srgbClr val="3C3939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জনসংখ্যা</a:t>
            </a:r>
            <a:r>
              <a:rPr lang="en-US" sz="3600" b="1" u="sng" dirty="0">
                <a:solidFill>
                  <a:srgbClr val="3C3939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 </a:t>
            </a:r>
            <a:endParaRPr lang="en-US" sz="3600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661475" y="3212611"/>
            <a:ext cx="3635676" cy="36453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৩৫ জন শিক্ষার্থীর নম্বর সংগ্রহ করে শ্রেণিবিন্যস্ত </a:t>
            </a: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করা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হয়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4544991" y="3212611"/>
            <a:ext cx="3635676" cy="36453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প্রতিদিনের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বিক্রয়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পরিমাণ রেকর্ড করে সাপ্তাহিক সারণি তৈরি।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8428505" y="3212611"/>
            <a:ext cx="3635676" cy="36453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বিভিন্ন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বয়সের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মানুষের </a:t>
            </a: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সংখ্যা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বয়স-শ্রেণি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অনুযায়ী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সাজানো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হয়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FD0CF2-99B5-B7A8-BB0A-A30C72F8C03D}"/>
              </a:ext>
            </a:extLst>
          </p:cNvPr>
          <p:cNvSpPr/>
          <p:nvPr/>
        </p:nvSpPr>
        <p:spPr>
          <a:xfrm>
            <a:off x="10928556" y="6341807"/>
            <a:ext cx="1233948" cy="4866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336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10" grpId="0" animBg="1"/>
      <p:bldP spid="5" grpId="0" animBg="1"/>
      <p:bldP spid="8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4997" y="235969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5400" dirty="0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শ্রেণি ও </a:t>
            </a:r>
            <a:r>
              <a:rPr lang="en-US" sz="5400" dirty="0" err="1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শ্রেণি-ব্যবধান</a:t>
            </a:r>
            <a:r>
              <a:rPr lang="en-US" sz="5400" dirty="0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5120" y="2147490"/>
            <a:ext cx="3911043" cy="3273319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63198EB4-3978-6A48-400B-6C9595A94001}"/>
              </a:ext>
            </a:extLst>
          </p:cNvPr>
          <p:cNvGrpSpPr/>
          <p:nvPr/>
        </p:nvGrpSpPr>
        <p:grpSpPr>
          <a:xfrm>
            <a:off x="471309" y="2177649"/>
            <a:ext cx="3554177" cy="1606500"/>
            <a:chOff x="619617" y="994618"/>
            <a:chExt cx="3554177" cy="1606500"/>
          </a:xfrm>
        </p:grpSpPr>
        <p:sp>
          <p:nvSpPr>
            <p:cNvPr id="4" name="Text 1"/>
            <p:cNvSpPr/>
            <p:nvPr/>
          </p:nvSpPr>
          <p:spPr>
            <a:xfrm>
              <a:off x="636076" y="994618"/>
              <a:ext cx="1644609" cy="2952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3600" dirty="0" err="1">
                  <a:solidFill>
                    <a:srgbClr val="3C3939"/>
                  </a:solidFill>
                  <a:latin typeface="NikoshBAN" panose="02000000000000000000" pitchFamily="2" charset="0"/>
                  <a:ea typeface="Raleway" pitchFamily="34" charset="-122"/>
                  <a:cs typeface="NikoshBAN" panose="02000000000000000000" pitchFamily="2" charset="0"/>
                </a:rPr>
                <a:t>শ্রেণি</a:t>
              </a:r>
              <a:endParaRPr lang="en-US" sz="1850" dirty="0"/>
            </a:p>
          </p:txBody>
        </p:sp>
        <p:sp>
          <p:nvSpPr>
            <p:cNvPr id="5" name="Text 2"/>
            <p:cNvSpPr/>
            <p:nvPr/>
          </p:nvSpPr>
          <p:spPr>
            <a:xfrm>
              <a:off x="619617" y="1693862"/>
              <a:ext cx="3554177" cy="9072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lnSpc>
                  <a:spcPct val="133000"/>
                </a:lnSpc>
                <a:buNone/>
              </a:pPr>
              <a:r>
                <a:rPr lang="en-US" sz="3600" dirty="0">
                  <a:solidFill>
                    <a:srgbClr val="3C3939"/>
                  </a:solidFill>
                  <a:latin typeface="NikoshBAN" panose="02000000000000000000" pitchFamily="2" charset="0"/>
                  <a:ea typeface="Roboto" pitchFamily="34" charset="-122"/>
                  <a:cs typeface="NikoshBAN" panose="02000000000000000000" pitchFamily="2" charset="0"/>
                </a:rPr>
                <a:t>উপাত্তের একটি নির্দিষ্ট পরিসীমা। যেমন: </a:t>
              </a:r>
              <a:r>
                <a:rPr lang="en-US" sz="3600" b="1" dirty="0">
                  <a:solidFill>
                    <a:srgbClr val="3C3939"/>
                  </a:solidFill>
                  <a:latin typeface="NikoshBAN" panose="02000000000000000000" pitchFamily="2" charset="0"/>
                  <a:ea typeface="Roboto Bold" pitchFamily="34" charset="-122"/>
                  <a:cs typeface="NikoshBAN" panose="02000000000000000000" pitchFamily="2" charset="0"/>
                </a:rPr>
                <a:t>৪০–৫০</a:t>
              </a:r>
              <a:r>
                <a:rPr lang="en-US" sz="3600" dirty="0">
                  <a:solidFill>
                    <a:srgbClr val="3C3939"/>
                  </a:solidFill>
                  <a:latin typeface="NikoshBAN" panose="02000000000000000000" pitchFamily="2" charset="0"/>
                  <a:ea typeface="Roboto" pitchFamily="34" charset="-122"/>
                  <a:cs typeface="NikoshBAN" panose="02000000000000000000" pitchFamily="2" charset="0"/>
                </a:rPr>
                <a:t> একটি শ্রেণি।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45603" y="2147490"/>
            <a:ext cx="3889943" cy="3255511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C0B05AA8-AB50-901E-9F36-8E221598C5AE}"/>
              </a:ext>
            </a:extLst>
          </p:cNvPr>
          <p:cNvGrpSpPr/>
          <p:nvPr/>
        </p:nvGrpSpPr>
        <p:grpSpPr>
          <a:xfrm>
            <a:off x="4503050" y="2242099"/>
            <a:ext cx="4306283" cy="1799036"/>
            <a:chOff x="4652490" y="617735"/>
            <a:chExt cx="4306283" cy="1799036"/>
          </a:xfrm>
        </p:grpSpPr>
        <p:sp>
          <p:nvSpPr>
            <p:cNvPr id="7" name="Text 3"/>
            <p:cNvSpPr/>
            <p:nvPr/>
          </p:nvSpPr>
          <p:spPr>
            <a:xfrm>
              <a:off x="5047729" y="617735"/>
              <a:ext cx="3911044" cy="59055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3600" dirty="0" err="1">
                  <a:solidFill>
                    <a:srgbClr val="3C3939"/>
                  </a:solidFill>
                  <a:latin typeface="NikoshBAN" panose="02000000000000000000" pitchFamily="2" charset="0"/>
                  <a:ea typeface="Raleway" pitchFamily="34" charset="-122"/>
                  <a:cs typeface="NikoshBAN" panose="02000000000000000000" pitchFamily="2" charset="0"/>
                </a:rPr>
                <a:t>শ্রেণি-ব্যবধান</a:t>
              </a:r>
              <a:r>
                <a:rPr lang="en-US" sz="3600" dirty="0">
                  <a:solidFill>
                    <a:srgbClr val="3C3939"/>
                  </a:solidFill>
                  <a:latin typeface="Raleway" pitchFamily="34" charset="0"/>
                  <a:ea typeface="Raleway" pitchFamily="34" charset="-122"/>
                  <a:cs typeface="Raleway" pitchFamily="34" charset="-120"/>
                </a:rPr>
                <a:t> </a:t>
              </a:r>
            </a:p>
          </p:txBody>
        </p:sp>
        <p:sp>
          <p:nvSpPr>
            <p:cNvPr id="8" name="Text 4"/>
            <p:cNvSpPr/>
            <p:nvPr/>
          </p:nvSpPr>
          <p:spPr>
            <a:xfrm>
              <a:off x="4652490" y="1811933"/>
              <a:ext cx="2887019" cy="60483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lnSpc>
                  <a:spcPct val="133000"/>
                </a:lnSpc>
                <a:buNone/>
              </a:pPr>
              <a:r>
                <a:rPr lang="en-US" sz="3600" dirty="0">
                  <a:solidFill>
                    <a:srgbClr val="3C3939"/>
                  </a:solidFill>
                  <a:latin typeface="NikoshBAN" panose="02000000000000000000" pitchFamily="2" charset="0"/>
                  <a:ea typeface="Roboto" pitchFamily="34" charset="-122"/>
                  <a:cs typeface="NikoshBAN" panose="02000000000000000000" pitchFamily="2" charset="0"/>
                </a:rPr>
                <a:t>শ্রেণির </a:t>
              </a:r>
              <a:r>
                <a:rPr lang="en-US" sz="3600" b="1" dirty="0">
                  <a:solidFill>
                    <a:srgbClr val="3C3939"/>
                  </a:solidFill>
                  <a:latin typeface="NikoshBAN" panose="02000000000000000000" pitchFamily="2" charset="0"/>
                  <a:ea typeface="Roboto Bold" pitchFamily="34" charset="-122"/>
                  <a:cs typeface="NikoshBAN" panose="02000000000000000000" pitchFamily="2" charset="0"/>
                </a:rPr>
                <a:t>উচ্চসীমা ও নিম্নসীমার পার্থক্য</a:t>
              </a:r>
              <a:r>
                <a:rPr lang="en-US" sz="3600" dirty="0">
                  <a:solidFill>
                    <a:srgbClr val="3C3939"/>
                  </a:solidFill>
                  <a:latin typeface="NikoshBAN" panose="02000000000000000000" pitchFamily="2" charset="0"/>
                  <a:ea typeface="Roboto" pitchFamily="34" charset="-122"/>
                  <a:cs typeface="NikoshBAN" panose="02000000000000000000" pitchFamily="2" charset="0"/>
                </a:rPr>
                <a:t>।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74955" y="2155975"/>
            <a:ext cx="3887549" cy="325350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7C426F83-A4D9-BD24-6062-45398712AB92}"/>
              </a:ext>
            </a:extLst>
          </p:cNvPr>
          <p:cNvGrpSpPr/>
          <p:nvPr/>
        </p:nvGrpSpPr>
        <p:grpSpPr>
          <a:xfrm>
            <a:off x="8668100" y="2244463"/>
            <a:ext cx="3911044" cy="1810314"/>
            <a:chOff x="8542433" y="1060085"/>
            <a:chExt cx="3911044" cy="1810314"/>
          </a:xfrm>
        </p:grpSpPr>
        <p:sp>
          <p:nvSpPr>
            <p:cNvPr id="10" name="Text 5"/>
            <p:cNvSpPr/>
            <p:nvPr/>
          </p:nvSpPr>
          <p:spPr>
            <a:xfrm>
              <a:off x="8788044" y="1060085"/>
              <a:ext cx="3231892" cy="109635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3600" dirty="0">
                  <a:solidFill>
                    <a:srgbClr val="3C3939"/>
                  </a:solidFill>
                  <a:latin typeface="NikoshBAN" panose="02000000000000000000" pitchFamily="2" charset="0"/>
                  <a:ea typeface="Raleway" pitchFamily="34" charset="-122"/>
                  <a:cs typeface="NikoshBAN" panose="02000000000000000000" pitchFamily="2" charset="0"/>
                </a:rPr>
                <a:t>গণনার উদাহরণ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1" name="Text 6"/>
            <p:cNvSpPr/>
            <p:nvPr/>
          </p:nvSpPr>
          <p:spPr>
            <a:xfrm>
              <a:off x="8542433" y="1963143"/>
              <a:ext cx="3911044" cy="9072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lnSpc>
                  <a:spcPct val="133000"/>
                </a:lnSpc>
                <a:buNone/>
              </a:pPr>
              <a:r>
                <a:rPr lang="en-US" sz="3600" dirty="0">
                  <a:solidFill>
                    <a:srgbClr val="3C3939"/>
                  </a:solidFill>
                  <a:latin typeface="NikoshBAN" panose="02000000000000000000" pitchFamily="2" charset="0"/>
                  <a:ea typeface="Roboto" pitchFamily="34" charset="-122"/>
                  <a:cs typeface="NikoshBAN" panose="02000000000000000000" pitchFamily="2" charset="0"/>
                </a:rPr>
                <a:t>৪০–৫০ </a:t>
              </a:r>
              <a:r>
                <a:rPr lang="en-US" sz="3600" dirty="0" err="1">
                  <a:solidFill>
                    <a:srgbClr val="3C3939"/>
                  </a:solidFill>
                  <a:latin typeface="NikoshBAN" panose="02000000000000000000" pitchFamily="2" charset="0"/>
                  <a:ea typeface="Roboto" pitchFamily="34" charset="-122"/>
                  <a:cs typeface="NikoshBAN" panose="02000000000000000000" pitchFamily="2" charset="0"/>
                </a:rPr>
                <a:t>শ্রেণিতে</a:t>
              </a:r>
              <a:endPara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endParaRPr>
            </a:p>
            <a:p>
              <a:pPr marL="0" indent="0" algn="l">
                <a:lnSpc>
                  <a:spcPct val="133000"/>
                </a:lnSpc>
                <a:buNone/>
              </a:pPr>
              <a:r>
                <a:rPr lang="en-US" sz="3600" dirty="0" err="1">
                  <a:solidFill>
                    <a:srgbClr val="3C3939"/>
                  </a:solidFill>
                  <a:latin typeface="NikoshBAN" panose="02000000000000000000" pitchFamily="2" charset="0"/>
                  <a:ea typeface="Roboto" pitchFamily="34" charset="-122"/>
                  <a:cs typeface="NikoshBAN" panose="02000000000000000000" pitchFamily="2" charset="0"/>
                </a:rPr>
                <a:t>ব্যবধান</a:t>
              </a:r>
              <a:r>
                <a:rPr lang="en-US" sz="3600" dirty="0">
                  <a:solidFill>
                    <a:srgbClr val="3C3939"/>
                  </a:solidFill>
                  <a:latin typeface="NikoshBAN" panose="02000000000000000000" pitchFamily="2" charset="0"/>
                  <a:ea typeface="Roboto" pitchFamily="34" charset="-122"/>
                  <a:cs typeface="NikoshBAN" panose="02000000000000000000" pitchFamily="2" charset="0"/>
                </a:rPr>
                <a:t> = ৫০ − ৪০ </a:t>
              </a:r>
            </a:p>
            <a:p>
              <a:pPr marL="0" indent="0" algn="l">
                <a:lnSpc>
                  <a:spcPct val="133000"/>
                </a:lnSpc>
                <a:buNone/>
              </a:pPr>
              <a:r>
                <a:rPr lang="en-US" sz="3600" dirty="0">
                  <a:solidFill>
                    <a:srgbClr val="3C3939"/>
                  </a:solidFill>
                  <a:latin typeface="NikoshBAN" panose="02000000000000000000" pitchFamily="2" charset="0"/>
                  <a:ea typeface="Roboto" pitchFamily="34" charset="-122"/>
                  <a:cs typeface="NikoshBAN" panose="02000000000000000000" pitchFamily="2" charset="0"/>
                </a:rPr>
                <a:t>	  = </a:t>
              </a:r>
              <a:r>
                <a:rPr lang="en-US" sz="3600" b="1" dirty="0">
                  <a:solidFill>
                    <a:srgbClr val="3C3939"/>
                  </a:solidFill>
                  <a:latin typeface="NikoshBAN" panose="02000000000000000000" pitchFamily="2" charset="0"/>
                  <a:ea typeface="Roboto Bold" pitchFamily="34" charset="-122"/>
                  <a:cs typeface="NikoshBAN" panose="02000000000000000000" pitchFamily="2" charset="0"/>
                </a:rPr>
                <a:t>১০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E16E5937-9C64-31B2-97DE-79B178371C67}"/>
              </a:ext>
            </a:extLst>
          </p:cNvPr>
          <p:cNvSpPr/>
          <p:nvPr/>
        </p:nvSpPr>
        <p:spPr>
          <a:xfrm>
            <a:off x="10899058" y="6415548"/>
            <a:ext cx="1246545" cy="3687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109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0896" y="284557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400" b="1" dirty="0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গণসংখ্যা নিবেশন সারণি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30896" y="790076"/>
            <a:ext cx="1142680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প্রতিটি শ্রেণিতে </a:t>
            </a:r>
            <a:r>
              <a:rPr lang="en-US" sz="3600" b="1" dirty="0">
                <a:solidFill>
                  <a:srgbClr val="3C3939"/>
                </a:solidFill>
                <a:latin typeface="NikoshBAN" panose="02000000000000000000" pitchFamily="2" charset="0"/>
                <a:ea typeface="Roboto Bold" pitchFamily="34" charset="-122"/>
                <a:cs typeface="NikoshBAN" panose="02000000000000000000" pitchFamily="2" charset="0"/>
              </a:rPr>
              <a:t>কতটি উপাত্ত আছে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তা দেখানোই গণসংখ্যা নিবেশন সারণির কাজ। প্রতিটি </a:t>
            </a: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শ্রেণিতে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পড়া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উপাত্তের সংখ্যাকে </a:t>
            </a:r>
            <a:r>
              <a:rPr lang="en-US" sz="3600" b="1" dirty="0">
                <a:solidFill>
                  <a:srgbClr val="3C3939"/>
                </a:solidFill>
                <a:latin typeface="NikoshBAN" panose="02000000000000000000" pitchFamily="2" charset="0"/>
                <a:ea typeface="Roboto Bold" pitchFamily="34" charset="-122"/>
                <a:cs typeface="NikoshBAN" panose="02000000000000000000" pitchFamily="2" charset="0"/>
              </a:rPr>
              <a:t>গণসংখ্যা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বলে।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958710" y="6067924"/>
            <a:ext cx="5203794" cy="736997"/>
          </a:xfrm>
          <a:prstGeom prst="roundRect">
            <a:avLst>
              <a:gd name="adj" fmla="val 1077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786" y="2538052"/>
            <a:ext cx="457329" cy="36591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68599" y="2324044"/>
            <a:ext cx="10889104" cy="6048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উদাহরণ: ৪০–৫০ শ্রেণিতে ৮টি নম্বর থাকলে গণসংখ্যা = ৮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826913"/>
              </p:ext>
            </p:extLst>
          </p:nvPr>
        </p:nvGraphicFramePr>
        <p:xfrm>
          <a:off x="747503" y="3057759"/>
          <a:ext cx="5623800" cy="3515681"/>
        </p:xfrm>
        <a:graphic>
          <a:graphicData uri="http://schemas.openxmlformats.org/drawingml/2006/table">
            <a:tbl>
              <a:tblPr/>
              <a:tblGrid>
                <a:gridCol w="281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068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শ্রেণি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গণসংখ্যা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476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3000" b="1" dirty="0">
                          <a:solidFill>
                            <a:srgbClr val="3C3939"/>
                          </a:solidFill>
                          <a:latin typeface="NikoshBAN" panose="02000000000000000000" pitchFamily="2" charset="0"/>
                          <a:ea typeface="Roboto" pitchFamily="34" charset="-122"/>
                          <a:cs typeface="NikoshBAN" panose="02000000000000000000" pitchFamily="2" charset="0"/>
                        </a:rPr>
                        <a:t>৪০ – ৫০</a:t>
                      </a:r>
                      <a:endParaRPr lang="en-US" sz="3000" b="1" dirty="0">
                        <a:latin typeface="NikoshBAN" panose="02000000000000000000" pitchFamily="2" charset="0"/>
                        <a:ea typeface="Roboto" charset="0"/>
                        <a:cs typeface="NikoshBAN" panose="02000000000000000000" pitchFamily="2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3000" b="1" dirty="0">
                          <a:solidFill>
                            <a:srgbClr val="3C3939"/>
                          </a:solidFill>
                          <a:latin typeface="NikoshBAN" panose="02000000000000000000" pitchFamily="2" charset="0"/>
                          <a:ea typeface="Roboto" pitchFamily="34" charset="-122"/>
                          <a:cs typeface="NikoshBAN" panose="02000000000000000000" pitchFamily="2" charset="0"/>
                        </a:rPr>
                        <a:t>৮</a:t>
                      </a:r>
                      <a:endParaRPr lang="en-US" sz="3000" b="1" dirty="0">
                        <a:latin typeface="NikoshBAN" panose="02000000000000000000" pitchFamily="2" charset="0"/>
                        <a:ea typeface="Roboto" charset="0"/>
                        <a:cs typeface="NikoshBAN" panose="02000000000000000000" pitchFamily="2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76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3000" b="1" dirty="0">
                          <a:solidFill>
                            <a:srgbClr val="3C3939"/>
                          </a:solidFill>
                          <a:latin typeface="NikoshBAN" panose="02000000000000000000" pitchFamily="2" charset="0"/>
                          <a:ea typeface="Roboto" pitchFamily="34" charset="-122"/>
                          <a:cs typeface="NikoshBAN" panose="02000000000000000000" pitchFamily="2" charset="0"/>
                        </a:rPr>
                        <a:t>৫০ – ৬০</a:t>
                      </a:r>
                      <a:endParaRPr lang="en-US" sz="3000" b="1" dirty="0">
                        <a:latin typeface="NikoshBAN" panose="02000000000000000000" pitchFamily="2" charset="0"/>
                        <a:ea typeface="Roboto" charset="0"/>
                        <a:cs typeface="NikoshBAN" panose="02000000000000000000" pitchFamily="2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3000" b="1" dirty="0">
                          <a:solidFill>
                            <a:srgbClr val="3C3939"/>
                          </a:solidFill>
                          <a:latin typeface="NikoshBAN" panose="02000000000000000000" pitchFamily="2" charset="0"/>
                          <a:ea typeface="Roboto" pitchFamily="34" charset="-122"/>
                          <a:cs typeface="NikoshBAN" panose="02000000000000000000" pitchFamily="2" charset="0"/>
                        </a:rPr>
                        <a:t>১২</a:t>
                      </a:r>
                      <a:endParaRPr lang="en-US" sz="3000" b="1" dirty="0">
                        <a:latin typeface="NikoshBAN" panose="02000000000000000000" pitchFamily="2" charset="0"/>
                        <a:ea typeface="Roboto" charset="0"/>
                        <a:cs typeface="NikoshBAN" panose="02000000000000000000" pitchFamily="2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476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3000" b="1" dirty="0">
                          <a:solidFill>
                            <a:srgbClr val="3C3939"/>
                          </a:solidFill>
                          <a:latin typeface="NikoshBAN" panose="02000000000000000000" pitchFamily="2" charset="0"/>
                          <a:ea typeface="Roboto" pitchFamily="34" charset="-122"/>
                          <a:cs typeface="NikoshBAN" panose="02000000000000000000" pitchFamily="2" charset="0"/>
                        </a:rPr>
                        <a:t>৬০ – ৭০</a:t>
                      </a:r>
                      <a:endParaRPr lang="en-US" sz="3000" b="1" dirty="0">
                        <a:latin typeface="NikoshBAN" panose="02000000000000000000" pitchFamily="2" charset="0"/>
                        <a:ea typeface="Roboto" charset="0"/>
                        <a:cs typeface="NikoshBAN" panose="02000000000000000000" pitchFamily="2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3000" b="1" dirty="0">
                          <a:solidFill>
                            <a:srgbClr val="3C3939"/>
                          </a:solidFill>
                          <a:latin typeface="NikoshBAN" panose="02000000000000000000" pitchFamily="2" charset="0"/>
                          <a:ea typeface="Roboto" pitchFamily="34" charset="-122"/>
                          <a:cs typeface="NikoshBAN" panose="02000000000000000000" pitchFamily="2" charset="0"/>
                        </a:rPr>
                        <a:t>১০</a:t>
                      </a:r>
                      <a:endParaRPr lang="en-US" sz="3000" b="1" dirty="0">
                        <a:latin typeface="NikoshBAN" panose="02000000000000000000" pitchFamily="2" charset="0"/>
                        <a:ea typeface="Roboto" charset="0"/>
                        <a:cs typeface="NikoshBAN" panose="02000000000000000000" pitchFamily="2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068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3000" b="1" dirty="0">
                          <a:solidFill>
                            <a:srgbClr val="3C3939"/>
                          </a:solidFill>
                          <a:latin typeface="NikoshBAN" panose="02000000000000000000" pitchFamily="2" charset="0"/>
                          <a:ea typeface="Roboto" pitchFamily="34" charset="-122"/>
                          <a:cs typeface="NikoshBAN" panose="02000000000000000000" pitchFamily="2" charset="0"/>
                        </a:rPr>
                        <a:t>৭০ – ৮০</a:t>
                      </a:r>
                      <a:endParaRPr lang="en-US" sz="3000" b="1" dirty="0">
                        <a:latin typeface="NikoshBAN" panose="02000000000000000000" pitchFamily="2" charset="0"/>
                        <a:ea typeface="Roboto" charset="0"/>
                        <a:cs typeface="NikoshBAN" panose="02000000000000000000" pitchFamily="2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3000" b="1" dirty="0">
                          <a:solidFill>
                            <a:srgbClr val="3C3939"/>
                          </a:solidFill>
                          <a:latin typeface="NikoshBAN" panose="02000000000000000000" pitchFamily="2" charset="0"/>
                          <a:ea typeface="Roboto" pitchFamily="34" charset="-122"/>
                          <a:cs typeface="NikoshBAN" panose="02000000000000000000" pitchFamily="2" charset="0"/>
                        </a:rPr>
                        <a:t>৫</a:t>
                      </a:r>
                      <a:endParaRPr lang="en-US" sz="3000" b="1" dirty="0">
                        <a:latin typeface="NikoshBAN" panose="02000000000000000000" pitchFamily="2" charset="0"/>
                        <a:ea typeface="Roboto" charset="0"/>
                        <a:cs typeface="NikoshBAN" panose="02000000000000000000" pitchFamily="2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21463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2" y="195669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800" dirty="0" err="1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সারণি</a:t>
            </a:r>
            <a:r>
              <a:rPr lang="en-US" sz="4800" dirty="0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তৈরির</a:t>
            </a:r>
            <a:r>
              <a:rPr lang="en-US" sz="4800" dirty="0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ধাপ</a:t>
            </a:r>
            <a:r>
              <a:rPr lang="en-US" sz="4800" dirty="0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233771" y="928366"/>
            <a:ext cx="403770" cy="4353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200" dirty="0">
                <a:solidFill>
                  <a:srgbClr val="3C3939"/>
                </a:solidFill>
                <a:latin typeface="NikoshBAN" panose="02000000000000000000" pitchFamily="2" charset="0"/>
                <a:ea typeface="Raleway Light" pitchFamily="34" charset="-122"/>
                <a:cs typeface="NikoshBAN" panose="02000000000000000000" pitchFamily="2" charset="0"/>
              </a:rPr>
              <a:t>01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233771" y="1473606"/>
            <a:ext cx="3735137" cy="46808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5" name="Text 3"/>
          <p:cNvSpPr/>
          <p:nvPr/>
        </p:nvSpPr>
        <p:spPr>
          <a:xfrm>
            <a:off x="233771" y="1741288"/>
            <a:ext cx="3735137" cy="544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3C3939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সর্বোচ্চ ও সর্বনিম্ন খুঁজুন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233771" y="2155211"/>
            <a:ext cx="3735137" cy="11146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8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উপাত্ত </a:t>
            </a:r>
            <a:r>
              <a:rPr lang="en-US" sz="28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থেকে</a:t>
            </a:r>
            <a:r>
              <a:rPr lang="en-US" sz="28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সবচেয়ে</a:t>
            </a:r>
            <a:r>
              <a:rPr lang="en-US" sz="28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বড়</a:t>
            </a:r>
            <a:r>
              <a:rPr lang="en-US" sz="28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ও ছোট মানটি চিহ্নিত করুন।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4170793" y="928366"/>
            <a:ext cx="403770" cy="4353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200" dirty="0">
                <a:solidFill>
                  <a:srgbClr val="3C3939"/>
                </a:solidFill>
                <a:latin typeface="NikoshBAN" panose="02000000000000000000" pitchFamily="2" charset="0"/>
                <a:ea typeface="Raleway Light" pitchFamily="34" charset="-122"/>
                <a:cs typeface="NikoshBAN" panose="02000000000000000000" pitchFamily="2" charset="0"/>
              </a:rPr>
              <a:t>02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170793" y="1473606"/>
            <a:ext cx="3735137" cy="46808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9" name="Text 7"/>
          <p:cNvSpPr/>
          <p:nvPr/>
        </p:nvSpPr>
        <p:spPr>
          <a:xfrm>
            <a:off x="4170793" y="1741288"/>
            <a:ext cx="3735137" cy="544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3C3939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শ্রেণি-ব্যবধান নির্ধারণ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170793" y="2169957"/>
            <a:ext cx="3735137" cy="11146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8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উপাত্তের </a:t>
            </a:r>
            <a:r>
              <a:rPr lang="en-US" sz="28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পরিসর</a:t>
            </a:r>
            <a:r>
              <a:rPr lang="en-US" sz="28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অনুযায়ী</a:t>
            </a:r>
            <a:r>
              <a:rPr lang="en-US" sz="28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উপযুক্ত ব্যবধান (যেমন ৫ বা ১০) নির্বাচন করুন।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107817" y="928366"/>
            <a:ext cx="403770" cy="4353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200" dirty="0">
                <a:solidFill>
                  <a:srgbClr val="3C3939"/>
                </a:solidFill>
                <a:latin typeface="NikoshBAN" panose="02000000000000000000" pitchFamily="2" charset="0"/>
                <a:ea typeface="Raleway Light" pitchFamily="34" charset="-122"/>
                <a:cs typeface="NikoshBAN" panose="02000000000000000000" pitchFamily="2" charset="0"/>
              </a:rPr>
              <a:t>03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8107817" y="1473606"/>
            <a:ext cx="3735137" cy="46808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13" name="Text 11"/>
          <p:cNvSpPr/>
          <p:nvPr/>
        </p:nvSpPr>
        <p:spPr>
          <a:xfrm>
            <a:off x="8107817" y="1741288"/>
            <a:ext cx="3735137" cy="544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3C3939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শ্রেণি তালিকা তৈরি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07817" y="2184704"/>
            <a:ext cx="3735137" cy="11146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8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নিম্নসীমা থেকে শুরু করে ধারাবাহিকভাবে শ্রেণিগুলি লিখুন।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233771" y="3967729"/>
            <a:ext cx="403770" cy="4353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200" dirty="0">
                <a:solidFill>
                  <a:srgbClr val="3C3939"/>
                </a:solidFill>
                <a:latin typeface="NikoshBAN" panose="02000000000000000000" pitchFamily="2" charset="0"/>
                <a:ea typeface="Raleway Light" pitchFamily="34" charset="-122"/>
                <a:cs typeface="NikoshBAN" panose="02000000000000000000" pitchFamily="2" charset="0"/>
              </a:rPr>
              <a:t>04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233771" y="4512967"/>
            <a:ext cx="5703650" cy="46808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17" name="Text 15"/>
          <p:cNvSpPr/>
          <p:nvPr/>
        </p:nvSpPr>
        <p:spPr>
          <a:xfrm>
            <a:off x="233771" y="4603669"/>
            <a:ext cx="5703650" cy="544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3C3939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উপাত্ত গণনা করুন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233771" y="4899602"/>
            <a:ext cx="5703650" cy="557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8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প্রতিটি উপাত্ত কোন </a:t>
            </a:r>
            <a:r>
              <a:rPr lang="en-US" sz="28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শ্রেণিতে</a:t>
            </a:r>
            <a:r>
              <a:rPr lang="en-US" sz="28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পড়ে</a:t>
            </a:r>
            <a:r>
              <a:rPr lang="en-US" sz="28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28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তা</a:t>
            </a:r>
            <a:r>
              <a:rPr lang="en-US" sz="28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নির্ধারণ করে গণনা করুন।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6139304" y="3923481"/>
            <a:ext cx="307716" cy="4353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200" dirty="0">
                <a:solidFill>
                  <a:srgbClr val="3C3939"/>
                </a:solidFill>
                <a:latin typeface="NikoshBAN" panose="02000000000000000000" pitchFamily="2" charset="0"/>
                <a:ea typeface="Raleway Light" pitchFamily="34" charset="-122"/>
                <a:cs typeface="NikoshBAN" panose="02000000000000000000" pitchFamily="2" charset="0"/>
              </a:rPr>
              <a:t>05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139304" y="4468719"/>
            <a:ext cx="5703650" cy="46808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21" name="Text 19"/>
          <p:cNvSpPr/>
          <p:nvPr/>
        </p:nvSpPr>
        <p:spPr>
          <a:xfrm>
            <a:off x="6139304" y="4500429"/>
            <a:ext cx="4346799" cy="544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3C3939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গণসংখ্যা লিখুন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096000" y="4792854"/>
            <a:ext cx="5703650" cy="1177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8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প্রতিটি শ্রেণির পাশে গণনা </a:t>
            </a:r>
            <a:r>
              <a:rPr lang="en-US" sz="28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করা</a:t>
            </a:r>
            <a:r>
              <a:rPr lang="en-US" sz="28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28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সংখ্যাটি</a:t>
            </a:r>
            <a:r>
              <a:rPr lang="en-US" sz="28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সারণিতে লিখুন।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F32F7DD-909D-6B5A-50FA-84EF97A759BC}"/>
              </a:ext>
            </a:extLst>
          </p:cNvPr>
          <p:cNvSpPr/>
          <p:nvPr/>
        </p:nvSpPr>
        <p:spPr>
          <a:xfrm>
            <a:off x="10751571" y="6533534"/>
            <a:ext cx="1386348" cy="2544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799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1" grpId="0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825" y="432041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5400" dirty="0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ক্রমযোজিত গণসংখ্যা সারণি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667825" y="1271533"/>
            <a:ext cx="5203794" cy="1379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30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প্রতিটি শ্রেণি পর্যন্ত </a:t>
            </a:r>
            <a:r>
              <a:rPr lang="en-US" sz="3000" b="1" dirty="0">
                <a:solidFill>
                  <a:srgbClr val="3C3939"/>
                </a:solidFill>
                <a:latin typeface="NikoshBAN" panose="02000000000000000000" pitchFamily="2" charset="0"/>
                <a:ea typeface="Roboto Bold" pitchFamily="34" charset="-122"/>
                <a:cs typeface="NikoshBAN" panose="02000000000000000000" pitchFamily="2" charset="0"/>
              </a:rPr>
              <a:t>মোট গণসংখ্যা</a:t>
            </a:r>
            <a:r>
              <a:rPr lang="en-US" sz="30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হিসাব করাই ক্রমযোজিত গণসংখ্যা। প্রতিটি নতুন গণসংখ্যা আগের সব গণসংখ্যার সাথে </a:t>
            </a:r>
            <a:r>
              <a:rPr lang="en-US" sz="3000" b="1" dirty="0">
                <a:solidFill>
                  <a:srgbClr val="3C3939"/>
                </a:solidFill>
                <a:latin typeface="NikoshBAN" panose="02000000000000000000" pitchFamily="2" charset="0"/>
                <a:ea typeface="Roboto Bold" pitchFamily="34" charset="-122"/>
                <a:cs typeface="NikoshBAN" panose="02000000000000000000" pitchFamily="2" charset="0"/>
              </a:rPr>
              <a:t>যোগ </a:t>
            </a:r>
            <a:r>
              <a:rPr lang="en-US" sz="3000" b="1" dirty="0" err="1">
                <a:solidFill>
                  <a:srgbClr val="3C3939"/>
                </a:solidFill>
                <a:latin typeface="NikoshBAN" panose="02000000000000000000" pitchFamily="2" charset="0"/>
                <a:ea typeface="Roboto Bold" pitchFamily="34" charset="-122"/>
                <a:cs typeface="NikoshBAN" panose="02000000000000000000" pitchFamily="2" charset="0"/>
              </a:rPr>
              <a:t>করে</a:t>
            </a:r>
            <a:r>
              <a:rPr lang="en-US" sz="30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পাওয়া</a:t>
            </a:r>
            <a:r>
              <a:rPr lang="en-US" sz="30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যায়</a:t>
            </a:r>
            <a:r>
              <a:rPr lang="en-US" sz="30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।</a:t>
            </a:r>
            <a:endParaRPr lang="en-US" sz="3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en-US" sz="30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এটি </a:t>
            </a:r>
            <a:r>
              <a:rPr lang="en-US" sz="3000" b="1" dirty="0" err="1">
                <a:solidFill>
                  <a:srgbClr val="3C3939"/>
                </a:solidFill>
                <a:latin typeface="NikoshBAN" panose="02000000000000000000" pitchFamily="2" charset="0"/>
                <a:ea typeface="Roboto Bold" pitchFamily="34" charset="-122"/>
                <a:cs typeface="NikoshBAN" panose="02000000000000000000" pitchFamily="2" charset="0"/>
              </a:rPr>
              <a:t>মধ্যমা</a:t>
            </a:r>
            <a:r>
              <a:rPr lang="en-US" sz="3000" b="1" dirty="0">
                <a:solidFill>
                  <a:srgbClr val="3C3939"/>
                </a:solidFill>
                <a:latin typeface="NikoshBAN" panose="02000000000000000000" pitchFamily="2" charset="0"/>
                <a:ea typeface="Roboto Bold" pitchFamily="34" charset="-122"/>
                <a:cs typeface="NikoshBAN" panose="02000000000000000000" pitchFamily="2" charset="0"/>
              </a:rPr>
              <a:t> </a:t>
            </a:r>
            <a:r>
              <a:rPr lang="en-US" sz="3000" b="1" dirty="0" err="1">
                <a:solidFill>
                  <a:srgbClr val="3C3939"/>
                </a:solidFill>
                <a:latin typeface="NikoshBAN" panose="02000000000000000000" pitchFamily="2" charset="0"/>
                <a:ea typeface="Roboto Bold" pitchFamily="34" charset="-122"/>
                <a:cs typeface="NikoshBAN" panose="02000000000000000000" pitchFamily="2" charset="0"/>
              </a:rPr>
              <a:t>বা</a:t>
            </a:r>
            <a:r>
              <a:rPr lang="en-US" sz="3000" b="1" dirty="0">
                <a:solidFill>
                  <a:srgbClr val="3C3939"/>
                </a:solidFill>
                <a:latin typeface="NikoshBAN" panose="02000000000000000000" pitchFamily="2" charset="0"/>
                <a:ea typeface="Roboto Bold" pitchFamily="34" charset="-122"/>
                <a:cs typeface="NikoshBAN" panose="02000000000000000000" pitchFamily="2" charset="0"/>
              </a:rPr>
              <a:t> </a:t>
            </a:r>
            <a:r>
              <a:rPr lang="en-US" sz="3000" b="1" dirty="0" err="1">
                <a:solidFill>
                  <a:srgbClr val="3C3939"/>
                </a:solidFill>
                <a:latin typeface="NikoshBAN" panose="02000000000000000000" pitchFamily="2" charset="0"/>
                <a:ea typeface="Roboto Bold" pitchFamily="34" charset="-122"/>
                <a:cs typeface="NikoshBAN" panose="02000000000000000000" pitchFamily="2" charset="0"/>
              </a:rPr>
              <a:t>মধ্যক</a:t>
            </a:r>
            <a:r>
              <a:rPr lang="en-US" sz="3000" b="1" dirty="0">
                <a:solidFill>
                  <a:srgbClr val="3C3939"/>
                </a:solidFill>
                <a:latin typeface="NikoshBAN" panose="02000000000000000000" pitchFamily="2" charset="0"/>
                <a:ea typeface="Roboto Bold" pitchFamily="34" charset="-122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নির্ণয়ে</a:t>
            </a:r>
            <a:r>
              <a:rPr lang="en-US" sz="30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অপরিহার্য</a:t>
            </a:r>
            <a:r>
              <a:rPr lang="en-US" sz="30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ভূমিকা রাখে।</a:t>
            </a:r>
            <a:endParaRPr lang="en-US" sz="3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0212047"/>
              </p:ext>
            </p:extLst>
          </p:nvPr>
        </p:nvGraphicFramePr>
        <p:xfrm>
          <a:off x="6033847" y="1475498"/>
          <a:ext cx="6074574" cy="5308759"/>
        </p:xfrm>
        <a:graphic>
          <a:graphicData uri="http://schemas.openxmlformats.org/drawingml/2006/table">
            <a:tbl>
              <a:tblPr/>
              <a:tblGrid>
                <a:gridCol w="2024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4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48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5619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3600" b="1" dirty="0">
                          <a:solidFill>
                            <a:srgbClr val="FFFFFF"/>
                          </a:solidFill>
                          <a:latin typeface="NikoshBAN" panose="02000000000000000000" pitchFamily="2" charset="0"/>
                          <a:ea typeface="Roboto" pitchFamily="34" charset="-122"/>
                          <a:cs typeface="NikoshBAN" panose="02000000000000000000" pitchFamily="2" charset="0"/>
                        </a:rPr>
                        <a:t>শ্রেণি</a:t>
                      </a:r>
                      <a:endParaRPr lang="en-US" sz="3600" dirty="0">
                        <a:latin typeface="NikoshBAN" panose="02000000000000000000" pitchFamily="2" charset="0"/>
                        <a:ea typeface="Roboto" charset="0"/>
                        <a:cs typeface="NikoshBAN" panose="02000000000000000000" pitchFamily="2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3600" b="1" dirty="0">
                          <a:solidFill>
                            <a:srgbClr val="FFFFFF"/>
                          </a:solidFill>
                          <a:latin typeface="NikoshBAN" panose="02000000000000000000" pitchFamily="2" charset="0"/>
                          <a:ea typeface="Roboto" pitchFamily="34" charset="-122"/>
                          <a:cs typeface="NikoshBAN" panose="02000000000000000000" pitchFamily="2" charset="0"/>
                        </a:rPr>
                        <a:t>গণসংখ্যা</a:t>
                      </a:r>
                      <a:endParaRPr lang="en-US" sz="3600" dirty="0">
                        <a:latin typeface="NikoshBAN" panose="02000000000000000000" pitchFamily="2" charset="0"/>
                        <a:ea typeface="Roboto" charset="0"/>
                        <a:cs typeface="NikoshBAN" panose="02000000000000000000" pitchFamily="2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3600" b="1" dirty="0">
                          <a:solidFill>
                            <a:srgbClr val="FFFFFF"/>
                          </a:solidFill>
                          <a:latin typeface="NikoshBAN" panose="02000000000000000000" pitchFamily="2" charset="0"/>
                          <a:ea typeface="Roboto" pitchFamily="34" charset="-122"/>
                          <a:cs typeface="NikoshBAN" panose="02000000000000000000" pitchFamily="2" charset="0"/>
                        </a:rPr>
                        <a:t>ক্রমযোজিত</a:t>
                      </a:r>
                      <a:endParaRPr lang="en-US" sz="3600" dirty="0">
                        <a:latin typeface="NikoshBAN" panose="02000000000000000000" pitchFamily="2" charset="0"/>
                        <a:ea typeface="Roboto" charset="0"/>
                        <a:cs typeface="NikoshBAN" panose="02000000000000000000" pitchFamily="2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814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3600" dirty="0">
                          <a:solidFill>
                            <a:srgbClr val="3C3939"/>
                          </a:solidFill>
                          <a:latin typeface="NikoshBAN" panose="02000000000000000000" pitchFamily="2" charset="0"/>
                          <a:ea typeface="Roboto" pitchFamily="34" charset="-122"/>
                          <a:cs typeface="NikoshBAN" panose="02000000000000000000" pitchFamily="2" charset="0"/>
                        </a:rPr>
                        <a:t>৪০ – ৫০</a:t>
                      </a:r>
                      <a:endParaRPr lang="en-US" sz="3600" dirty="0">
                        <a:latin typeface="NikoshBAN" panose="02000000000000000000" pitchFamily="2" charset="0"/>
                        <a:ea typeface="Roboto" charset="0"/>
                        <a:cs typeface="NikoshBAN" panose="02000000000000000000" pitchFamily="2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600" dirty="0">
                          <a:solidFill>
                            <a:srgbClr val="3C3939"/>
                          </a:solidFill>
                          <a:latin typeface="NikoshBAN" panose="02000000000000000000" pitchFamily="2" charset="0"/>
                          <a:ea typeface="Roboto" pitchFamily="34" charset="-122"/>
                          <a:cs typeface="NikoshBAN" panose="02000000000000000000" pitchFamily="2" charset="0"/>
                        </a:rPr>
                        <a:t>৮</a:t>
                      </a:r>
                      <a:endParaRPr lang="en-US" sz="3600" dirty="0">
                        <a:latin typeface="NikoshBAN" panose="02000000000000000000" pitchFamily="2" charset="0"/>
                        <a:ea typeface="Roboto" charset="0"/>
                        <a:cs typeface="NikoshBAN" panose="02000000000000000000" pitchFamily="2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600" dirty="0">
                          <a:solidFill>
                            <a:srgbClr val="3C3939"/>
                          </a:solidFill>
                          <a:latin typeface="NikoshBAN" panose="02000000000000000000" pitchFamily="2" charset="0"/>
                          <a:ea typeface="Roboto" pitchFamily="34" charset="-122"/>
                          <a:cs typeface="NikoshBAN" panose="02000000000000000000" pitchFamily="2" charset="0"/>
                        </a:rPr>
                        <a:t>৮</a:t>
                      </a:r>
                      <a:endParaRPr lang="en-US" sz="3600" dirty="0">
                        <a:latin typeface="NikoshBAN" panose="02000000000000000000" pitchFamily="2" charset="0"/>
                        <a:ea typeface="Roboto" charset="0"/>
                        <a:cs typeface="NikoshBAN" panose="02000000000000000000" pitchFamily="2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814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3600" dirty="0">
                          <a:solidFill>
                            <a:srgbClr val="3C3939"/>
                          </a:solidFill>
                          <a:latin typeface="NikoshBAN" panose="02000000000000000000" pitchFamily="2" charset="0"/>
                          <a:ea typeface="Roboto" pitchFamily="34" charset="-122"/>
                          <a:cs typeface="NikoshBAN" panose="02000000000000000000" pitchFamily="2" charset="0"/>
                        </a:rPr>
                        <a:t>৫০ – ৬০</a:t>
                      </a:r>
                      <a:endParaRPr lang="en-US" sz="3600" dirty="0">
                        <a:latin typeface="NikoshBAN" panose="02000000000000000000" pitchFamily="2" charset="0"/>
                        <a:ea typeface="Roboto" charset="0"/>
                        <a:cs typeface="NikoshBAN" panose="02000000000000000000" pitchFamily="2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600" dirty="0">
                          <a:solidFill>
                            <a:srgbClr val="3C3939"/>
                          </a:solidFill>
                          <a:latin typeface="NikoshBAN" panose="02000000000000000000" pitchFamily="2" charset="0"/>
                          <a:ea typeface="Roboto" pitchFamily="34" charset="-122"/>
                          <a:cs typeface="NikoshBAN" panose="02000000000000000000" pitchFamily="2" charset="0"/>
                        </a:rPr>
                        <a:t>১২</a:t>
                      </a:r>
                      <a:endParaRPr lang="en-US" sz="3600" dirty="0">
                        <a:latin typeface="NikoshBAN" panose="02000000000000000000" pitchFamily="2" charset="0"/>
                        <a:ea typeface="Roboto" charset="0"/>
                        <a:cs typeface="NikoshBAN" panose="02000000000000000000" pitchFamily="2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600" dirty="0">
                          <a:solidFill>
                            <a:srgbClr val="3C3939"/>
                          </a:solidFill>
                          <a:latin typeface="NikoshBAN" panose="02000000000000000000" pitchFamily="2" charset="0"/>
                          <a:ea typeface="Roboto" pitchFamily="34" charset="-122"/>
                          <a:cs typeface="NikoshBAN" panose="02000000000000000000" pitchFamily="2" charset="0"/>
                        </a:rPr>
                        <a:t>২০</a:t>
                      </a:r>
                      <a:endParaRPr lang="en-US" sz="3600" dirty="0">
                        <a:latin typeface="NikoshBAN" panose="02000000000000000000" pitchFamily="2" charset="0"/>
                        <a:ea typeface="Roboto" charset="0"/>
                        <a:cs typeface="NikoshBAN" panose="02000000000000000000" pitchFamily="2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814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3600" dirty="0">
                          <a:solidFill>
                            <a:srgbClr val="3C3939"/>
                          </a:solidFill>
                          <a:latin typeface="NikoshBAN" panose="02000000000000000000" pitchFamily="2" charset="0"/>
                          <a:ea typeface="Roboto" pitchFamily="34" charset="-122"/>
                          <a:cs typeface="NikoshBAN" panose="02000000000000000000" pitchFamily="2" charset="0"/>
                        </a:rPr>
                        <a:t>৬০ – ৭০</a:t>
                      </a:r>
                      <a:endParaRPr lang="en-US" sz="3600" dirty="0">
                        <a:latin typeface="NikoshBAN" panose="02000000000000000000" pitchFamily="2" charset="0"/>
                        <a:ea typeface="Roboto" charset="0"/>
                        <a:cs typeface="NikoshBAN" panose="02000000000000000000" pitchFamily="2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600" dirty="0">
                          <a:solidFill>
                            <a:srgbClr val="3C3939"/>
                          </a:solidFill>
                          <a:latin typeface="NikoshBAN" panose="02000000000000000000" pitchFamily="2" charset="0"/>
                          <a:ea typeface="Roboto" pitchFamily="34" charset="-122"/>
                          <a:cs typeface="NikoshBAN" panose="02000000000000000000" pitchFamily="2" charset="0"/>
                        </a:rPr>
                        <a:t>১০</a:t>
                      </a:r>
                      <a:endParaRPr lang="en-US" sz="3600" dirty="0">
                        <a:latin typeface="NikoshBAN" panose="02000000000000000000" pitchFamily="2" charset="0"/>
                        <a:ea typeface="Roboto" charset="0"/>
                        <a:cs typeface="NikoshBAN" panose="02000000000000000000" pitchFamily="2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600" dirty="0">
                          <a:solidFill>
                            <a:srgbClr val="3C3939"/>
                          </a:solidFill>
                          <a:latin typeface="NikoshBAN" panose="02000000000000000000" pitchFamily="2" charset="0"/>
                          <a:ea typeface="Roboto" pitchFamily="34" charset="-122"/>
                          <a:cs typeface="NikoshBAN" panose="02000000000000000000" pitchFamily="2" charset="0"/>
                        </a:rPr>
                        <a:t>৩০</a:t>
                      </a:r>
                      <a:endParaRPr lang="en-US" sz="3600" dirty="0">
                        <a:latin typeface="NikoshBAN" panose="02000000000000000000" pitchFamily="2" charset="0"/>
                        <a:ea typeface="Roboto" charset="0"/>
                        <a:cs typeface="NikoshBAN" panose="02000000000000000000" pitchFamily="2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814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3600" dirty="0">
                          <a:solidFill>
                            <a:srgbClr val="3C3939"/>
                          </a:solidFill>
                          <a:latin typeface="NikoshBAN" panose="02000000000000000000" pitchFamily="2" charset="0"/>
                          <a:ea typeface="Roboto" pitchFamily="34" charset="-122"/>
                          <a:cs typeface="NikoshBAN" panose="02000000000000000000" pitchFamily="2" charset="0"/>
                        </a:rPr>
                        <a:t>৭০ – ৮০</a:t>
                      </a:r>
                      <a:endParaRPr lang="en-US" sz="3600" dirty="0">
                        <a:latin typeface="NikoshBAN" panose="02000000000000000000" pitchFamily="2" charset="0"/>
                        <a:ea typeface="Roboto" charset="0"/>
                        <a:cs typeface="NikoshBAN" panose="02000000000000000000" pitchFamily="2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600" dirty="0">
                          <a:solidFill>
                            <a:srgbClr val="3C3939"/>
                          </a:solidFill>
                          <a:latin typeface="NikoshBAN" panose="02000000000000000000" pitchFamily="2" charset="0"/>
                          <a:ea typeface="Roboto" pitchFamily="34" charset="-122"/>
                          <a:cs typeface="NikoshBAN" panose="02000000000000000000" pitchFamily="2" charset="0"/>
                        </a:rPr>
                        <a:t>৫</a:t>
                      </a:r>
                      <a:endParaRPr lang="en-US" sz="3600" dirty="0">
                        <a:latin typeface="NikoshBAN" panose="02000000000000000000" pitchFamily="2" charset="0"/>
                        <a:ea typeface="Roboto" charset="0"/>
                        <a:cs typeface="NikoshBAN" panose="02000000000000000000" pitchFamily="2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600" dirty="0">
                          <a:solidFill>
                            <a:srgbClr val="3C3939"/>
                          </a:solidFill>
                          <a:latin typeface="NikoshBAN" panose="02000000000000000000" pitchFamily="2" charset="0"/>
                          <a:ea typeface="Roboto" pitchFamily="34" charset="-122"/>
                          <a:cs typeface="NikoshBAN" panose="02000000000000000000" pitchFamily="2" charset="0"/>
                        </a:rPr>
                        <a:t>৩৫</a:t>
                      </a:r>
                      <a:endParaRPr lang="en-US" sz="3600" dirty="0">
                        <a:latin typeface="NikoshBAN" panose="02000000000000000000" pitchFamily="2" charset="0"/>
                        <a:ea typeface="Roboto" charset="0"/>
                        <a:cs typeface="NikoshBAN" panose="02000000000000000000" pitchFamily="2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319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42032"/>
            <a:ext cx="10868745" cy="535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800" dirty="0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অনুশীলনী সমস্যা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918346" y="1562398"/>
            <a:ext cx="11019244" cy="5224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3600" b="1" dirty="0">
                <a:solidFill>
                  <a:srgbClr val="3C3939"/>
                </a:solidFill>
                <a:latin typeface="NikoshBAN" panose="02000000000000000000" pitchFamily="2" charset="0"/>
                <a:ea typeface="Roboto Bold" pitchFamily="34" charset="-122"/>
                <a:cs typeface="NikoshBAN" panose="02000000000000000000" pitchFamily="2" charset="0"/>
              </a:rPr>
              <a:t>সমস্যা: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৩০ জন শিক্ষার্থীর গণিত পরীক্ষার নম্বর — ৩৫, ৪২, ৫৮, ৬৫, ৪৮, ৭২, ৫৫, ৬৮, ৪৫, ৬২, ৭৮, ৫২, ৬৮, ৪৮, ৭৫, ৬০, ৫৫, ৭০, ৪৫, ৬৫, ৫৮, ৭২, ৬৮, ৫০, ৬৫, ৭৫, ৪৮, ৬২, ৫৫, ৭০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61475" y="1387773"/>
            <a:ext cx="19050" cy="871736"/>
          </a:xfrm>
          <a:prstGeom prst="roundRect">
            <a:avLst>
              <a:gd name="adj" fmla="val 49999"/>
            </a:avLst>
          </a:prstGeom>
          <a:solidFill>
            <a:srgbClr val="1B1B27"/>
          </a:solidFill>
          <a:ln/>
        </p:spPr>
      </p:sp>
      <p:sp>
        <p:nvSpPr>
          <p:cNvPr id="5" name="Text 3"/>
          <p:cNvSpPr/>
          <p:nvPr/>
        </p:nvSpPr>
        <p:spPr>
          <a:xfrm>
            <a:off x="680525" y="3989875"/>
            <a:ext cx="11113882" cy="10075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6600" b="1" dirty="0" err="1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বাড়ির</a:t>
            </a:r>
            <a:r>
              <a:rPr lang="en-US" sz="6600" b="1" dirty="0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কাজ</a:t>
            </a:r>
            <a:r>
              <a:rPr lang="en-US" sz="6600" b="1" dirty="0">
                <a:solidFill>
                  <a:srgbClr val="1B1B27"/>
                </a:solidFill>
                <a:latin typeface="NikoshBAN" panose="02000000000000000000" pitchFamily="2" charset="0"/>
                <a:ea typeface="Raleway" pitchFamily="34" charset="-122"/>
                <a:cs typeface="NikoshBAN" panose="02000000000000000000" pitchFamily="2" charset="0"/>
              </a:rPr>
              <a:t>:</a:t>
            </a:r>
            <a:endParaRPr lang="en-US" sz="6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80525" y="4997442"/>
            <a:ext cx="10051999" cy="5767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64160" indent="-264160" algn="l">
              <a:lnSpc>
                <a:spcPct val="127000"/>
              </a:lnSpc>
              <a:buSzPct val="100000"/>
              <a:buFont typeface="+mj-lt"/>
              <a:buAutoNum type="arabicPeriod"/>
            </a:pP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শ্রেণি-ব্যবধান </a:t>
            </a:r>
            <a:r>
              <a:rPr lang="en-US" sz="3600" b="1" dirty="0">
                <a:solidFill>
                  <a:srgbClr val="3C3939"/>
                </a:solidFill>
                <a:latin typeface="NikoshBAN" panose="02000000000000000000" pitchFamily="2" charset="0"/>
                <a:ea typeface="Roboto Bold" pitchFamily="34" charset="-122"/>
                <a:cs typeface="NikoshBAN" panose="02000000000000000000" pitchFamily="2" charset="0"/>
              </a:rPr>
              <a:t>১০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নিয়ে</a:t>
            </a: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 গণসংখ্যা নিবেশন সারণি তৈরি করো।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64160" indent="-264160" algn="l">
              <a:lnSpc>
                <a:spcPct val="127000"/>
              </a:lnSpc>
              <a:buSzPct val="100000"/>
              <a:buFont typeface="+mj-lt"/>
              <a:buAutoNum type="arabicPeriod" startAt="2"/>
            </a:pPr>
            <a:r>
              <a:rPr lang="en-US" sz="3600" dirty="0">
                <a:solidFill>
                  <a:srgbClr val="3C3939"/>
                </a:solidFill>
                <a:latin typeface="NikoshBAN" panose="02000000000000000000" pitchFamily="2" charset="0"/>
                <a:ea typeface="Roboto" pitchFamily="34" charset="-122"/>
                <a:cs typeface="NikoshBAN" panose="02000000000000000000" pitchFamily="2" charset="0"/>
              </a:rPr>
              <a:t>ক্রমযোজিত গণসংখ্যা সারণি তৈরি করো।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E896F8-FB35-A668-9023-1593FA69B66C}"/>
              </a:ext>
            </a:extLst>
          </p:cNvPr>
          <p:cNvSpPr/>
          <p:nvPr/>
        </p:nvSpPr>
        <p:spPr>
          <a:xfrm>
            <a:off x="10958052" y="6371304"/>
            <a:ext cx="1204452" cy="4424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595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0193" y="586707"/>
            <a:ext cx="18473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88D9AE-A10F-99FA-55D9-5E4C5A0CA0DD}"/>
              </a:ext>
            </a:extLst>
          </p:cNvPr>
          <p:cNvSpPr txBox="1"/>
          <p:nvPr/>
        </p:nvSpPr>
        <p:spPr>
          <a:xfrm>
            <a:off x="3244645" y="1371600"/>
            <a:ext cx="4987263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dirty="0" err="1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7247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519</Words>
  <Application>Microsoft Office PowerPoint</Application>
  <PresentationFormat>Widescreen</PresentationFormat>
  <Paragraphs>112</Paragraphs>
  <Slides>16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Aptos</vt:lpstr>
      <vt:lpstr>Arial</vt:lpstr>
      <vt:lpstr>Calibri</vt:lpstr>
      <vt:lpstr>Calibri Light</vt:lpstr>
      <vt:lpstr>NikoshBAN</vt:lpstr>
      <vt:lpstr>Raleway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Hewlett-Packard Company</dc:creator>
  <cp:lastModifiedBy>Moyen</cp:lastModifiedBy>
  <cp:revision>20</cp:revision>
  <dcterms:created xsi:type="dcterms:W3CDTF">2026-09-13T08:58:13Z</dcterms:created>
  <dcterms:modified xsi:type="dcterms:W3CDTF">2026-09-13T18:03:21Z</dcterms:modified>
</cp:coreProperties>
</file>