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95" r:id="rId2"/>
    <p:sldId id="256" r:id="rId3"/>
    <p:sldId id="296" r:id="rId4"/>
    <p:sldId id="294" r:id="rId5"/>
    <p:sldId id="257" r:id="rId6"/>
    <p:sldId id="258" r:id="rId7"/>
    <p:sldId id="259" r:id="rId8"/>
    <p:sldId id="263" r:id="rId9"/>
    <p:sldId id="276" r:id="rId10"/>
    <p:sldId id="264" r:id="rId11"/>
    <p:sldId id="260" r:id="rId12"/>
    <p:sldId id="277" r:id="rId13"/>
    <p:sldId id="278" r:id="rId14"/>
    <p:sldId id="279" r:id="rId15"/>
    <p:sldId id="280" r:id="rId16"/>
    <p:sldId id="281" r:id="rId17"/>
    <p:sldId id="262" r:id="rId18"/>
    <p:sldId id="261" r:id="rId19"/>
    <p:sldId id="270" r:id="rId20"/>
    <p:sldId id="271" r:id="rId21"/>
    <p:sldId id="288" r:id="rId22"/>
    <p:sldId id="289" r:id="rId23"/>
    <p:sldId id="282" r:id="rId24"/>
    <p:sldId id="283" r:id="rId25"/>
    <p:sldId id="284" r:id="rId26"/>
    <p:sldId id="285" r:id="rId27"/>
    <p:sldId id="286" r:id="rId28"/>
    <p:sldId id="287" r:id="rId29"/>
    <p:sldId id="298" r:id="rId30"/>
    <p:sldId id="274" r:id="rId31"/>
    <p:sldId id="293" r:id="rId32"/>
    <p:sldId id="291" r:id="rId33"/>
    <p:sldId id="275" r:id="rId34"/>
    <p:sldId id="290" r:id="rId35"/>
    <p:sldId id="29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pPRFO267qf2PXTbxO1SPw==" hashData="TW1atw+0dv6T/9J3YBm3PSirlbUWqPT+9x+1uH95bCqWsUJiSuhTsveWtzq6jEe3Z8HYxBdEQeuYYNNHPhn7I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29.jf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f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7D1E72A-3A82-4B67-A5EE-06190C421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19529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0700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107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0700" dirty="0" err="1">
                <a:latin typeface="SutonnyMJ" pitchFamily="2" charset="0"/>
                <a:cs typeface="SutonnyMJ" pitchFamily="2" charset="0"/>
              </a:rPr>
              <a:t>wK</a:t>
            </a:r>
            <a:r>
              <a:rPr lang="en-US" sz="10700" dirty="0">
                <a:latin typeface="SutonnyMJ" pitchFamily="2" charset="0"/>
                <a:cs typeface="SutonnyMJ" pitchFamily="2" charset="0"/>
              </a:rPr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543800" cy="41910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gybvdv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AR©‡bi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cb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mev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e›Ub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e›U‡bi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mv‡_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RwoZ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hveZxq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bwZK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Kg©KvÛ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cÖZ¨ÿ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mev‡K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300" b="1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63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6000" dirty="0">
                <a:solidFill>
                  <a:srgbClr val="FF0000"/>
                </a:solidFill>
              </a:rPr>
              <a:t>“Business is an institution organized and operated for provide goods and services to the society under the incentive gain”. --- B.O. Wheeler.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A17C84-DDFB-4E04-A334-21D46CFEE13B}"/>
              </a:ext>
            </a:extLst>
          </p:cNvPr>
          <p:cNvSpPr/>
          <p:nvPr/>
        </p:nvSpPr>
        <p:spPr>
          <a:xfrm>
            <a:off x="5715000" y="59436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Dr. Md. </a:t>
            </a:r>
            <a:r>
              <a:rPr lang="en-US" sz="1200" dirty="0" err="1">
                <a:solidFill>
                  <a:schemeClr val="bg2"/>
                </a:solidFill>
              </a:rPr>
              <a:t>Shajjad</a:t>
            </a:r>
            <a:r>
              <a:rPr lang="en-US" sz="12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Al-Haj </a:t>
            </a:r>
            <a:r>
              <a:rPr lang="en-US" sz="1200" dirty="0" err="1">
                <a:solidFill>
                  <a:schemeClr val="bg2"/>
                </a:solidFill>
              </a:rPr>
              <a:t>Ahed</a:t>
            </a:r>
            <a:r>
              <a:rPr lang="en-US" sz="12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  <p:extLst>
      <p:ext uri="{BB962C8B-B14F-4D97-AF65-F5344CB8AC3E}">
        <p14:creationId xmlns:p14="http://schemas.microsoft.com/office/powerpoint/2010/main" val="62068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4000" b="0" dirty="0">
                <a:effectLst/>
                <a:latin typeface="SutonnyMJ" pitchFamily="2" charset="0"/>
                <a:cs typeface="SutonnyMJ" pitchFamily="2" charset="0"/>
              </a:rPr>
              <a:t>GB </a:t>
            </a:r>
            <a:r>
              <a:rPr lang="en-US" sz="4000" b="0" dirty="0" err="1">
                <a:effectLst/>
                <a:latin typeface="SutonnyMJ" pitchFamily="2" charset="0"/>
                <a:cs typeface="SutonnyMJ" pitchFamily="2" charset="0"/>
              </a:rPr>
              <a:t>Aa¨v‡qi</a:t>
            </a:r>
            <a:r>
              <a:rPr lang="en-US" sz="4000" b="0" dirty="0">
                <a:effectLst/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0" dirty="0" err="1">
                <a:effectLst/>
                <a:latin typeface="SutonnyMJ" pitchFamily="2" charset="0"/>
                <a:cs typeface="SutonnyMJ" pitchFamily="2" charset="0"/>
              </a:rPr>
              <a:t>cvV</a:t>
            </a:r>
            <a:r>
              <a:rPr lang="en-US" sz="4000" b="0" dirty="0">
                <a:effectLst/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b="0" dirty="0" err="1">
                <a:effectLst/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4000" b="0" dirty="0">
                <a:effectLst/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0" dirty="0" err="1">
                <a:effectLst/>
                <a:latin typeface="SutonnyMJ" pitchFamily="2" charset="0"/>
                <a:cs typeface="SutonnyMJ" pitchFamily="2" charset="0"/>
              </a:rPr>
              <a:t>wkÿv</a:t>
            </a:r>
            <a:r>
              <a:rPr lang="en-US" sz="4000" b="0" dirty="0">
                <a:effectLst/>
                <a:latin typeface="SutonnyMJ" pitchFamily="2" charset="0"/>
                <a:cs typeface="SutonnyMJ" pitchFamily="2" charset="0"/>
              </a:rPr>
              <a:t>_©</a:t>
            </a:r>
            <a:r>
              <a:rPr lang="en-US" sz="4000" b="0" dirty="0" err="1">
                <a:effectLst/>
                <a:latin typeface="SutonnyMJ" pitchFamily="2" charset="0"/>
                <a:cs typeface="SutonnyMJ" pitchFamily="2" charset="0"/>
              </a:rPr>
              <a:t>xMY</a:t>
            </a:r>
            <a:r>
              <a:rPr lang="en-US" sz="4000" b="0" dirty="0">
                <a:effectLst/>
                <a:latin typeface="SutonnyMJ" pitchFamily="2" charset="0"/>
                <a:cs typeface="SutonnyMJ" pitchFamily="2" charset="0"/>
              </a:rPr>
              <a:t>-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543800" cy="4191000"/>
          </a:xfrm>
        </p:spPr>
        <p:txBody>
          <a:bodyPr>
            <a:normAutofit/>
          </a:bodyPr>
          <a:lstStyle/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aviYv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gweKvk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‰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ewkô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Kvh©vejx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wk‡íi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‰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ewkô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¨ I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evwb‡R¨i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‰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ewkô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¨ I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msÁv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cvi‡e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sz="3200" b="1" dirty="0"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sz="3800" b="1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A17C84-DDFB-4E04-A334-21D46CFEE13B}"/>
              </a:ext>
            </a:extLst>
          </p:cNvPr>
          <p:cNvSpPr/>
          <p:nvPr/>
        </p:nvSpPr>
        <p:spPr>
          <a:xfrm>
            <a:off x="5715000" y="59436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Dr. Md. </a:t>
            </a:r>
            <a:r>
              <a:rPr lang="en-US" sz="1200" dirty="0" err="1">
                <a:solidFill>
                  <a:schemeClr val="bg2"/>
                </a:solidFill>
              </a:rPr>
              <a:t>Shajjad</a:t>
            </a:r>
            <a:r>
              <a:rPr lang="en-US" sz="12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Al-Haj </a:t>
            </a:r>
            <a:r>
              <a:rPr lang="en-US" sz="1200" dirty="0" err="1">
                <a:solidFill>
                  <a:schemeClr val="bg2"/>
                </a:solidFill>
              </a:rPr>
              <a:t>Ahed</a:t>
            </a:r>
            <a:r>
              <a:rPr lang="en-US" sz="12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  <p:extLst>
      <p:ext uri="{BB962C8B-B14F-4D97-AF65-F5344CB8AC3E}">
        <p14:creationId xmlns:p14="http://schemas.microsoft.com/office/powerpoint/2010/main" val="244974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3400" y="88021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67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700" dirty="0" err="1">
                <a:latin typeface="SutonnyMJ" pitchFamily="2" charset="0"/>
                <a:cs typeface="SutonnyMJ" pitchFamily="2" charset="0"/>
              </a:rPr>
              <a:t>mgxKiY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Subtitle 1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" y="1219200"/>
                <a:ext cx="8763000" cy="4495800"/>
              </a:xfrm>
            </p:spPr>
            <p:txBody>
              <a:bodyPr>
                <a:normAutofit fontScale="85000" lnSpcReduction="10000"/>
              </a:bodyPr>
              <a:lstStyle/>
              <a:p>
                <a:pPr algn="l"/>
                <a:r>
                  <a:rPr lang="en-US" sz="6000" dirty="0">
                    <a:solidFill>
                      <a:srgbClr val="FF0000"/>
                    </a:solidFill>
                  </a:rPr>
                  <a:t>B=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</m:e>
                    </m:nary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𝐷𝑆</m:t>
                        </m:r>
                        <m:r>
                          <a:rPr lang="en-US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6000" dirty="0">
                  <a:solidFill>
                    <a:srgbClr val="FF0000"/>
                  </a:solidFill>
                </a:endParaRPr>
              </a:p>
              <a:p>
                <a:pPr algn="l"/>
                <a:r>
                  <a:rPr lang="en-US" sz="6000" b="1" dirty="0">
                    <a:latin typeface="SutonnyMJ" pitchFamily="2" charset="0"/>
                    <a:cs typeface="SutonnyMJ" pitchFamily="2" charset="0"/>
                  </a:rPr>
                  <a:t>(</a:t>
                </a:r>
                <a:r>
                  <a:rPr lang="en-US" sz="3800" b="1" dirty="0" err="1">
                    <a:latin typeface="SutonnyMJ" pitchFamily="2" charset="0"/>
                    <a:cs typeface="SutonnyMJ" pitchFamily="2" charset="0"/>
                  </a:rPr>
                  <a:t>cyivZb</a:t>
                </a:r>
                <a:r>
                  <a:rPr lang="en-US" sz="38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3800" b="1" dirty="0" err="1">
                    <a:latin typeface="SutonnyMJ" pitchFamily="2" charset="0"/>
                    <a:cs typeface="SutonnyMJ" pitchFamily="2" charset="0"/>
                  </a:rPr>
                  <a:t>aviYv</a:t>
                </a:r>
                <a:r>
                  <a:rPr lang="en-US" sz="3800" b="1" dirty="0"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US" sz="3800" b="1" dirty="0" err="1">
                    <a:latin typeface="SutonnyMJ" pitchFamily="2" charset="0"/>
                    <a:cs typeface="SutonnyMJ" pitchFamily="2" charset="0"/>
                  </a:rPr>
                  <a:t>Abyhvqx</a:t>
                </a:r>
                <a:r>
                  <a:rPr lang="en-US" sz="3800" b="1" dirty="0">
                    <a:latin typeface="SutonnyMJ" pitchFamily="2" charset="0"/>
                    <a:cs typeface="SutonnyMJ" pitchFamily="2" charset="0"/>
                  </a:rPr>
                  <a:t>  </a:t>
                </a:r>
                <a:r>
                  <a:rPr lang="pt-BR" sz="4500" dirty="0">
                    <a:solidFill>
                      <a:srgbClr val="FF0000"/>
                    </a:solidFill>
                  </a:rPr>
                  <a:t>B=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45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</m:e>
                    </m:nary>
                  </m:oMath>
                </a14:m>
                <a:r>
                  <a:rPr lang="pt-BR" sz="45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</m:e>
                    </m:nary>
                  </m:oMath>
                </a14:m>
                <a:r>
                  <a:rPr lang="pt-BR" sz="45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45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45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4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US" sz="4500" dirty="0">
                  <a:solidFill>
                    <a:srgbClr val="FF0000"/>
                  </a:solidFill>
                </a:endParaRPr>
              </a:p>
              <a:p>
                <a:pPr algn="l"/>
                <a:r>
                  <a:rPr lang="pt-BR" sz="4000" dirty="0">
                    <a:solidFill>
                      <a:srgbClr val="FF0000"/>
                    </a:solidFill>
                  </a:rPr>
                  <a:t>B=Business </a:t>
                </a:r>
                <a:r>
                  <a:rPr lang="en-US" sz="4000" b="1" dirty="0">
                    <a:latin typeface="SutonnyMJ" pitchFamily="2" charset="0"/>
                    <a:cs typeface="SutonnyMJ" pitchFamily="2" charset="0"/>
                  </a:rPr>
                  <a:t>(</a:t>
                </a:r>
                <a:r>
                  <a:rPr lang="en-US" sz="4000" b="1" dirty="0" err="1">
                    <a:latin typeface="SutonnyMJ" pitchFamily="2" charset="0"/>
                    <a:cs typeface="SutonnyMJ" pitchFamily="2" charset="0"/>
                  </a:rPr>
                  <a:t>e¨emvq</a:t>
                </a:r>
                <a:r>
                  <a:rPr lang="en-US" sz="4000" b="1" dirty="0">
                    <a:latin typeface="SutonnyMJ" pitchFamily="2" charset="0"/>
                    <a:cs typeface="SutonnyMJ" pitchFamily="2" charset="0"/>
                  </a:rPr>
                  <a:t>)</a:t>
                </a:r>
                <a:endParaRPr lang="pt-BR" sz="4000" dirty="0">
                  <a:solidFill>
                    <a:srgbClr val="FF0000"/>
                  </a:solidFill>
                </a:endParaRPr>
              </a:p>
              <a:p>
                <a:pPr algn="l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pt-BR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𝑆𝑢𝑚𝑚𝑎𝑡𝑖𝑜𝑛</m:t>
                        </m:r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4000" b="1" dirty="0">
                    <a:latin typeface="SutonnyMJ" pitchFamily="2" charset="0"/>
                    <a:cs typeface="SutonnyMJ" pitchFamily="2" charset="0"/>
                  </a:rPr>
                  <a:t>(</a:t>
                </a:r>
                <a:r>
                  <a:rPr lang="en-US" sz="4000" b="1" dirty="0" err="1">
                    <a:latin typeface="SutonnyMJ" pitchFamily="2" charset="0"/>
                    <a:cs typeface="SutonnyMJ" pitchFamily="2" charset="0"/>
                  </a:rPr>
                  <a:t>mgwó</a:t>
                </a:r>
                <a:r>
                  <a:rPr lang="en-US" sz="4000" b="1" dirty="0">
                    <a:latin typeface="SutonnyMJ" pitchFamily="2" charset="0"/>
                    <a:cs typeface="SutonnyMJ" pitchFamily="2" charset="0"/>
                  </a:rPr>
                  <a:t>)</a:t>
                </a:r>
                <a:endParaRPr lang="en-US" sz="4000" dirty="0">
                  <a:latin typeface="SutonnyMJ" pitchFamily="2" charset="0"/>
                  <a:cs typeface="SutonnyMJ" pitchFamily="2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𝐼𝑛𝑑𝑢𝑠𝑡𝑟𝑦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(</m:t>
                    </m:r>
                  </m:oMath>
                </a14:m>
                <a:r>
                  <a:rPr lang="en-US" sz="4000" b="1" dirty="0">
                    <a:latin typeface="SutonnyMJ" pitchFamily="2" charset="0"/>
                    <a:cs typeface="SutonnyMJ" pitchFamily="2" charset="0"/>
                  </a:rPr>
                  <a:t>wkí)</a:t>
                </a:r>
                <a:endParaRPr lang="en-US" sz="4000" dirty="0">
                  <a:latin typeface="SutonnyMJ" pitchFamily="2" charset="0"/>
                  <a:cs typeface="SutonnyMJ" pitchFamily="2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33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𝑇𝑟𝑎𝑑𝑒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( </m:t>
                    </m:r>
                  </m:oMath>
                </a14:m>
                <a:r>
                  <a:rPr lang="en-US" sz="3300" b="1" dirty="0">
                    <a:latin typeface="SutonnyMJ" pitchFamily="2" charset="0"/>
                    <a:cs typeface="SutonnyMJ" pitchFamily="2" charset="0"/>
                  </a:rPr>
                  <a:t>wewbgq)</a:t>
                </a:r>
                <a:endParaRPr lang="en-US" sz="3300" dirty="0"/>
              </a:p>
              <a:p>
                <a:pPr algn="l"/>
                <a14:m>
                  <m:oMath xmlns:m="http://schemas.openxmlformats.org/officeDocument/2006/math">
                    <m:r>
                      <a:rPr lang="en-US" sz="33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𝐴𝑇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𝐴𝑢𝑥𝑖𝑙𝑖𝑎𝑟𝑖𝑒𝑠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𝑇𝑟𝑎𝑑𝑒</m:t>
                    </m:r>
                    <m:r>
                      <a:rPr lang="en-US" sz="33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</m:oMath>
                </a14:m>
                <a:r>
                  <a:rPr lang="en-US" sz="3300" b="1" dirty="0">
                    <a:latin typeface="SutonnyMJ" pitchFamily="2" charset="0"/>
                    <a:cs typeface="SutonnyMJ" pitchFamily="2" charset="0"/>
                  </a:rPr>
                  <a:t>wewbg‡qi mnvqK </a:t>
                </a:r>
                <a:r>
                  <a:rPr lang="en-US" sz="3300" b="1" dirty="0" err="1">
                    <a:latin typeface="SutonnyMJ" pitchFamily="2" charset="0"/>
                    <a:cs typeface="SutonnyMJ" pitchFamily="2" charset="0"/>
                  </a:rPr>
                  <a:t>Kvh©vejx</a:t>
                </a:r>
                <a:r>
                  <a:rPr lang="en-US" sz="3300" b="1" dirty="0">
                    <a:latin typeface="SutonnyMJ" pitchFamily="2" charset="0"/>
                    <a:cs typeface="SutonnyMJ" pitchFamily="2" charset="0"/>
                  </a:rPr>
                  <a:t>) </a:t>
                </a:r>
                <a:endParaRPr lang="en-US" sz="3300" dirty="0"/>
              </a:p>
              <a:p>
                <a:pPr algn="l"/>
                <a14:m>
                  <m:oMath xmlns:m="http://schemas.openxmlformats.org/officeDocument/2006/math">
                    <m:r>
                      <a:rPr lang="en-US" sz="33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𝐷𝑆</m:t>
                    </m:r>
                  </m:oMath>
                </a14:m>
                <a:r>
                  <a:rPr lang="en-US" sz="3300" dirty="0"/>
                  <a:t>= Direct Service (</a:t>
                </a:r>
                <a:r>
                  <a:rPr lang="en-US" sz="3300" b="1" dirty="0" err="1">
                    <a:latin typeface="SutonnyMJ" pitchFamily="2" charset="0"/>
                    <a:cs typeface="SutonnyMJ" pitchFamily="2" charset="0"/>
                  </a:rPr>
                  <a:t>cÖZ¨ÿ</a:t>
                </a:r>
                <a:r>
                  <a:rPr lang="en-US" sz="3300" b="1" dirty="0">
                    <a:latin typeface="SutonnyMJ" pitchFamily="2" charset="0"/>
                    <a:cs typeface="SutonnyMJ" pitchFamily="2" charset="0"/>
                  </a:rPr>
                  <a:t> †</a:t>
                </a:r>
                <a:r>
                  <a:rPr lang="en-US" sz="3300" b="1" dirty="0" err="1">
                    <a:latin typeface="SutonnyMJ" pitchFamily="2" charset="0"/>
                    <a:cs typeface="SutonnyMJ" pitchFamily="2" charset="0"/>
                  </a:rPr>
                  <a:t>mev</a:t>
                </a:r>
                <a:r>
                  <a:rPr lang="en-US" sz="3300" b="1" dirty="0">
                    <a:latin typeface="SutonnyMJ" pitchFamily="2" charset="0"/>
                    <a:cs typeface="SutonnyMJ" pitchFamily="2" charset="0"/>
                  </a:rPr>
                  <a:t> )</a:t>
                </a:r>
                <a:endParaRPr lang="en-US" sz="3300" dirty="0"/>
              </a:p>
            </p:txBody>
          </p:sp>
        </mc:Choice>
        <mc:Fallback xmlns="">
          <p:sp>
            <p:nvSpPr>
              <p:cNvPr id="2" name="Sub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" y="1219200"/>
                <a:ext cx="8763000" cy="4495800"/>
              </a:xfrm>
              <a:blipFill>
                <a:blip r:embed="rId2"/>
                <a:stretch>
                  <a:fillRect l="-3894" t="-4201" b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FA17C84-DDFB-4E04-A334-21D46CFEE13B}"/>
              </a:ext>
            </a:extLst>
          </p:cNvPr>
          <p:cNvSpPr/>
          <p:nvPr/>
        </p:nvSpPr>
        <p:spPr>
          <a:xfrm>
            <a:off x="5715000" y="5943600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Dr. Md. </a:t>
            </a:r>
            <a:r>
              <a:rPr lang="en-US" sz="1200" dirty="0" err="1">
                <a:solidFill>
                  <a:schemeClr val="bg2"/>
                </a:solidFill>
              </a:rPr>
              <a:t>Shajjad</a:t>
            </a:r>
            <a:r>
              <a:rPr lang="en-US" sz="12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Al-Haj </a:t>
            </a:r>
            <a:r>
              <a:rPr lang="en-US" sz="1200" dirty="0" err="1">
                <a:solidFill>
                  <a:schemeClr val="bg2"/>
                </a:solidFill>
              </a:rPr>
              <a:t>Ahed</a:t>
            </a:r>
            <a:r>
              <a:rPr lang="en-US" sz="12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  <p:extLst>
      <p:ext uri="{BB962C8B-B14F-4D97-AF65-F5344CB8AC3E}">
        <p14:creationId xmlns:p14="http://schemas.microsoft.com/office/powerpoint/2010/main" val="6054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620000" cy="1676401"/>
          </a:xfrm>
        </p:spPr>
        <p:txBody>
          <a:bodyPr>
            <a:normAutofit fontScale="90000"/>
          </a:bodyPr>
          <a:lstStyle/>
          <a:p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r>
              <a:rPr lang="en-US" sz="89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89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8900" dirty="0" err="1">
                <a:latin typeface="SutonnyMJ" pitchFamily="2" charset="0"/>
                <a:cs typeface="SutonnyMJ" pitchFamily="2" charset="0"/>
              </a:rPr>
              <a:t>gweKvk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153400" cy="3200400"/>
          </a:xfrm>
        </p:spPr>
        <p:txBody>
          <a:bodyPr>
            <a:normAutofit fontScale="47500" lnSpcReduction="20000"/>
          </a:bodyPr>
          <a:lstStyle/>
          <a:p>
            <a:pPr algn="l"/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cÖvPxb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hyM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-</a:t>
            </a:r>
          </a:p>
          <a:p>
            <a:pPr lvl="0"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cïcvjb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I K…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wlKvR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ïiæ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grm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wkKvi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n¯Í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wkíRvZ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cY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¨ ˆ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Zwi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700" b="1" dirty="0" err="1">
                <a:latin typeface="SutonnyMJ" pitchFamily="2" charset="0"/>
                <a:cs typeface="SutonnyMJ" pitchFamily="2" charset="0"/>
              </a:rPr>
              <a:t>mgv‡R</a:t>
            </a:r>
            <a:r>
              <a:rPr lang="en-US" sz="47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700" b="1" dirty="0" err="1">
                <a:latin typeface="SutonnyMJ" pitchFamily="2" charset="0"/>
                <a:cs typeface="SutonnyMJ" pitchFamily="2" charset="0"/>
              </a:rPr>
              <a:t>Drcv`bKvix</a:t>
            </a:r>
            <a:r>
              <a:rPr lang="en-US" sz="4700" b="1" dirty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4700" b="1" dirty="0" err="1">
                <a:latin typeface="SutonnyMJ" pitchFamily="2" charset="0"/>
                <a:cs typeface="SutonnyMJ" pitchFamily="2" charset="0"/>
              </a:rPr>
              <a:t>fvMKvix</a:t>
            </a:r>
            <a:r>
              <a:rPr lang="en-US" sz="47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700" b="1" dirty="0" err="1">
                <a:latin typeface="SutonnyMJ" pitchFamily="2" charset="0"/>
                <a:cs typeface="SutonnyMJ" pitchFamily="2" charset="0"/>
              </a:rPr>
              <a:t>kÖwYi</a:t>
            </a:r>
            <a:r>
              <a:rPr lang="en-US" sz="4700" b="1" dirty="0">
                <a:latin typeface="SutonnyMJ" pitchFamily="2" charset="0"/>
                <a:cs typeface="SutonnyMJ" pitchFamily="2" charset="0"/>
              </a:rPr>
              <a:t> D™¢e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cÖZ¨ÿ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wewbgq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e¨e¯’vi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cÖPjb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6BEDAC-5F1F-46D5-B007-92E0521B6E0B}"/>
              </a:ext>
            </a:extLst>
          </p:cNvPr>
          <p:cNvSpPr/>
          <p:nvPr/>
        </p:nvSpPr>
        <p:spPr>
          <a:xfrm>
            <a:off x="5562600" y="592467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2"/>
                </a:solidFill>
              </a:rPr>
              <a:t>Dr. Md. </a:t>
            </a:r>
            <a:r>
              <a:rPr lang="en-US" sz="1400" dirty="0" err="1">
                <a:solidFill>
                  <a:schemeClr val="bg2"/>
                </a:solidFill>
              </a:rPr>
              <a:t>Shajjad</a:t>
            </a:r>
            <a:r>
              <a:rPr lang="en-US" sz="14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2"/>
                </a:solidFill>
              </a:rPr>
              <a:t>Al-Haj </a:t>
            </a:r>
            <a:r>
              <a:rPr lang="en-US" sz="1400" dirty="0" err="1">
                <a:solidFill>
                  <a:schemeClr val="bg2"/>
                </a:solidFill>
              </a:rPr>
              <a:t>Ahed</a:t>
            </a:r>
            <a:r>
              <a:rPr lang="en-US" sz="14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620000" cy="1676401"/>
          </a:xfrm>
        </p:spPr>
        <p:txBody>
          <a:bodyPr>
            <a:normAutofit fontScale="90000"/>
          </a:bodyPr>
          <a:lstStyle/>
          <a:p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r>
              <a:rPr lang="en-US" sz="89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89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8900" dirty="0" err="1">
                <a:latin typeface="SutonnyMJ" pitchFamily="2" charset="0"/>
                <a:cs typeface="SutonnyMJ" pitchFamily="2" charset="0"/>
              </a:rPr>
              <a:t>gweKvk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153400" cy="3276600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sz="6500" dirty="0" err="1">
                <a:latin typeface="SutonnyMJ" pitchFamily="2" charset="0"/>
                <a:cs typeface="SutonnyMJ" pitchFamily="2" charset="0"/>
              </a:rPr>
              <a:t>ga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hyM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-</a:t>
            </a:r>
            <a:endParaRPr lang="en-US" sz="5800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5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wewbgq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gva¨g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cÖPjb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(`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y®úÖvc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kvgyK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wSbyK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Kwo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cv_i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)</a:t>
            </a:r>
          </a:p>
          <a:p>
            <a:pPr lvl="0" algn="l"/>
            <a:r>
              <a:rPr lang="en-US" sz="65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evRvi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kn‡ii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DrcwË</a:t>
            </a:r>
            <a:endParaRPr lang="en-US" sz="6500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5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gy`ªv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e¨e¯’vi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cÖPjb</a:t>
            </a:r>
            <a:endParaRPr lang="en-US" sz="6500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5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GKgvwjKvbv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DrcwË</a:t>
            </a:r>
            <a:endParaRPr lang="en-US" sz="6500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5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Dcwb‡ek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m„wó</a:t>
            </a:r>
            <a:endParaRPr lang="en-US" sz="6500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6500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Askx`vwi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65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500" dirty="0" err="1">
                <a:latin typeface="SutonnyMJ" pitchFamily="2" charset="0"/>
                <a:cs typeface="SutonnyMJ" pitchFamily="2" charset="0"/>
              </a:rPr>
              <a:t>DrcwË</a:t>
            </a:r>
            <a:endParaRPr lang="en-US" sz="65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70CCCA-363A-49EE-AE2E-F81A8AA9B2BE}"/>
              </a:ext>
            </a:extLst>
          </p:cNvPr>
          <p:cNvSpPr/>
          <p:nvPr/>
        </p:nvSpPr>
        <p:spPr>
          <a:xfrm>
            <a:off x="6019800" y="6027003"/>
            <a:ext cx="350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Dr. Md. </a:t>
            </a:r>
            <a:r>
              <a:rPr lang="en-US" sz="1200" dirty="0" err="1">
                <a:solidFill>
                  <a:schemeClr val="bg2"/>
                </a:solidFill>
              </a:rPr>
              <a:t>Shajjad</a:t>
            </a:r>
            <a:r>
              <a:rPr lang="en-US" sz="12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Al-Haj </a:t>
            </a:r>
            <a:r>
              <a:rPr lang="en-US" sz="1200" dirty="0" err="1">
                <a:solidFill>
                  <a:schemeClr val="bg2"/>
                </a:solidFill>
              </a:rPr>
              <a:t>Ahed</a:t>
            </a:r>
            <a:r>
              <a:rPr lang="en-US" sz="12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620000" cy="1676401"/>
          </a:xfrm>
        </p:spPr>
        <p:txBody>
          <a:bodyPr>
            <a:normAutofit fontScale="90000"/>
          </a:bodyPr>
          <a:lstStyle/>
          <a:p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r>
              <a:rPr lang="en-US" sz="89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89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8900" dirty="0" err="1">
                <a:latin typeface="SutonnyMJ" pitchFamily="2" charset="0"/>
                <a:cs typeface="SutonnyMJ" pitchFamily="2" charset="0"/>
              </a:rPr>
              <a:t>gweKvk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153400" cy="44196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AvaywbK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hyM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-</a:t>
            </a: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wkíwecøe-Aóv`k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kZvãxi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†kl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fv‡M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Bsj¨v‡Ûïiæ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nq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Zvici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Av‡gwiKvq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wMÖf‡mi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w¯úwbs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Rwb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, ‡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Rgm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Iqv‡Ui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w÷g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BwÄb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h‡š¿i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Avwe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¯‹vi|</a:t>
            </a: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cÖhyw³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Dbœqb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AvaywbKvqb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cÖhyw³)</a:t>
            </a: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Drcv`K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wbqwš¿Z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evRvi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wbqwš¿Z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evRv‡i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iƒcvšÍi-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1948-GATT, 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wegv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e¨e¯’vi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Avwe©fve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‡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Kv¤úvwb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msMVb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RvU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ivóªxq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e¨emvq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  <a:p>
            <a:pPr lvl="0" algn="l"/>
            <a:r>
              <a:rPr lang="en-US" sz="4800" b="1" dirty="0">
                <a:latin typeface="SutonnyMJ" pitchFamily="2" charset="0"/>
                <a:cs typeface="SutonnyMJ" pitchFamily="2" charset="0"/>
              </a:rPr>
              <a:t>* ‡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hŠ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_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D‡`¨vM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CBBC94-53F0-4297-9390-DF82BC0A8137}"/>
              </a:ext>
            </a:extLst>
          </p:cNvPr>
          <p:cNvSpPr/>
          <p:nvPr/>
        </p:nvSpPr>
        <p:spPr>
          <a:xfrm>
            <a:off x="6019800" y="6027003"/>
            <a:ext cx="342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Dr. Md. </a:t>
            </a:r>
            <a:r>
              <a:rPr lang="en-US" sz="1200" dirty="0" err="1">
                <a:solidFill>
                  <a:schemeClr val="bg2"/>
                </a:solidFill>
              </a:rPr>
              <a:t>Shajjad</a:t>
            </a:r>
            <a:r>
              <a:rPr lang="en-US" sz="12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2"/>
                </a:solidFill>
              </a:rPr>
              <a:t>Al-Haj </a:t>
            </a:r>
            <a:r>
              <a:rPr lang="en-US" sz="1200" dirty="0" err="1">
                <a:solidFill>
                  <a:schemeClr val="bg2"/>
                </a:solidFill>
              </a:rPr>
              <a:t>Ahed</a:t>
            </a:r>
            <a:r>
              <a:rPr lang="en-US" sz="12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000" y="228599"/>
            <a:ext cx="8001000" cy="762001"/>
          </a:xfrm>
        </p:spPr>
        <p:txBody>
          <a:bodyPr>
            <a:normAutofit fontScale="90000"/>
          </a:bodyPr>
          <a:lstStyle/>
          <a:p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800" dirty="0"/>
            </a:b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1371599"/>
            <a:ext cx="8153400" cy="4114801"/>
          </a:xfrm>
        </p:spPr>
        <p:txBody>
          <a:bodyPr>
            <a:noAutofit/>
          </a:bodyPr>
          <a:lstStyle/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AR©Y  </a:t>
            </a:r>
            <a:r>
              <a:rPr lang="en-US" sz="2400" b="1" dirty="0">
                <a:solidFill>
                  <a:srgbClr val="FF0000"/>
                </a:solidFill>
              </a:rPr>
              <a:t>(To earn profit)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D‡`¨vM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2400" b="1" dirty="0">
                <a:solidFill>
                  <a:srgbClr val="FF0000"/>
                </a:solidFill>
              </a:rPr>
              <a:t>(Taking initiative)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msMVb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    </a:t>
            </a:r>
            <a:r>
              <a:rPr lang="en-US" sz="2400" b="1" dirty="0">
                <a:solidFill>
                  <a:srgbClr val="FF0000"/>
                </a:solidFill>
              </a:rPr>
              <a:t>  (Organization)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SuywK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AwbðqZv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2400" b="1" dirty="0">
                <a:solidFill>
                  <a:srgbClr val="FF0000"/>
                </a:solidFill>
              </a:rPr>
              <a:t>(Risk and uncertainty)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Avw_©K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 </a:t>
            </a:r>
            <a:r>
              <a:rPr lang="en-US" sz="2400" b="1" dirty="0">
                <a:solidFill>
                  <a:srgbClr val="FF0000"/>
                </a:solidFill>
              </a:rPr>
              <a:t>(Monetary value)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‡µ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we‡µ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2400" b="1" dirty="0">
                <a:solidFill>
                  <a:srgbClr val="FF0000"/>
                </a:solidFill>
              </a:rPr>
              <a:t>(Buyer and Seller)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jb‡`‡bi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cŠb:cywbKZv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(Recurring Transactions)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Dc‡hvM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2400" b="1" dirty="0">
                <a:solidFill>
                  <a:srgbClr val="FF0000"/>
                </a:solidFill>
              </a:rPr>
              <a:t>(Creation of Utility)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bgbxqZv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 (Flexibility)</a:t>
            </a:r>
          </a:p>
          <a:p>
            <a:pPr algn="l"/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cY¨`ªe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I †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mev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(Producing product and service)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81000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4000" b="1" dirty="0" err="1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40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2800" b="1" dirty="0"/>
              <a:t>(Characteristics of Business)</a:t>
            </a:r>
            <a:endParaRPr lang="en-US" sz="4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784537-4E0A-44B3-8428-A9B046F0EB71}"/>
              </a:ext>
            </a:extLst>
          </p:cNvPr>
          <p:cNvSpPr/>
          <p:nvPr/>
        </p:nvSpPr>
        <p:spPr>
          <a:xfrm>
            <a:off x="5562600" y="5801440"/>
            <a:ext cx="373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2"/>
                </a:solidFill>
              </a:rPr>
              <a:t>Dr. Md. </a:t>
            </a:r>
            <a:r>
              <a:rPr lang="en-US" sz="1400" dirty="0" err="1">
                <a:solidFill>
                  <a:schemeClr val="bg2"/>
                </a:solidFill>
              </a:rPr>
              <a:t>Shajjad</a:t>
            </a:r>
            <a:r>
              <a:rPr lang="en-US" sz="14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2"/>
                </a:solidFill>
              </a:rPr>
              <a:t>Al-Haj </a:t>
            </a:r>
            <a:r>
              <a:rPr lang="en-US" sz="1400" dirty="0" err="1">
                <a:solidFill>
                  <a:schemeClr val="bg2"/>
                </a:solidFill>
              </a:rPr>
              <a:t>Ahed</a:t>
            </a:r>
            <a:r>
              <a:rPr lang="en-US" sz="14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4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419600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KuvPvgvj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DcKiY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µq   </a:t>
            </a:r>
            <a:r>
              <a:rPr lang="en-US" sz="8000" b="1" dirty="0"/>
              <a:t>( Purchase of raw materials and elements)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Drcv`b</a:t>
            </a:r>
            <a:r>
              <a:rPr lang="en-US" sz="8000" b="1" dirty="0"/>
              <a:t> (Production)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weµq</a:t>
            </a:r>
            <a:r>
              <a:rPr lang="en-US" sz="8000" b="1" dirty="0"/>
              <a:t>  (Selling)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A_©ms¯’vb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 </a:t>
            </a:r>
            <a:r>
              <a:rPr lang="en-US" sz="8000" b="1" dirty="0"/>
              <a:t>(Financing)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cwienb</a:t>
            </a:r>
            <a:r>
              <a:rPr lang="en-US" sz="8000" b="1" dirty="0"/>
              <a:t>  (Transportation)</a:t>
            </a:r>
          </a:p>
          <a:p>
            <a:r>
              <a:rPr lang="en-US" sz="8000" b="1" dirty="0">
                <a:latin typeface="SutonnyMJ" pitchFamily="2" charset="0"/>
                <a:cs typeface="SutonnyMJ" pitchFamily="2" charset="0"/>
              </a:rPr>
              <a:t>¸`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vgRvZKiY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 </a:t>
            </a:r>
            <a:r>
              <a:rPr lang="en-US" sz="8000" b="1" dirty="0"/>
              <a:t>(Warehousing)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wegvKiY</a:t>
            </a:r>
            <a:r>
              <a:rPr lang="en-US" sz="8000" b="1" dirty="0"/>
              <a:t>  (Insurance)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weÁvcb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cÖmvi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 </a:t>
            </a:r>
            <a:r>
              <a:rPr lang="en-US" sz="8000" b="1" dirty="0"/>
              <a:t>(Advertisement and Publicity)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cY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¨ D™¢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veb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8000" b="1" dirty="0"/>
              <a:t>(Innovation of Product)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cÖwgZKiY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ch©vwqZ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KiY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8000" b="1" dirty="0"/>
              <a:t>(Standardizing and grading)</a:t>
            </a:r>
          </a:p>
          <a:p>
            <a:r>
              <a:rPr lang="en-US" sz="8000" b="1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gvoKxKiY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8000" b="1" dirty="0"/>
              <a:t>(Packaging)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evRvi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M‡elYv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8000" b="1" dirty="0"/>
              <a:t>(Market Research)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SuzwK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(</a:t>
            </a:r>
            <a:r>
              <a:rPr lang="en-US" sz="8000" b="1" dirty="0">
                <a:latin typeface="Arial" pitchFamily="34" charset="0"/>
                <a:cs typeface="Arial" pitchFamily="34" charset="0"/>
              </a:rPr>
              <a:t>Risk Taking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MÖvnK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mev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cÖ`vb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/>
              <a:t>(Providing customer service)</a:t>
            </a:r>
          </a:p>
          <a:p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mvsMVwbK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Kvh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8000" b="1" dirty="0" err="1">
                <a:latin typeface="SutonnyMJ" pitchFamily="2" charset="0"/>
                <a:cs typeface="SutonnyMJ" pitchFamily="2" charset="0"/>
              </a:rPr>
              <a:t>m¤úv`b</a:t>
            </a:r>
            <a:r>
              <a:rPr lang="en-US" sz="8000" b="1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7200" b="1" dirty="0"/>
              <a:t>(Performing organizational activities)</a:t>
            </a:r>
            <a:endParaRPr lang="en-US" sz="8000" b="1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Kvh©vejx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-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79488E-BDA0-4CC2-85B4-11A6A38DBEFA}"/>
              </a:ext>
            </a:extLst>
          </p:cNvPr>
          <p:cNvSpPr/>
          <p:nvPr/>
        </p:nvSpPr>
        <p:spPr>
          <a:xfrm>
            <a:off x="6019800" y="60198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Al-Haj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000" y="228599"/>
            <a:ext cx="8001000" cy="76200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800" dirty="0"/>
            </a:b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153400" cy="3352800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wkí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mB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kvLv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hv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cY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mev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Drcv`‡bi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‡_ m¤úK©hy³|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A_©vr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c‡Y¨i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iæcMZ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Dc‡hvwMZv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Industry is that branch of business which is </a:t>
            </a:r>
            <a:r>
              <a:rPr lang="en-US" sz="36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concernd</a:t>
            </a:r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with production good and services.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810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SutonnyMJ" pitchFamily="2" charset="0"/>
                <a:cs typeface="SutonnyMJ" pitchFamily="2" charset="0"/>
              </a:rPr>
              <a:t>          </a:t>
            </a:r>
            <a:r>
              <a:rPr lang="en-US" sz="5400" b="1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5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>
                <a:latin typeface="Arial" pitchFamily="34" charset="0"/>
                <a:cs typeface="Arial" pitchFamily="34" charset="0"/>
              </a:rPr>
              <a:t>Industry</a:t>
            </a:r>
            <a:r>
              <a:rPr lang="en-US" sz="5400" b="1" dirty="0">
                <a:latin typeface="SutonnyMJ" pitchFamily="2" charset="0"/>
                <a:cs typeface="SutonnyMJ" pitchFamily="2" charset="0"/>
              </a:rPr>
              <a:t>  </a:t>
            </a:r>
            <a:endParaRPr lang="en-US" sz="6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654448-6A82-486D-831F-1730D0F2AE82}"/>
              </a:ext>
            </a:extLst>
          </p:cNvPr>
          <p:cNvSpPr/>
          <p:nvPr/>
        </p:nvSpPr>
        <p:spPr>
          <a:xfrm>
            <a:off x="6172200" y="6088559"/>
            <a:ext cx="3124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/>
                </a:solidFill>
              </a:rPr>
              <a:t>Dr. Md. </a:t>
            </a:r>
            <a:r>
              <a:rPr lang="en-US" sz="1100" dirty="0" err="1">
                <a:solidFill>
                  <a:schemeClr val="bg2"/>
                </a:solidFill>
              </a:rPr>
              <a:t>Shajjad</a:t>
            </a:r>
            <a:r>
              <a:rPr lang="en-US" sz="110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chemeClr val="bg2"/>
                </a:solidFill>
              </a:rPr>
              <a:t>Al-Haj </a:t>
            </a:r>
            <a:r>
              <a:rPr lang="en-US" sz="1100" dirty="0" err="1">
                <a:solidFill>
                  <a:schemeClr val="bg2"/>
                </a:solidFill>
              </a:rPr>
              <a:t>Ahed</a:t>
            </a:r>
            <a:r>
              <a:rPr lang="en-US" sz="1100" dirty="0">
                <a:solidFill>
                  <a:schemeClr val="bg2"/>
                </a:solidFill>
              </a:rPr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4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2362200"/>
            <a:ext cx="7543800" cy="4038600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                 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cÖRbb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                 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vlY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-          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wbg©vb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                 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hvwš¿K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6000" b="1" dirty="0">
                <a:latin typeface="SutonnyMJ" pitchFamily="2" charset="0"/>
                <a:cs typeface="SutonnyMJ" pitchFamily="2" charset="0"/>
              </a:rPr>
              <a:t>                  †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mev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cwi‡ekK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2286000" y="2209800"/>
            <a:ext cx="1066800" cy="3886200"/>
          </a:xfrm>
          <a:prstGeom prst="rightBrace">
            <a:avLst>
              <a:gd name="adj1" fmla="val 8333"/>
              <a:gd name="adj2" fmla="val 50000"/>
            </a:avLst>
          </a:prstGeom>
          <a:solidFill>
            <a:srgbClr val="92D050"/>
          </a:solidFill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5000" y="685800"/>
            <a:ext cx="495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AvIZv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cwiwa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- 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000" y="228599"/>
            <a:ext cx="8001000" cy="762001"/>
          </a:xfrm>
        </p:spPr>
        <p:txBody>
          <a:bodyPr>
            <a:normAutofit fontScale="90000"/>
          </a:bodyPr>
          <a:lstStyle/>
          <a:p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900" dirty="0">
                <a:latin typeface="SutonnyMJ" pitchFamily="2" charset="0"/>
                <a:cs typeface="SutonnyMJ" pitchFamily="2" charset="0"/>
              </a:rPr>
            </a:br>
            <a:br>
              <a:rPr lang="en-US" sz="8800" dirty="0"/>
            </a:b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153400" cy="4798291"/>
          </a:xfrm>
        </p:spPr>
        <p:txBody>
          <a:bodyPr>
            <a:noAutofit/>
          </a:bodyPr>
          <a:lstStyle/>
          <a:p>
            <a:pPr algn="l"/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381000"/>
            <a:ext cx="8077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cÖRbb</a:t>
            </a:r>
            <a:r>
              <a:rPr lang="en-US" sz="4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4" descr="picture of fish culture এর চিত্র ফলাফল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88290"/>
            <a:ext cx="4343400" cy="548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icture of fish culture এর চিত্র ফলাফল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988291"/>
            <a:ext cx="3810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BB7744-708C-4AD4-8241-1D444A3FFF97}"/>
              </a:ext>
            </a:extLst>
          </p:cNvPr>
          <p:cNvSpPr/>
          <p:nvPr/>
        </p:nvSpPr>
        <p:spPr>
          <a:xfrm>
            <a:off x="5715000" y="6246091"/>
            <a:ext cx="32004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2"/>
                </a:solidFill>
              </a:rPr>
              <a:t>Dr. Md. </a:t>
            </a:r>
            <a:r>
              <a:rPr lang="en-US" sz="1050" dirty="0" err="1">
                <a:solidFill>
                  <a:schemeClr val="bg2"/>
                </a:solidFill>
              </a:rPr>
              <a:t>Shajjad</a:t>
            </a:r>
            <a:r>
              <a:rPr lang="en-US" sz="1050" dirty="0">
                <a:solidFill>
                  <a:schemeClr val="bg2"/>
                </a:solidFill>
              </a:rPr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050" dirty="0">
                <a:solidFill>
                  <a:schemeClr val="bg2"/>
                </a:solidFill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>
                <a:solidFill>
                  <a:schemeClr val="bg2"/>
                </a:solidFill>
              </a:rPr>
              <a:t>Al-Haj </a:t>
            </a:r>
            <a:r>
              <a:rPr lang="en-US" sz="1050" dirty="0" err="1">
                <a:solidFill>
                  <a:schemeClr val="bg2"/>
                </a:solidFill>
              </a:rPr>
              <a:t>Ahed</a:t>
            </a:r>
            <a:r>
              <a:rPr lang="en-US" sz="1050" dirty="0">
                <a:solidFill>
                  <a:schemeClr val="bg2"/>
                </a:solidFill>
              </a:rPr>
              <a:t> Ali Biswas Degree College, </a:t>
            </a:r>
            <a:r>
              <a:rPr kumimoji="1" lang="en-US" sz="1050" dirty="0">
                <a:solidFill>
                  <a:schemeClr val="bg2"/>
                </a:solidFill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  <p:bldP spid="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700" dirty="0" err="1">
                <a:latin typeface="SutonnyMJ" pitchFamily="2" charset="0"/>
                <a:cs typeface="SutonnyMJ" pitchFamily="2" charset="0"/>
              </a:rPr>
              <a:t>wb</a:t>
            </a:r>
            <a:r>
              <a:rPr lang="en-US" sz="6700" dirty="0"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6700" dirty="0" err="1">
                <a:latin typeface="SutonnyMJ" pitchFamily="2" charset="0"/>
                <a:cs typeface="SutonnyMJ" pitchFamily="2" charset="0"/>
              </a:rPr>
              <a:t>vlY</a:t>
            </a:r>
            <a:r>
              <a:rPr lang="en-US" sz="67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700" dirty="0" err="1">
                <a:latin typeface="SutonnyMJ" pitchFamily="2" charset="0"/>
                <a:cs typeface="SutonnyMJ" pitchFamily="2" charset="0"/>
              </a:rPr>
              <a:t>wkí</a:t>
            </a:r>
            <a:br>
              <a:rPr lang="en-US" dirty="0">
                <a:latin typeface="SutonnyMJ" pitchFamily="2" charset="0"/>
                <a:cs typeface="SutonnyMJ" pitchFamily="2" charset="0"/>
              </a:rPr>
            </a:b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3847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 err="1">
                <a:latin typeface="SutonnyMJ" pitchFamily="2" charset="0"/>
                <a:cs typeface="SutonnyMJ" pitchFamily="2" charset="0"/>
              </a:rPr>
              <a:t>Lwb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†_‡K †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Zj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D‡Ëvjb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                  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b`x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grm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AvniY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" name="Picture 11" descr="Picture fish collection from river এর চিত্র ফলাফল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838200"/>
            <a:ext cx="3886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picture of oil field এর চিত্র ফলাফল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838200"/>
            <a:ext cx="38862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A6FC14-D048-4A7C-947D-D5AE88089056}"/>
              </a:ext>
            </a:extLst>
          </p:cNvPr>
          <p:cNvSpPr/>
          <p:nvPr/>
        </p:nvSpPr>
        <p:spPr>
          <a:xfrm>
            <a:off x="5867400" y="6257836"/>
            <a:ext cx="304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Al-Haj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</a:t>
            </a:r>
            <a:r>
              <a:rPr lang="en-US" sz="1100" dirty="0"/>
              <a:t>, </a:t>
            </a:r>
            <a:r>
              <a:rPr kumimoji="1" lang="en-US" sz="11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462272"/>
          </a:xfrm>
        </p:spPr>
        <p:txBody>
          <a:bodyPr>
            <a:normAutofit lnSpcReduction="10000"/>
          </a:bodyPr>
          <a:lstStyle/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  <a:p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feb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wbg©vb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                                        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weªR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wbg©vb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wbg©vb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 descr="picture of a building under construction এর চিত্র ফলাফল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419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icture of a bridge construction এর চিত্র ফলাফল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219200"/>
            <a:ext cx="403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E0ED55-476F-415F-B248-C222E8A902E9}"/>
              </a:ext>
            </a:extLst>
          </p:cNvPr>
          <p:cNvSpPr/>
          <p:nvPr/>
        </p:nvSpPr>
        <p:spPr>
          <a:xfrm>
            <a:off x="6019800" y="6234752"/>
            <a:ext cx="34290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233672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mvevb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KviLvbv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                                †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ccwm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KviLvbv</a:t>
            </a:r>
            <a:endParaRPr lang="en-US" sz="3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hvwš¿K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 descr="picture of a soap Industry এর চিত্র ফলাফল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3733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icture of a pepsi Industry এর চিত্র ফলাফল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388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95E0E4-6A20-4C27-A43C-91E217CB5002}"/>
              </a:ext>
            </a:extLst>
          </p:cNvPr>
          <p:cNvSpPr/>
          <p:nvPr/>
        </p:nvSpPr>
        <p:spPr>
          <a:xfrm>
            <a:off x="5486400" y="6165503"/>
            <a:ext cx="3505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Al-Haj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</a:t>
            </a:r>
            <a:r>
              <a:rPr lang="en-US" sz="1400" dirty="0"/>
              <a:t>, </a:t>
            </a:r>
            <a:r>
              <a:rPr kumimoji="1" lang="en-US" sz="14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038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800" b="1" dirty="0" err="1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mev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cwi‡ekK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wkí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4" descr="সম্পর্কিত চিত্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4191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picture of pipeline এর চিত্র ফলাফল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234255"/>
            <a:ext cx="3733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EA2D40-7831-4E14-BADC-2355AEB6A18F}"/>
              </a:ext>
            </a:extLst>
          </p:cNvPr>
          <p:cNvSpPr/>
          <p:nvPr/>
        </p:nvSpPr>
        <p:spPr>
          <a:xfrm>
            <a:off x="5745018" y="6164303"/>
            <a:ext cx="3429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Al-Haj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</a:t>
            </a:r>
            <a:r>
              <a:rPr lang="en-US" sz="1400" dirty="0"/>
              <a:t>, </a:t>
            </a:r>
            <a:r>
              <a:rPr kumimoji="1" lang="en-US" sz="14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300" dirty="0" err="1">
                <a:latin typeface="SutonnyMJ" pitchFamily="2" charset="0"/>
                <a:cs typeface="SutonnyMJ" pitchFamily="2" charset="0"/>
              </a:rPr>
              <a:t>evwbR</a:t>
            </a:r>
            <a:r>
              <a:rPr lang="en-US" sz="7300" dirty="0">
                <a:latin typeface="SutonnyMJ" pitchFamily="2" charset="0"/>
                <a:cs typeface="SutonnyMJ" pitchFamily="2" charset="0"/>
              </a:rPr>
              <a:t>¨  </a:t>
            </a:r>
            <a:r>
              <a:rPr lang="en-US" sz="7300" dirty="0" err="1">
                <a:latin typeface="SutonnyMJ" pitchFamily="2" charset="0"/>
                <a:cs typeface="SutonnyMJ" pitchFamily="2" charset="0"/>
              </a:rPr>
              <a:t>wK</a:t>
            </a:r>
            <a:r>
              <a:rPr lang="en-US" sz="7300" dirty="0">
                <a:latin typeface="SutonnyMJ" pitchFamily="2" charset="0"/>
                <a:cs typeface="SutonnyMJ" pitchFamily="2" charset="0"/>
              </a:rPr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1524000"/>
            <a:ext cx="7924800" cy="4191000"/>
          </a:xfrm>
        </p:spPr>
        <p:txBody>
          <a:bodyPr>
            <a:normAutofit/>
          </a:bodyPr>
          <a:lstStyle/>
          <a:p>
            <a:pPr algn="just"/>
            <a:r>
              <a:rPr lang="en-US" sz="4200" dirty="0" err="1">
                <a:latin typeface="SutonnyMJ" pitchFamily="2" charset="0"/>
                <a:cs typeface="SutonnyMJ" pitchFamily="2" charset="0"/>
              </a:rPr>
              <a:t>cY¨`ªe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wewbgq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cÖwµqvq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, e¨w³ , ¯’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vb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SzuwK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I ¯’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vb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msµvšÍ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evav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mg~n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yi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Kivi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hveZxq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KvR‡K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evwYR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200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2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Commerce is the sum total all of those process which are engaged in the removal of hindrance  of  persons, place, risk, time and finance in the exchange of commodities”- James Stephenson</a:t>
            </a:r>
            <a:r>
              <a:rPr lang="en-US" sz="2800" dirty="0">
                <a:solidFill>
                  <a:srgbClr val="C00000"/>
                </a:solidFill>
              </a:rPr>
              <a:t>.</a:t>
            </a:r>
          </a:p>
          <a:p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pPr algn="l"/>
            <a:endParaRPr lang="en-US" sz="56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1000" y="1676399"/>
            <a:ext cx="8382000" cy="4572001"/>
          </a:xfrm>
        </p:spPr>
        <p:txBody>
          <a:bodyPr>
            <a:normAutofit fontScale="62500" lnSpcReduction="20000"/>
          </a:bodyPr>
          <a:lstStyle/>
          <a:p>
            <a:r>
              <a:rPr lang="en-US" sz="5400" u="sng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5400" u="sng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u="sng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mg~n</a:t>
            </a:r>
            <a:r>
              <a:rPr lang="en-US" sz="5400" u="sng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-             `~</a:t>
            </a:r>
            <a:r>
              <a:rPr lang="en-US" sz="5400" u="sng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ixKi‡bi</a:t>
            </a:r>
            <a:r>
              <a:rPr lang="en-US" sz="5400" u="sng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u="sng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Dcvq</a:t>
            </a:r>
            <a:endParaRPr lang="en-US" sz="5400" u="sng" dirty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5400" dirty="0">
                <a:latin typeface="SutonnyMJ" pitchFamily="2" charset="0"/>
                <a:cs typeface="SutonnyMJ" pitchFamily="2" charset="0"/>
              </a:rPr>
              <a:t>              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e¨w³MZ    ---   ‡UªW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cY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wewbwgq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l"/>
            <a:endParaRPr lang="en-US" sz="29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            ¯’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vbMZ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---- 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l"/>
            <a:endParaRPr lang="en-US" sz="23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pPr algn="l"/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        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mgqMZ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------   ¸`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vgRvZKiY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l"/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        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SzuwKMZ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------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exgv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l"/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        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A_©msµvšÍ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evuav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-----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e¨vswKs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l"/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            </a:t>
            </a:r>
          </a:p>
          <a:p>
            <a:pPr algn="l"/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         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ÁvbMZ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5700" b="1" dirty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---        </a:t>
            </a:r>
            <a:r>
              <a:rPr lang="en-US" sz="5700" b="1" dirty="0" err="1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weÁvcb</a:t>
            </a:r>
            <a:endParaRPr lang="en-US" sz="5700" b="1" dirty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1295400" y="2133600"/>
            <a:ext cx="1143000" cy="3886200"/>
          </a:xfrm>
          <a:prstGeom prst="rightBrace">
            <a:avLst>
              <a:gd name="adj1" fmla="val 8333"/>
              <a:gd name="adj2" fmla="val 50000"/>
            </a:avLst>
          </a:prstGeom>
          <a:solidFill>
            <a:srgbClr val="92D050"/>
          </a:solidFill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5000" y="685800"/>
            <a:ext cx="495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SutonnyMJ" pitchFamily="2" charset="0"/>
                <a:cs typeface="SutonnyMJ" pitchFamily="2" charset="0"/>
              </a:rPr>
              <a:t>evwbR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¨- 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AvIZv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cwiwa</a:t>
            </a:r>
            <a:r>
              <a:rPr lang="en-US" sz="40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- </a:t>
            </a:r>
            <a:endParaRPr lang="en-US" sz="4000" b="1" dirty="0"/>
          </a:p>
        </p:txBody>
      </p:sp>
      <p:sp>
        <p:nvSpPr>
          <p:cNvPr id="9" name="Rectangle 8"/>
          <p:cNvSpPr/>
          <p:nvPr/>
        </p:nvSpPr>
        <p:spPr>
          <a:xfrm flipV="1">
            <a:off x="508341" y="2743200"/>
            <a:ext cx="1015663" cy="1828800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r>
              <a:rPr lang="en-US" sz="5400" b="1" dirty="0" err="1">
                <a:latin typeface="SutonnyMJ" pitchFamily="2" charset="0"/>
                <a:cs typeface="SutonnyMJ" pitchFamily="2" charset="0"/>
              </a:rPr>
              <a:t>evwYR</a:t>
            </a:r>
            <a:r>
              <a:rPr lang="en-US" sz="5400" b="1" dirty="0">
                <a:latin typeface="SutonnyMJ" pitchFamily="2" charset="0"/>
                <a:cs typeface="SutonnyMJ" pitchFamily="2" charset="0"/>
              </a:rPr>
              <a:t>¨-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9D7BA8-7F58-4C79-8BA5-5A3A269B921E}"/>
              </a:ext>
            </a:extLst>
          </p:cNvPr>
          <p:cNvSpPr/>
          <p:nvPr/>
        </p:nvSpPr>
        <p:spPr>
          <a:xfrm>
            <a:off x="5715000" y="6165503"/>
            <a:ext cx="3429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Al-Haj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</a:t>
            </a:r>
            <a:r>
              <a:rPr lang="en-US" sz="1400" dirty="0"/>
              <a:t>, </a:t>
            </a:r>
            <a:r>
              <a:rPr kumimoji="1" lang="en-US" sz="14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  </a:t>
            </a:r>
          </a:p>
          <a:p>
            <a:r>
              <a:rPr lang="en-US" dirty="0"/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err="1">
                <a:latin typeface="SutonnyMJ" pitchFamily="2" charset="0"/>
                <a:cs typeface="SutonnyMJ" pitchFamily="2" charset="0"/>
              </a:rPr>
              <a:t>evwYR</a:t>
            </a:r>
            <a:r>
              <a:rPr lang="en-US" sz="7200" dirty="0">
                <a:latin typeface="SutonnyMJ" pitchFamily="2" charset="0"/>
                <a:cs typeface="SutonnyMJ" pitchFamily="2" charset="0"/>
              </a:rPr>
              <a:t>¨</a:t>
            </a:r>
          </a:p>
        </p:txBody>
      </p:sp>
      <p:sp>
        <p:nvSpPr>
          <p:cNvPr id="4" name="Rectangle 3"/>
          <p:cNvSpPr/>
          <p:nvPr/>
        </p:nvSpPr>
        <p:spPr>
          <a:xfrm>
            <a:off x="3124200" y="1600200"/>
            <a:ext cx="28194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cY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2971800"/>
            <a:ext cx="4038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utonnyMJ" pitchFamily="2" charset="0"/>
                <a:cs typeface="SutonnyMJ" pitchFamily="2" charset="0"/>
              </a:rPr>
              <a:t>‰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e‡`wkK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3048000"/>
            <a:ext cx="3657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305300" y="26289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905000" y="2743200"/>
            <a:ext cx="5638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1866900" y="28575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277100" y="28575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28600" y="4495800"/>
            <a:ext cx="1752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cvBKvwi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62400" y="4419600"/>
            <a:ext cx="1600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SutonnyMJ" pitchFamily="2" charset="0"/>
                <a:cs typeface="SutonnyMJ" pitchFamily="2" charset="0"/>
              </a:rPr>
              <a:t>Avg`vwb</a:t>
            </a: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467600" y="4419600"/>
            <a:ext cx="1524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cyb</a:t>
            </a:r>
            <a:r>
              <a:rPr lang="en-US" sz="3600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sz="3600" b="1" dirty="0" err="1">
                <a:latin typeface="SutonnyMJ" pitchFamily="2" charset="0"/>
                <a:cs typeface="SutonnyMJ" pitchFamily="2" charset="0"/>
              </a:rPr>
              <a:t>ißvwb</a:t>
            </a:r>
            <a:endParaRPr lang="en-US" sz="72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133600" y="4495800"/>
            <a:ext cx="1447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LyPiv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791200" y="4419600"/>
            <a:ext cx="1524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ißvwb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6C26AD-6E98-4285-851B-BC2B05858776}"/>
              </a:ext>
            </a:extLst>
          </p:cNvPr>
          <p:cNvSpPr/>
          <p:nvPr/>
        </p:nvSpPr>
        <p:spPr>
          <a:xfrm>
            <a:off x="5966691" y="6234752"/>
            <a:ext cx="33528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 result for picture shop keeper of bangladesh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1" y="1481138"/>
            <a:ext cx="4038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9600" y="1600200"/>
            <a:ext cx="1447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LyPiv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6" descr="Image result for picture hole sell shop of bangladesh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0"/>
            <a:ext cx="381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953000" y="1600200"/>
            <a:ext cx="1752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cvBKvwi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71800" y="304800"/>
            <a:ext cx="3657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FB10D1-3562-4EC0-9CE0-3DA6DF8D582C}"/>
              </a:ext>
            </a:extLst>
          </p:cNvPr>
          <p:cNvSpPr/>
          <p:nvPr/>
        </p:nvSpPr>
        <p:spPr>
          <a:xfrm>
            <a:off x="6071755" y="6247825"/>
            <a:ext cx="3086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Al-Haj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</a:t>
            </a:r>
            <a:r>
              <a:rPr lang="en-US" sz="1100" dirty="0"/>
              <a:t>, </a:t>
            </a:r>
            <a:r>
              <a:rPr kumimoji="1" lang="en-US" sz="11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age result for picture shop keeper of bangladesh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1" y="1481138"/>
            <a:ext cx="4038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514764" y="1554018"/>
            <a:ext cx="1447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LyPiv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6" descr="Image result for picture hole sell shop of bangladesh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0"/>
            <a:ext cx="381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953000" y="1600200"/>
            <a:ext cx="1752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cvBKvwi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71800" y="304800"/>
            <a:ext cx="3657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C3F8BC-9C92-406A-8A05-6FE626257858}"/>
              </a:ext>
            </a:extLst>
          </p:cNvPr>
          <p:cNvSpPr/>
          <p:nvPr/>
        </p:nvSpPr>
        <p:spPr>
          <a:xfrm>
            <a:off x="5943600" y="6241576"/>
            <a:ext cx="33528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 result for picture hole sell shop of bangladesh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1524000"/>
            <a:ext cx="381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953000" y="1600200"/>
            <a:ext cx="1752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atin typeface="SutonnyMJ" pitchFamily="2" charset="0"/>
                <a:cs typeface="SutonnyMJ" pitchFamily="2" charset="0"/>
              </a:rPr>
              <a:t>cvBKvwi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71800" y="304800"/>
            <a:ext cx="3657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Af¨šÍixb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4" name="Content Placeholder 13" descr="Image result for picture hole sell shop of bangladesh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4191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FBF642-D560-4750-B217-4A792AA11275}"/>
              </a:ext>
            </a:extLst>
          </p:cNvPr>
          <p:cNvSpPr/>
          <p:nvPr/>
        </p:nvSpPr>
        <p:spPr>
          <a:xfrm>
            <a:off x="5829300" y="6234752"/>
            <a:ext cx="33528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971800" y="304800"/>
            <a:ext cx="3657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utonnyMJ" pitchFamily="2" charset="0"/>
                <a:cs typeface="SutonnyMJ" pitchFamily="2" charset="0"/>
              </a:rPr>
              <a:t>‰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e‡`wkK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wewbgq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3" name="Content Placeholder 12" descr="Image result for picture international trade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0"/>
            <a:ext cx="3028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Image result for picture international trad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682" y="1537855"/>
            <a:ext cx="2895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762000" y="1676400"/>
            <a:ext cx="1600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SutonnyMJ" pitchFamily="2" charset="0"/>
                <a:cs typeface="SutonnyMJ" pitchFamily="2" charset="0"/>
              </a:rPr>
              <a:t>Avg`vwb</a:t>
            </a: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951720" y="1537855"/>
            <a:ext cx="1524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ißvwb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7" name="Picture 16" descr="Image result for picture international trade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6687" y="1524000"/>
            <a:ext cx="2667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6713682" y="1537855"/>
            <a:ext cx="1524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cyb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ißvwb</a:t>
            </a:r>
            <a:endParaRPr lang="en-US" sz="66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E09C8C-2264-41C5-A752-816F316DE242}"/>
              </a:ext>
            </a:extLst>
          </p:cNvPr>
          <p:cNvSpPr/>
          <p:nvPr/>
        </p:nvSpPr>
        <p:spPr>
          <a:xfrm>
            <a:off x="6123709" y="6299200"/>
            <a:ext cx="3619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Al-Haj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</a:t>
            </a:r>
            <a:r>
              <a:rPr lang="en-US" sz="1100" dirty="0"/>
              <a:t>, </a:t>
            </a:r>
            <a:r>
              <a:rPr kumimoji="1" lang="en-US" sz="11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00200" y="304800"/>
            <a:ext cx="640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vbMZ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4800" b="1" dirty="0">
                <a:latin typeface="SutonnyMJ" pitchFamily="2" charset="0"/>
                <a:cs typeface="SutonnyMJ" pitchFamily="2" charset="0"/>
              </a:rPr>
              <a:t>-   </a:t>
            </a:r>
            <a:r>
              <a:rPr lang="en-US" sz="4800" b="1" dirty="0" err="1">
                <a:latin typeface="SutonnyMJ" pitchFamily="2" charset="0"/>
                <a:cs typeface="SutonnyMJ" pitchFamily="2" charset="0"/>
              </a:rPr>
              <a:t>cwienb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3" name="irc_ilrp_mut" descr="https://encrypted-tbn1.gstatic.com/images?q=tbn:ANd9GcQ7gfImrYTa_RW9mRSkN8GlWUCmhzEslPeH419eJpnZr2KpBhQGkbWg16o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76400"/>
            <a:ext cx="4267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2590800" y="2895600"/>
            <a:ext cx="152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ctr"/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evwbR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5" name="Picture 14" descr="Logistics and transportation of Container Cargo ship and Cargo plane with working crane bridge in shipyard at Twilight sky, logistic import export background and transport industry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905000"/>
            <a:ext cx="42862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4876800" y="2209800"/>
            <a:ext cx="1524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ctr"/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evwbR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261F92-E2B9-44C9-BE39-766E9F1ABA84}"/>
              </a:ext>
            </a:extLst>
          </p:cNvPr>
          <p:cNvSpPr/>
          <p:nvPr/>
        </p:nvSpPr>
        <p:spPr>
          <a:xfrm>
            <a:off x="6172200" y="6277843"/>
            <a:ext cx="327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Al-Haj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</a:t>
            </a:r>
            <a:r>
              <a:rPr lang="en-US" sz="1100" dirty="0"/>
              <a:t>, </a:t>
            </a:r>
            <a:r>
              <a:rPr kumimoji="1" lang="en-US" sz="11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00200" y="304800"/>
            <a:ext cx="640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mgqMZ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-¸`</a:t>
            </a:r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vgRvZKiY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B0C9BB-5B06-483E-AD36-A1D739696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3790950" cy="4191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2A2B8-0990-44E8-8263-B99CCE41C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143000"/>
            <a:ext cx="3790950" cy="4191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E7AE1F-AC7A-4BD9-88CA-841A46C1E54C}"/>
              </a:ext>
            </a:extLst>
          </p:cNvPr>
          <p:cNvSpPr/>
          <p:nvPr/>
        </p:nvSpPr>
        <p:spPr>
          <a:xfrm>
            <a:off x="5914159" y="6241576"/>
            <a:ext cx="325755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00200" y="304800"/>
            <a:ext cx="640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A_©msµvšÍ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evuav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-----  </a:t>
            </a:r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e¨vswKs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9" name="Content Placeholder 8" descr="Image result for Picture of sonali bank dhaka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411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Image result for Picture of sonali bank dhaka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752600"/>
            <a:ext cx="4191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B9AB80-B133-4471-A935-E0FBD3CD3CD3}"/>
              </a:ext>
            </a:extLst>
          </p:cNvPr>
          <p:cNvSpPr/>
          <p:nvPr/>
        </p:nvSpPr>
        <p:spPr>
          <a:xfrm>
            <a:off x="5943600" y="6324600"/>
            <a:ext cx="33528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00200" y="304800"/>
            <a:ext cx="640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SzuwKMZ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------    </a:t>
            </a:r>
            <a:r>
              <a:rPr lang="en-US" sz="48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exgv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6" name="Content Placeholder 5" descr="Picture of jibon bima office , dhaka এর চিত্র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5FD87F2-6BC5-4F34-8FA1-985228752E68}"/>
              </a:ext>
            </a:extLst>
          </p:cNvPr>
          <p:cNvSpPr/>
          <p:nvPr/>
        </p:nvSpPr>
        <p:spPr>
          <a:xfrm>
            <a:off x="6172200" y="6266298"/>
            <a:ext cx="312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Al-Haj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</a:t>
            </a:r>
            <a:r>
              <a:rPr lang="en-US" sz="1100" dirty="0"/>
              <a:t>, </a:t>
            </a:r>
            <a:r>
              <a:rPr kumimoji="1" lang="en-US" sz="11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600200" y="304800"/>
            <a:ext cx="6400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ÁvbMZ</a:t>
            </a:r>
            <a:r>
              <a:rPr lang="en-US" sz="4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euvav</a:t>
            </a:r>
            <a:r>
              <a:rPr lang="en-US" sz="4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---        </a:t>
            </a:r>
            <a:r>
              <a:rPr lang="en-US" sz="4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weÁvcb</a:t>
            </a:r>
            <a:endParaRPr lang="en-US" sz="4800" b="1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Content Placeholder 4" descr="Image result for picture of advertisement bill board of bangladesh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441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33400" y="1752600"/>
            <a:ext cx="2286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wej</a:t>
            </a:r>
            <a:r>
              <a:rPr lang="en-US" sz="4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evW</a:t>
            </a:r>
            <a:r>
              <a:rPr lang="en-US" sz="48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</a:t>
            </a:r>
            <a:endParaRPr lang="en-US" sz="4800" dirty="0"/>
          </a:p>
        </p:txBody>
      </p:sp>
      <p:pic>
        <p:nvPicPr>
          <p:cNvPr id="9" name="Picture 8" descr="Image result for picture of advertisement of bangladesh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676400"/>
            <a:ext cx="3810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38B17D-61FF-4626-8412-18A4AB6C6A74}"/>
              </a:ext>
            </a:extLst>
          </p:cNvPr>
          <p:cNvSpPr/>
          <p:nvPr/>
        </p:nvSpPr>
        <p:spPr>
          <a:xfrm>
            <a:off x="6172200" y="6324600"/>
            <a:ext cx="304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Dr. Md. </a:t>
            </a:r>
            <a:r>
              <a:rPr lang="en-US" sz="1000" dirty="0" err="1"/>
              <a:t>Shajjad</a:t>
            </a:r>
            <a:r>
              <a:rPr lang="en-US" sz="10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1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dirty="0"/>
              <a:t>Al-Haj </a:t>
            </a:r>
            <a:r>
              <a:rPr lang="en-US" sz="1000" dirty="0" err="1"/>
              <a:t>Ahed</a:t>
            </a:r>
            <a:r>
              <a:rPr lang="en-US" sz="1000" dirty="0"/>
              <a:t> Ali Biswas Degree College</a:t>
            </a:r>
            <a:r>
              <a:rPr lang="en-US" sz="1100" dirty="0"/>
              <a:t>, </a:t>
            </a:r>
            <a:r>
              <a:rPr kumimoji="1" lang="en-US" sz="11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3928871"/>
          </a:xfrm>
        </p:spPr>
        <p:txBody>
          <a:bodyPr>
            <a:normAutofit/>
          </a:bodyPr>
          <a:lstStyle/>
          <a:p>
            <a:pPr algn="just"/>
            <a:r>
              <a:rPr lang="en-US" sz="3200" dirty="0">
                <a:latin typeface="SutonnyMJ" pitchFamily="2" charset="0"/>
                <a:cs typeface="SutonnyMJ" pitchFamily="2" charset="0"/>
              </a:rPr>
              <a:t>‡h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e¨emv‡q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weËevb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e¨w³iv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gyjab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mieivn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K‡I,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gybvdv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cÖvwßi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D‡Ïk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¨ _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eis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cÖvß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gybvdv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Kj¨vY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, `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vwi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`ª `~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ixKiY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cÖmv‡ii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e¨q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nq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c~uwR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mieivnKvix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‡`i A_©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ax‡i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ax‡i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diZ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†`qv nq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Zv‡K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-</a:t>
            </a:r>
          </a:p>
          <a:p>
            <a:pPr algn="just"/>
            <a:r>
              <a:rPr lang="en-US" sz="3200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bv‡ej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weRqx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W.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gynv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¤§`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BDb~m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me©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GB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aviYvi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D™¢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veK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mvgwRK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dirty="0"/>
              <a:t>(Social Business)</a:t>
            </a:r>
            <a:br>
              <a:rPr lang="en-US" dirty="0"/>
            </a:b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47070-B9C2-4C71-B360-293F7DA2FFC1}"/>
              </a:ext>
            </a:extLst>
          </p:cNvPr>
          <p:cNvSpPr/>
          <p:nvPr/>
        </p:nvSpPr>
        <p:spPr>
          <a:xfrm>
            <a:off x="5638800" y="6237113"/>
            <a:ext cx="3505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Al-Haj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</a:t>
            </a:r>
            <a:r>
              <a:rPr lang="en-US" sz="1400" dirty="0"/>
              <a:t>, </a:t>
            </a:r>
            <a:r>
              <a:rPr kumimoji="1" lang="en-US" sz="1400" dirty="0">
                <a:latin typeface="Times New Roman" pitchFamily="18" charset="0"/>
              </a:rPr>
              <a:t>Pabna</a:t>
            </a:r>
          </a:p>
        </p:txBody>
      </p:sp>
    </p:spTree>
    <p:extLst>
      <p:ext uri="{BB962C8B-B14F-4D97-AF65-F5344CB8AC3E}">
        <p14:creationId xmlns:p14="http://schemas.microsoft.com/office/powerpoint/2010/main" val="89136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547872"/>
          </a:xfrm>
        </p:spPr>
        <p:txBody>
          <a:bodyPr>
            <a:normAutofit fontScale="85000" lnSpcReduction="10000"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3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bxwZgvjv</a:t>
            </a:r>
            <a:r>
              <a:rPr lang="en-US" sz="3200" b="1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-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1| `vwi`ª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`~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ixKiY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hv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ûgwK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¯^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iæc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2| ‡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UKmB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A_©bxwZ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wbwðZ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KiY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3|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wewb‡qvMKvix‡`i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wewb‡hvMK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…Z A_© †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diZ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cvIqv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4|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m¤úªmviY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Dbœq‡b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gybvdvi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5|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m‡PZbZv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6|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Kg©x‡`i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cÖPwjZ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nv‡i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gRywi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myóz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Kg©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wbwðZ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KiY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latin typeface="SutonnyMJ" pitchFamily="2" charset="0"/>
                <a:cs typeface="SutonnyMJ" pitchFamily="2" charset="0"/>
              </a:rPr>
              <a:t>7|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Avb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‡›`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 mv‡_ Kg© </a:t>
            </a:r>
            <a:r>
              <a:rPr lang="en-US" sz="3200" b="1" dirty="0" err="1">
                <a:latin typeface="SutonnyMJ" pitchFamily="2" charset="0"/>
                <a:cs typeface="SutonnyMJ" pitchFamily="2" charset="0"/>
              </a:rPr>
              <a:t>m¤úv`b</a:t>
            </a:r>
            <a:r>
              <a:rPr lang="en-US" sz="3200" b="1" dirty="0">
                <a:latin typeface="SutonnyMJ" pitchFamily="2" charset="0"/>
                <a:cs typeface="SutonnyMJ" pitchFamily="2" charset="0"/>
              </a:rPr>
              <a:t>|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mvgwRK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dirty="0"/>
              <a:t>(Social Business)</a:t>
            </a:r>
            <a:br>
              <a:rPr lang="en-US" dirty="0"/>
            </a:b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E47817-27B6-4B43-B796-BD163ADAA993}"/>
              </a:ext>
            </a:extLst>
          </p:cNvPr>
          <p:cNvSpPr/>
          <p:nvPr/>
        </p:nvSpPr>
        <p:spPr>
          <a:xfrm>
            <a:off x="5791200" y="6137794"/>
            <a:ext cx="3429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Dr. Md. </a:t>
            </a:r>
            <a:r>
              <a:rPr lang="en-US" sz="1100" dirty="0" err="1"/>
              <a:t>Shajjad</a:t>
            </a:r>
            <a:r>
              <a:rPr lang="en-US" sz="11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4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100" dirty="0"/>
              <a:t>Al-Haj </a:t>
            </a:r>
            <a:r>
              <a:rPr lang="en-US" sz="1100" dirty="0" err="1"/>
              <a:t>Ahed</a:t>
            </a:r>
            <a:r>
              <a:rPr lang="en-US" sz="1100" dirty="0"/>
              <a:t> Ali Biswas Degree College</a:t>
            </a:r>
            <a:r>
              <a:rPr lang="en-US" sz="1400" dirty="0"/>
              <a:t>, </a:t>
            </a:r>
            <a:r>
              <a:rPr kumimoji="1" lang="en-US" sz="1400" dirty="0">
                <a:latin typeface="Times New Roman" pitchFamily="18" charset="0"/>
              </a:rPr>
              <a:t>Pabna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74E06D-ED1F-4274-8BDD-9B28D95EF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1600" cy="62347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85A26D-FCD1-4DD9-A57D-7930A0CBC554}"/>
              </a:ext>
            </a:extLst>
          </p:cNvPr>
          <p:cNvSpPr/>
          <p:nvPr/>
        </p:nvSpPr>
        <p:spPr>
          <a:xfrm>
            <a:off x="5851235" y="6234752"/>
            <a:ext cx="3274292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83845-5B22-4592-9E4B-E61DDC87D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700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9B0A92-73D5-412F-AA88-822A27FD1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838200"/>
            <a:ext cx="4267200" cy="4953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74E06D-ED1F-4274-8BDD-9B28D95EF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799" y="838200"/>
            <a:ext cx="4267200" cy="4953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85A26D-FCD1-4DD9-A57D-7930A0CBC554}"/>
              </a:ext>
            </a:extLst>
          </p:cNvPr>
          <p:cNvSpPr/>
          <p:nvPr/>
        </p:nvSpPr>
        <p:spPr>
          <a:xfrm>
            <a:off x="5851235" y="6234752"/>
            <a:ext cx="3274292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Dr. Md. </a:t>
            </a:r>
            <a:r>
              <a:rPr lang="en-US" sz="1050" dirty="0" err="1"/>
              <a:t>Shajjad</a:t>
            </a:r>
            <a:r>
              <a:rPr lang="en-US" sz="105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50" dirty="0"/>
              <a:t>Al-Haj </a:t>
            </a:r>
            <a:r>
              <a:rPr lang="en-US" sz="1050" dirty="0" err="1"/>
              <a:t>Ahed</a:t>
            </a:r>
            <a:r>
              <a:rPr lang="en-US" sz="1050" dirty="0"/>
              <a:t> Ali Biswas Degree College</a:t>
            </a:r>
            <a:r>
              <a:rPr lang="en-US" sz="1200" dirty="0"/>
              <a:t>, </a:t>
            </a: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  <p:extLst>
      <p:ext uri="{BB962C8B-B14F-4D97-AF65-F5344CB8AC3E}">
        <p14:creationId xmlns:p14="http://schemas.microsoft.com/office/powerpoint/2010/main" val="2510830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 of social business of grameen bank এর চিত্র ফলাফল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9916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ACB4C4C-8D95-4B70-A6CF-43622D5B2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30"/>
            <a:ext cx="9144000" cy="6807969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EBC05AC-B820-4DD8-B79C-8C73E0AE1F01}"/>
              </a:ext>
            </a:extLst>
          </p:cNvPr>
          <p:cNvSpPr/>
          <p:nvPr/>
        </p:nvSpPr>
        <p:spPr>
          <a:xfrm>
            <a:off x="228600" y="152400"/>
            <a:ext cx="4953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bxwZgvjv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-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1| `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vwi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`ª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mgm¨v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`~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ixKiY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ûgwK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iæc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‡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UKmB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A_©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bxwZ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wbwðZ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KiY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3|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wewb‡qvMKvix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wewb‡hvMK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…Z A_© †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diZ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cvIqv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m¤úªmviY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Dbœq‡b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cwi‡ekMZ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m‡PZbZv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Kg©x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cÖPwjZ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nv‡i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gRywi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myóz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Kg©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cwi‡ek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wbwðZ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KiY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‡›`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mv‡_ Kg© </a:t>
            </a:r>
            <a:r>
              <a:rPr lang="en-US" sz="3200" b="1" dirty="0" err="1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m¤úv`b</a:t>
            </a:r>
            <a:r>
              <a:rPr lang="en-US" sz="32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51684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Ávb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g~jK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-</a:t>
            </a:r>
          </a:p>
          <a:p>
            <a:r>
              <a:rPr lang="en-US" sz="1800" dirty="0">
                <a:latin typeface="SutonnyMJ" pitchFamily="2" charset="0"/>
                <a:cs typeface="SutonnyMJ" pitchFamily="2" charset="0"/>
              </a:rPr>
              <a:t>1|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2|e¨emv‡qi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g~j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D‡Ïk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3|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4|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cÖRbb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5| 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evwbR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7|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wewbgq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 8|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LyPiv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9|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Avg`vwb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10|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e¨emv‡q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cÖZ¨ÿ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mev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11|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</a:t>
            </a:r>
          </a:p>
          <a:p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Abyaveb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g~jK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cÖkœ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-</a:t>
            </a:r>
          </a:p>
          <a:p>
            <a:r>
              <a:rPr lang="en-US" sz="1800" dirty="0">
                <a:latin typeface="SutonnyMJ" pitchFamily="2" charset="0"/>
                <a:cs typeface="SutonnyMJ" pitchFamily="2" charset="0"/>
              </a:rPr>
              <a:t>1|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gybvdv‡K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SuywK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MÖn‡Yi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cyi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¯‹vi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ejv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nq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2|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cÖv_wgK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wkí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eySvq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</a:t>
            </a:r>
          </a:p>
          <a:p>
            <a:r>
              <a:rPr lang="en-US" sz="1800" dirty="0">
                <a:latin typeface="SutonnyMJ" pitchFamily="2" charset="0"/>
                <a:cs typeface="SutonnyMJ" pitchFamily="2" charset="0"/>
              </a:rPr>
              <a:t>3|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wegv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Kwfv‡e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SzuwKMZ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evav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yi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4|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cyb:ißvwb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aviYvwU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5|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cwienb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ai‡bi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Dc‡hvM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6|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cÖZ¨ÿ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mev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msiÿ‡bi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A‡hvM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</a:t>
            </a:r>
          </a:p>
          <a:p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m„Rbkxj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b="1" dirty="0" err="1">
                <a:latin typeface="SutonnyMJ" pitchFamily="2" charset="0"/>
                <a:cs typeface="SutonnyMJ" pitchFamily="2" charset="0"/>
              </a:rPr>
              <a:t>cÖ‡kœ</a:t>
            </a:r>
            <a:r>
              <a:rPr lang="en-US" sz="1800" b="1" dirty="0">
                <a:latin typeface="SutonnyMJ" pitchFamily="2" charset="0"/>
                <a:cs typeface="SutonnyMJ" pitchFamily="2" charset="0"/>
              </a:rPr>
              <a:t>-</a:t>
            </a:r>
          </a:p>
          <a:p>
            <a:pPr algn="just"/>
            <a:r>
              <a:rPr lang="en-US" sz="18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.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iwdK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GKRb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e¨emvqx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||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wZwb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fiv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gŠmy‡g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K…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lK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‡`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mivmwi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Kg `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v‡g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Avjy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wK‡bb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Ges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Aí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Li‡P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Kvì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†÷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v‡i‡R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msiÿY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g›`v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gŠmy‡g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wbR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¯^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Uªv‡K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m¸wj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PÆMÖv‡gi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e¨emvqx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‡`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K‡Q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weµq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| G‡Z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Zvi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jvf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fv‡jv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nq|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Gfv‡e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A‡b‡K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G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KvR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Kivi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GjvKvi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bwZK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Ae¯’vi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mg„w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Avm‡Q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1800" dirty="0">
                <a:latin typeface="SutonnyMJ" pitchFamily="2" charset="0"/>
                <a:cs typeface="SutonnyMJ" pitchFamily="2" charset="0"/>
              </a:rPr>
              <a:t>K.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cÖwgZKiY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Kx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1</a:t>
            </a:r>
          </a:p>
          <a:p>
            <a:pPr algn="just"/>
            <a:r>
              <a:rPr lang="en-US" sz="1800" dirty="0">
                <a:latin typeface="SutonnyMJ" pitchFamily="2" charset="0"/>
                <a:cs typeface="SutonnyMJ" pitchFamily="2" charset="0"/>
              </a:rPr>
              <a:t>L.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mvgvwRK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e¨emvq‡K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Ab¨vb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nq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?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2</a:t>
            </a:r>
          </a:p>
          <a:p>
            <a:pPr algn="just"/>
            <a:r>
              <a:rPr lang="en-US" sz="1800" dirty="0">
                <a:latin typeface="SutonnyMJ" pitchFamily="2" charset="0"/>
                <a:cs typeface="SutonnyMJ" pitchFamily="2" charset="0"/>
              </a:rPr>
              <a:t>M.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DwÏc‡Ki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wg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.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iwd‡Ki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PÆMÖv‡g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Avjy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weµ‡qi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KvRwU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e¨emv‡qi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kvLvi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AšÍ©MZ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3</a:t>
            </a:r>
          </a:p>
          <a:p>
            <a:pPr algn="just"/>
            <a:r>
              <a:rPr lang="en-US" sz="1800" dirty="0">
                <a:latin typeface="SutonnyMJ" pitchFamily="2" charset="0"/>
                <a:cs typeface="SutonnyMJ" pitchFamily="2" charset="0"/>
              </a:rPr>
              <a:t>N.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ÓGfv‡e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A‡b‡K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G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KvR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Kivi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GjvKvi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A_©‰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bwZK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Ae¯’vi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mg„w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Avm‡QÓ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DwÏc‡Ki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Av‡jv‡K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800" dirty="0" err="1"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1800" dirty="0">
                <a:latin typeface="SutonnyMJ" pitchFamily="2" charset="0"/>
                <a:cs typeface="SutonnyMJ" pitchFamily="2" charset="0"/>
              </a:rPr>
              <a:t> Ki| 4</a:t>
            </a:r>
            <a:endParaRPr lang="en-US" sz="18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6436" y="413471"/>
            <a:ext cx="8229600" cy="4270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SutonnyMJ" pitchFamily="2" charset="0"/>
                <a:cs typeface="SutonnyMJ" pitchFamily="2" charset="0"/>
              </a:rPr>
              <a:t>cvV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g~j¨vqb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-</a:t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79488E-BDA0-4CC2-85B4-11A6A38DBEFA}"/>
              </a:ext>
            </a:extLst>
          </p:cNvPr>
          <p:cNvSpPr/>
          <p:nvPr/>
        </p:nvSpPr>
        <p:spPr>
          <a:xfrm>
            <a:off x="6019800" y="60198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Dr. Md. </a:t>
            </a:r>
            <a:r>
              <a:rPr lang="en-US" sz="1200" dirty="0" err="1"/>
              <a:t>Shajjad</a:t>
            </a:r>
            <a:r>
              <a:rPr lang="en-US" sz="1200" dirty="0"/>
              <a:t> Hossain, Asst. Professor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Department of Management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/>
              <a:t>Al-Haj </a:t>
            </a:r>
            <a:r>
              <a:rPr lang="en-US" sz="1200" dirty="0" err="1"/>
              <a:t>Ahed</a:t>
            </a:r>
            <a:r>
              <a:rPr lang="en-US" sz="1200" dirty="0"/>
              <a:t> Ali Biswas Degree College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1200" dirty="0">
                <a:latin typeface="Times New Roman" pitchFamily="18" charset="0"/>
              </a:rPr>
              <a:t>Pabna</a:t>
            </a:r>
          </a:p>
        </p:txBody>
      </p:sp>
    </p:spTree>
    <p:extLst>
      <p:ext uri="{BB962C8B-B14F-4D97-AF65-F5344CB8AC3E}">
        <p14:creationId xmlns:p14="http://schemas.microsoft.com/office/powerpoint/2010/main" val="35353632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504</TotalTime>
  <Words>2709</Words>
  <Application>Microsoft Office PowerPoint</Application>
  <PresentationFormat>On-screen Show (4:3)</PresentationFormat>
  <Paragraphs>314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Cambria Math</vt:lpstr>
      <vt:lpstr>Lucida Sans Unicode</vt:lpstr>
      <vt:lpstr>SutonnyMJ</vt:lpstr>
      <vt:lpstr>Times New Roman</vt:lpstr>
      <vt:lpstr>Verdana</vt:lpstr>
      <vt:lpstr>Wingdings 2</vt:lpstr>
      <vt:lpstr>Wingdings 3</vt:lpstr>
      <vt:lpstr>Concourse</vt:lpstr>
      <vt:lpstr>PowerPoint Presentation</vt:lpstr>
      <vt:lpstr>e¨emvq wK? </vt:lpstr>
      <vt:lpstr>GB Aa¨v‡qi cvV †k‡l wkÿv_©xMY- </vt:lpstr>
      <vt:lpstr>e¨emv‡qi mgxKiY </vt:lpstr>
      <vt:lpstr>      e¨emv‡qi µgweKvk </vt:lpstr>
      <vt:lpstr>      e¨emv‡qi µgweKvk </vt:lpstr>
      <vt:lpstr>      e¨emv‡qi µgweKvk </vt:lpstr>
      <vt:lpstr>        </vt:lpstr>
      <vt:lpstr>e¨emv‡qi Kvh©vejx- </vt:lpstr>
      <vt:lpstr>        </vt:lpstr>
      <vt:lpstr>PowerPoint Presentation</vt:lpstr>
      <vt:lpstr>        </vt:lpstr>
      <vt:lpstr>wb®‹vlY wkí </vt:lpstr>
      <vt:lpstr>wbg©vb wkí</vt:lpstr>
      <vt:lpstr>hvwš¿K wkí</vt:lpstr>
      <vt:lpstr>‡mev cwi‡ekK wkí</vt:lpstr>
      <vt:lpstr>evwbR¨  wK? </vt:lpstr>
      <vt:lpstr>PowerPoint Presentation</vt:lpstr>
      <vt:lpstr>evwYR¨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mvgwRK e¨emvq  (Social Business) </vt:lpstr>
      <vt:lpstr>mvgwRK e¨emvq  (Social Business) </vt:lpstr>
      <vt:lpstr>PowerPoint Presentation</vt:lpstr>
      <vt:lpstr>PowerPoint Presentation</vt:lpstr>
      <vt:lpstr>PowerPoint Presentation</vt:lpstr>
      <vt:lpstr>PowerPoint Presentation</vt:lpstr>
      <vt:lpstr>cvV g~j¨vqb-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e¨emvq wK?</dc:title>
  <dc:creator>User</dc:creator>
  <cp:lastModifiedBy>User</cp:lastModifiedBy>
  <cp:revision>162</cp:revision>
  <dcterms:created xsi:type="dcterms:W3CDTF">2006-08-16T00:00:00Z</dcterms:created>
  <dcterms:modified xsi:type="dcterms:W3CDTF">2026-09-15T07:24:04Z</dcterms:modified>
</cp:coreProperties>
</file>