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2"/>
    <p:sldId id="257" r:id="rId3"/>
    <p:sldId id="258" r:id="rId4"/>
    <p:sldId id="261" r:id="rId5"/>
    <p:sldId id="262" r:id="rId6"/>
    <p:sldId id="275" r:id="rId7"/>
    <p:sldId id="276" r:id="rId8"/>
    <p:sldId id="267" r:id="rId9"/>
    <p:sldId id="277" r:id="rId10"/>
    <p:sldId id="278" r:id="rId11"/>
    <p:sldId id="279" r:id="rId12"/>
    <p:sldId id="272" r:id="rId13"/>
    <p:sldId id="281" r:id="rId14"/>
    <p:sldId id="280" r:id="rId15"/>
    <p:sldId id="282" r:id="rId16"/>
    <p:sldId id="274" r:id="rId17"/>
  </p:sldIdLst>
  <p:sldSz cx="18288000" cy="10287000"/>
  <p:notesSz cx="6858000" cy="9144000"/>
  <p:embeddedFontLst>
    <p:embeddedFont>
      <p:font typeface="Abadi" panose="020B0604020104020204" pitchFamily="34" charset="0"/>
      <p:regular r:id="rId19"/>
      <p:bold r:id="rId20"/>
      <p:italic r:id="rId21"/>
      <p:boldItalic r:id="rId22"/>
    </p:embeddedFont>
    <p:embeddedFont>
      <p:font typeface="DM Sans Italics" panose="020B0604020202020204" charset="0"/>
      <p:regular r:id="rId23"/>
    </p:embeddedFont>
    <p:embeddedFont>
      <p:font typeface="Kalpurush" panose="02000600000000000000" pitchFamily="2"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491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09" autoAdjust="0"/>
    <p:restoredTop sz="94622" autoAdjust="0"/>
  </p:normalViewPr>
  <p:slideViewPr>
    <p:cSldViewPr>
      <p:cViewPr>
        <p:scale>
          <a:sx n="30" d="100"/>
          <a:sy n="30" d="100"/>
        </p:scale>
        <p:origin x="1276" y="3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5C156-EA94-449C-B521-E86B69F32C6C}"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D1825C-81BC-4864-994C-7DF1766013E4}" type="slidenum">
              <a:rPr lang="en-US" smtClean="0"/>
              <a:t>‹#›</a:t>
            </a:fld>
            <a:endParaRPr lang="en-US"/>
          </a:p>
        </p:txBody>
      </p:sp>
    </p:spTree>
    <p:extLst>
      <p:ext uri="{BB962C8B-B14F-4D97-AF65-F5344CB8AC3E}">
        <p14:creationId xmlns:p14="http://schemas.microsoft.com/office/powerpoint/2010/main" val="85086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sv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6.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12.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9.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8.svg"/><Relationship Id="rId7"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31.jpg"/><Relationship Id="rId7" Type="http://schemas.openxmlformats.org/officeDocument/2006/relationships/image" Target="../media/image14.png"/><Relationship Id="rId12"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14.png"/><Relationship Id="rId12"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4458CC9-2587-40FB-8EA3-7D16476443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pic>
        <p:nvPicPr>
          <p:cNvPr id="23" name="Picture 22">
            <a:extLst>
              <a:ext uri="{FF2B5EF4-FFF2-40B4-BE49-F238E27FC236}">
                <a16:creationId xmlns:a16="http://schemas.microsoft.com/office/drawing/2014/main" id="{C3AC5DE7-E294-705D-E3BA-CC253D850F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51888" y="4991100"/>
            <a:ext cx="2011555" cy="2159628"/>
          </a:xfrm>
          <a:prstGeom prst="rect">
            <a:avLst/>
          </a:prstGeom>
        </p:spPr>
      </p:pic>
      <p:pic>
        <p:nvPicPr>
          <p:cNvPr id="25" name="Picture 24">
            <a:extLst>
              <a:ext uri="{FF2B5EF4-FFF2-40B4-BE49-F238E27FC236}">
                <a16:creationId xmlns:a16="http://schemas.microsoft.com/office/drawing/2014/main" id="{D4C90F05-01FA-CE35-6D13-733B43141F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664" y="3737257"/>
            <a:ext cx="3754038" cy="3748501"/>
          </a:xfrm>
          <a:prstGeom prst="rect">
            <a:avLst/>
          </a:prstGeom>
        </p:spPr>
      </p:pic>
      <p:pic>
        <p:nvPicPr>
          <p:cNvPr id="27" name="Picture 26">
            <a:extLst>
              <a:ext uri="{FF2B5EF4-FFF2-40B4-BE49-F238E27FC236}">
                <a16:creationId xmlns:a16="http://schemas.microsoft.com/office/drawing/2014/main" id="{1EEA2CB7-417B-54F0-2F23-8AD58E17FD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51050" y="5143500"/>
            <a:ext cx="1890619" cy="1893781"/>
          </a:xfrm>
          <a:prstGeom prst="rect">
            <a:avLst/>
          </a:prstGeom>
        </p:spPr>
      </p:pic>
      <p:pic>
        <p:nvPicPr>
          <p:cNvPr id="33" name="Picture 32">
            <a:extLst>
              <a:ext uri="{FF2B5EF4-FFF2-40B4-BE49-F238E27FC236}">
                <a16:creationId xmlns:a16="http://schemas.microsoft.com/office/drawing/2014/main" id="{77953DC0-F85B-7337-EC07-D5CD976C8A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25061" y="-950377"/>
            <a:ext cx="1838051" cy="1840823"/>
          </a:xfrm>
          <a:prstGeom prst="rect">
            <a:avLst/>
          </a:prstGeom>
        </p:spPr>
      </p:pic>
      <p:pic>
        <p:nvPicPr>
          <p:cNvPr id="35" name="Picture 34">
            <a:extLst>
              <a:ext uri="{FF2B5EF4-FFF2-40B4-BE49-F238E27FC236}">
                <a16:creationId xmlns:a16="http://schemas.microsoft.com/office/drawing/2014/main" id="{5365F977-4C44-846A-DA7C-3FD53F08AE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560760" y="8020"/>
            <a:ext cx="3636036" cy="4145339"/>
          </a:xfrm>
          <a:prstGeom prst="rect">
            <a:avLst/>
          </a:prstGeom>
        </p:spPr>
      </p:pic>
      <p:pic>
        <p:nvPicPr>
          <p:cNvPr id="37" name="Picture 36">
            <a:extLst>
              <a:ext uri="{FF2B5EF4-FFF2-40B4-BE49-F238E27FC236}">
                <a16:creationId xmlns:a16="http://schemas.microsoft.com/office/drawing/2014/main" id="{B5AA6589-A0AE-7EF0-86ED-C5898EBD5FC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83253" y="-523718"/>
            <a:ext cx="2500465" cy="1436989"/>
          </a:xfrm>
          <a:prstGeom prst="rect">
            <a:avLst/>
          </a:prstGeom>
        </p:spPr>
      </p:pic>
      <p:pic>
        <p:nvPicPr>
          <p:cNvPr id="39" name="Picture 38">
            <a:extLst>
              <a:ext uri="{FF2B5EF4-FFF2-40B4-BE49-F238E27FC236}">
                <a16:creationId xmlns:a16="http://schemas.microsoft.com/office/drawing/2014/main" id="{CFD3ED14-6678-6FA8-6870-2BA0642C73D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76357" y="250774"/>
            <a:ext cx="3102112" cy="3180098"/>
          </a:xfrm>
          <a:prstGeom prst="rect">
            <a:avLst/>
          </a:prstGeom>
        </p:spPr>
      </p:pic>
      <p:sp>
        <p:nvSpPr>
          <p:cNvPr id="40" name="TextBox 35">
            <a:extLst>
              <a:ext uri="{FF2B5EF4-FFF2-40B4-BE49-F238E27FC236}">
                <a16:creationId xmlns:a16="http://schemas.microsoft.com/office/drawing/2014/main" id="{D99C664F-3FC2-50F9-F779-3DBDA8F6B1B9}"/>
              </a:ext>
            </a:extLst>
          </p:cNvPr>
          <p:cNvSpPr txBox="1"/>
          <p:nvPr/>
        </p:nvSpPr>
        <p:spPr>
          <a:xfrm>
            <a:off x="3614160" y="3091109"/>
            <a:ext cx="11059677" cy="923330"/>
          </a:xfrm>
          <a:prstGeom prst="rect">
            <a:avLst/>
          </a:prstGeom>
        </p:spPr>
        <p:txBody>
          <a:bodyPr wrap="square" lIns="0" tIns="0" rIns="0" bIns="0" rtlCol="0" anchor="t">
            <a:spAutoFit/>
          </a:bodyPr>
          <a:lstStyle/>
          <a:p>
            <a:pPr algn="ct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বিজ্ঞান</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বিষয়ে</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সবাইকে</a:t>
            </a:r>
            <a:r>
              <a:rPr lang="en-US" sz="60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6000" dirty="0" err="1">
                <a:solidFill>
                  <a:srgbClr val="FFF6E5"/>
                </a:solidFill>
                <a:latin typeface="Kalpurush" panose="02000600000000000000" pitchFamily="2" charset="0"/>
                <a:ea typeface="Greenth Grunge"/>
                <a:cs typeface="Kalpurush" panose="02000600000000000000" pitchFamily="2" charset="0"/>
                <a:sym typeface="Greenth Grunge"/>
              </a:rPr>
              <a:t>স্বাগতম</a:t>
            </a:r>
            <a:endParaRPr lang="en-US" sz="6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grpSp>
        <p:nvGrpSpPr>
          <p:cNvPr id="41" name="Group 40">
            <a:extLst>
              <a:ext uri="{FF2B5EF4-FFF2-40B4-BE49-F238E27FC236}">
                <a16:creationId xmlns:a16="http://schemas.microsoft.com/office/drawing/2014/main" id="{2FA5280C-4400-4F1B-D7C0-A96AD13A1D18}"/>
              </a:ext>
            </a:extLst>
          </p:cNvPr>
          <p:cNvGrpSpPr/>
          <p:nvPr/>
        </p:nvGrpSpPr>
        <p:grpSpPr>
          <a:xfrm>
            <a:off x="6192654" y="1562100"/>
            <a:ext cx="4999927" cy="1542710"/>
            <a:chOff x="6175496" y="2652461"/>
            <a:chExt cx="5992901" cy="1199761"/>
          </a:xfrm>
        </p:grpSpPr>
        <p:sp>
          <p:nvSpPr>
            <p:cNvPr id="42" name="Freeform 26">
              <a:extLst>
                <a:ext uri="{FF2B5EF4-FFF2-40B4-BE49-F238E27FC236}">
                  <a16:creationId xmlns:a16="http://schemas.microsoft.com/office/drawing/2014/main" id="{2F2D1FA5-DFF4-67C5-64C0-464FD1CA1BDB}"/>
                </a:ext>
              </a:extLst>
            </p:cNvPr>
            <p:cNvSpPr/>
            <p:nvPr/>
          </p:nvSpPr>
          <p:spPr>
            <a:xfrm>
              <a:off x="6175496" y="2652461"/>
              <a:ext cx="5992901" cy="1001313"/>
            </a:xfrm>
            <a:custGeom>
              <a:avLst/>
              <a:gdLst/>
              <a:ahLst/>
              <a:cxnLst/>
              <a:rect l="l" t="t" r="r" b="b"/>
              <a:pathLst>
                <a:path w="5992901" h="1273492">
                  <a:moveTo>
                    <a:pt x="0" y="0"/>
                  </a:moveTo>
                  <a:lnTo>
                    <a:pt x="5992902" y="0"/>
                  </a:lnTo>
                  <a:lnTo>
                    <a:pt x="5992902" y="1273492"/>
                  </a:lnTo>
                  <a:lnTo>
                    <a:pt x="0" y="1273492"/>
                  </a:lnTo>
                  <a:lnTo>
                    <a:pt x="0" y="0"/>
                  </a:lnTo>
                  <a:close/>
                </a:path>
              </a:pathLst>
            </a:custGeom>
            <a:blipFill>
              <a:blip r:embed="rId10"/>
              <a:stretch>
                <a:fillRect/>
              </a:stretch>
            </a:blipFill>
          </p:spPr>
          <p:txBody>
            <a:bodyPr/>
            <a:lstStyle/>
            <a:p>
              <a:endParaRPr lang="en-US" dirty="0"/>
            </a:p>
          </p:txBody>
        </p:sp>
        <p:sp>
          <p:nvSpPr>
            <p:cNvPr id="43" name="TextBox 36">
              <a:extLst>
                <a:ext uri="{FF2B5EF4-FFF2-40B4-BE49-F238E27FC236}">
                  <a16:creationId xmlns:a16="http://schemas.microsoft.com/office/drawing/2014/main" id="{B3BA43BC-91F7-2D3E-001E-8D22F630810A}"/>
                </a:ext>
              </a:extLst>
            </p:cNvPr>
            <p:cNvSpPr txBox="1"/>
            <p:nvPr/>
          </p:nvSpPr>
          <p:spPr>
            <a:xfrm>
              <a:off x="7108405" y="2796164"/>
              <a:ext cx="4363959" cy="1056058"/>
            </a:xfrm>
            <a:prstGeom prst="rect">
              <a:avLst/>
            </a:prstGeom>
          </p:spPr>
          <p:txBody>
            <a:bodyPr lIns="0" tIns="0" rIns="0" bIns="0" rtlCol="0" anchor="t">
              <a:spAutoFit/>
            </a:bodyPr>
            <a:lstStyle/>
            <a:p>
              <a:pPr algn="ctr">
                <a:lnSpc>
                  <a:spcPts val="8144"/>
                </a:lnSpc>
              </a:pPr>
              <a:r>
                <a:rPr lang="en-US" sz="7200" b="1" spc="58" dirty="0" err="1">
                  <a:solidFill>
                    <a:srgbClr val="19274C"/>
                  </a:solidFill>
                  <a:latin typeface="Kalpurush" panose="02000600000000000000" pitchFamily="2" charset="0"/>
                  <a:ea typeface="Clear Sans Bold"/>
                  <a:cs typeface="Kalpurush" panose="02000600000000000000" pitchFamily="2" charset="0"/>
                  <a:sym typeface="Clear Sans Bold"/>
                </a:rPr>
                <a:t>চতুর্থ</a:t>
              </a:r>
              <a:r>
                <a:rPr lang="en-US" sz="7200" b="1" spc="58" dirty="0">
                  <a:solidFill>
                    <a:srgbClr val="19274C"/>
                  </a:solidFill>
                  <a:latin typeface="Kalpurush" panose="02000600000000000000" pitchFamily="2" charset="0"/>
                  <a:ea typeface="Clear Sans Bold"/>
                  <a:cs typeface="Kalpurush" panose="02000600000000000000" pitchFamily="2" charset="0"/>
                  <a:sym typeface="Clear Sans Bold"/>
                </a:rPr>
                <a:t> </a:t>
              </a:r>
              <a:r>
                <a:rPr lang="en-US" sz="7200" b="1" spc="58" dirty="0" err="1">
                  <a:solidFill>
                    <a:srgbClr val="19274C"/>
                  </a:solidFill>
                  <a:latin typeface="Kalpurush" panose="02000600000000000000" pitchFamily="2" charset="0"/>
                  <a:ea typeface="Clear Sans Bold"/>
                  <a:cs typeface="Kalpurush" panose="02000600000000000000" pitchFamily="2" charset="0"/>
                  <a:sym typeface="Clear Sans Bold"/>
                </a:rPr>
                <a:t>শ্রেণি</a:t>
              </a:r>
              <a:endParaRPr lang="en-US" sz="7200" b="1" spc="58" dirty="0">
                <a:solidFill>
                  <a:srgbClr val="19274C"/>
                </a:solidFill>
                <a:latin typeface="Kalpurush" panose="02000600000000000000" pitchFamily="2" charset="0"/>
                <a:ea typeface="Clear Sans Bold"/>
                <a:cs typeface="Kalpurush" panose="02000600000000000000" pitchFamily="2" charset="0"/>
                <a:sym typeface="Clear Sans Bold"/>
              </a:endParaRPr>
            </a:p>
          </p:txBody>
        </p:sp>
      </p:grpSp>
      <p:pic>
        <p:nvPicPr>
          <p:cNvPr id="44" name="Picture 43">
            <a:extLst>
              <a:ext uri="{FF2B5EF4-FFF2-40B4-BE49-F238E27FC236}">
                <a16:creationId xmlns:a16="http://schemas.microsoft.com/office/drawing/2014/main" id="{18BCE463-79F9-ABCA-7786-3ECFE9401C7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7674" y="5459502"/>
            <a:ext cx="2772129" cy="35314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5" name="TextBox 38">
            <a:extLst>
              <a:ext uri="{FF2B5EF4-FFF2-40B4-BE49-F238E27FC236}">
                <a16:creationId xmlns:a16="http://schemas.microsoft.com/office/drawing/2014/main" id="{23D39D75-9217-ED35-0041-41BF00958D66}"/>
              </a:ext>
            </a:extLst>
          </p:cNvPr>
          <p:cNvSpPr txBox="1"/>
          <p:nvPr/>
        </p:nvSpPr>
        <p:spPr>
          <a:xfrm>
            <a:off x="2743200" y="4229100"/>
            <a:ext cx="12267286" cy="1170577"/>
          </a:xfrm>
          <a:prstGeom prst="rect">
            <a:avLst/>
          </a:prstGeom>
        </p:spPr>
        <p:txBody>
          <a:bodyPr wrap="square" lIns="0" tIns="0" rIns="0" bIns="0" rtlCol="0" anchor="t">
            <a:spAutoFit/>
          </a:bodyPr>
          <a:lstStyle/>
          <a:p>
            <a:pPr algn="r">
              <a:spcBef>
                <a:spcPct val="0"/>
              </a:spcBef>
            </a:pP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পাঠ</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পরিচিতিঃ</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সৌরজগতের</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গঠন</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পাঠ-৪৬,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পৃষ্ঠা</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৯৩-৯৪</a:t>
            </a:r>
          </a:p>
          <a:p>
            <a:pPr algn="r">
              <a:lnSpc>
                <a:spcPts val="3640"/>
              </a:lnSpc>
              <a:spcBef>
                <a:spcPct val="0"/>
              </a:spcBef>
            </a:pPr>
            <a:endParaRPr lang="en-US" sz="2600" dirty="0">
              <a:solidFill>
                <a:srgbClr val="000000"/>
              </a:solidFill>
              <a:latin typeface="Abadi" panose="020F0502020204030204" pitchFamily="34" charset="0"/>
              <a:ea typeface="Bricolage Grotesque"/>
              <a:cs typeface="Bricolage Grotesque"/>
              <a:sym typeface="Bricolage Grotesque"/>
            </a:endParaRPr>
          </a:p>
        </p:txBody>
      </p:sp>
      <p:sp>
        <p:nvSpPr>
          <p:cNvPr id="46" name="Rectangle: Rounded Corners 45">
            <a:extLst>
              <a:ext uri="{FF2B5EF4-FFF2-40B4-BE49-F238E27FC236}">
                <a16:creationId xmlns:a16="http://schemas.microsoft.com/office/drawing/2014/main" id="{7F007BE6-59AB-5149-2F1C-F625EEC2C0A9}"/>
              </a:ext>
            </a:extLst>
          </p:cNvPr>
          <p:cNvSpPr/>
          <p:nvPr/>
        </p:nvSpPr>
        <p:spPr>
          <a:xfrm>
            <a:off x="7889731" y="5461082"/>
            <a:ext cx="5756863" cy="3644818"/>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endParaRPr lang="en-US" sz="3200" b="1" dirty="0">
              <a:solidFill>
                <a:schemeClr val="bg1"/>
              </a:solidFill>
              <a:latin typeface="Kalpurush" panose="02000600000000000000" pitchFamily="2" charset="0"/>
              <a:cs typeface="Kalpurush" panose="02000600000000000000" pitchFamily="2" charset="0"/>
            </a:endParaRPr>
          </a:p>
          <a:p>
            <a:r>
              <a:rPr lang="en-US" sz="3200" b="1" dirty="0">
                <a:solidFill>
                  <a:schemeClr val="bg1"/>
                </a:solidFill>
                <a:latin typeface="Kalpurush" panose="02000600000000000000" pitchFamily="2" charset="0"/>
                <a:cs typeface="Kalpurush" panose="02000600000000000000" pitchFamily="2" charset="0"/>
              </a:rPr>
              <a:t>         </a:t>
            </a:r>
            <a:r>
              <a:rPr lang="en-US" sz="3200" b="1" dirty="0" err="1">
                <a:solidFill>
                  <a:schemeClr val="bg1"/>
                </a:solidFill>
                <a:latin typeface="Kalpurush" panose="02000600000000000000" pitchFamily="2" charset="0"/>
                <a:cs typeface="Kalpurush" panose="02000600000000000000" pitchFamily="2" charset="0"/>
              </a:rPr>
              <a:t>শিক্ষক</a:t>
            </a:r>
            <a:r>
              <a:rPr lang="en-US" sz="3200" b="1" dirty="0">
                <a:solidFill>
                  <a:schemeClr val="bg1"/>
                </a:solidFill>
                <a:latin typeface="Kalpurush" panose="02000600000000000000" pitchFamily="2" charset="0"/>
                <a:cs typeface="Kalpurush" panose="02000600000000000000" pitchFamily="2" charset="0"/>
              </a:rPr>
              <a:t> </a:t>
            </a:r>
            <a:r>
              <a:rPr lang="en-US" sz="3200" b="1" dirty="0" err="1">
                <a:solidFill>
                  <a:schemeClr val="bg1"/>
                </a:solidFill>
                <a:latin typeface="Kalpurush" panose="02000600000000000000" pitchFamily="2" charset="0"/>
                <a:cs typeface="Kalpurush" panose="02000600000000000000" pitchFamily="2" charset="0"/>
              </a:rPr>
              <a:t>পরিচিতি</a:t>
            </a:r>
            <a:endParaRPr lang="en-US" sz="3200" b="1" dirty="0">
              <a:solidFill>
                <a:schemeClr val="bg1"/>
              </a:solidFill>
              <a:latin typeface="Kalpurush" panose="02000600000000000000" pitchFamily="2" charset="0"/>
              <a:cs typeface="Kalpurush" panose="02000600000000000000" pitchFamily="2" charset="0"/>
            </a:endParaRP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মোঃ</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আল</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আমিন</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সহকারী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শিক্ষক</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জামালপুর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সরকারি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প্রাথমিক</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বিদ‌্যালয়</a:t>
            </a:r>
            <a:endParaRPr lang="en-US" sz="3200" b="1" dirty="0">
              <a:solidFill>
                <a:schemeClr val="bg1"/>
              </a:solidFill>
              <a:latin typeface="Kalpurush" panose="02000600000000000000" pitchFamily="2" charset="0"/>
              <a:ea typeface="DM Sans"/>
              <a:cs typeface="Kalpurush" panose="02000600000000000000" pitchFamily="2" charset="0"/>
              <a:sym typeface="DM Sans"/>
            </a:endParaRPr>
          </a:p>
          <a:p>
            <a:pPr>
              <a:lnSpc>
                <a:spcPct val="15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রামগঞ্জ</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লক্ষ্মীপুর</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gn="ctr"/>
            <a:endParaRPr lang="en-US" sz="3200" b="1" dirty="0">
              <a:solidFill>
                <a:schemeClr val="bg1"/>
              </a:solidFill>
              <a:latin typeface="Kalpurush" panose="02000600000000000000" pitchFamily="2" charset="0"/>
              <a:cs typeface="Kalpurush" panose="02000600000000000000" pitchFamily="2" charset="0"/>
            </a:endParaRPr>
          </a:p>
        </p:txBody>
      </p:sp>
      <p:pic>
        <p:nvPicPr>
          <p:cNvPr id="31" name="Picture 30">
            <a:extLst>
              <a:ext uri="{FF2B5EF4-FFF2-40B4-BE49-F238E27FC236}">
                <a16:creationId xmlns:a16="http://schemas.microsoft.com/office/drawing/2014/main" id="{1759A7D7-8548-2926-E0BA-D8799FA9FCE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258800" y="7688067"/>
            <a:ext cx="3125309" cy="3125309"/>
          </a:xfrm>
          <a:prstGeom prst="rect">
            <a:avLst/>
          </a:prstGeom>
        </p:spPr>
      </p:pic>
      <p:pic>
        <p:nvPicPr>
          <p:cNvPr id="48" name="Picture 47">
            <a:extLst>
              <a:ext uri="{FF2B5EF4-FFF2-40B4-BE49-F238E27FC236}">
                <a16:creationId xmlns:a16="http://schemas.microsoft.com/office/drawing/2014/main" id="{606390BD-9091-8811-D818-0BABDCD5936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76400" y="-2130734"/>
            <a:ext cx="5788684" cy="5802391"/>
          </a:xfrm>
          <a:prstGeom prst="rect">
            <a:avLst/>
          </a:prstGeom>
        </p:spPr>
      </p:pic>
      <p:sp>
        <p:nvSpPr>
          <p:cNvPr id="3" name="Freeform 4">
            <a:extLst>
              <a:ext uri="{FF2B5EF4-FFF2-40B4-BE49-F238E27FC236}">
                <a16:creationId xmlns:a16="http://schemas.microsoft.com/office/drawing/2014/main" id="{74D5FAD2-FF37-C158-E053-F5B09CBEA18E}"/>
              </a:ext>
            </a:extLst>
          </p:cNvPr>
          <p:cNvSpPr/>
          <p:nvPr/>
        </p:nvSpPr>
        <p:spPr>
          <a:xfrm rot="5553550">
            <a:off x="-2748478" y="5869969"/>
            <a:ext cx="7058059" cy="908511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14"/>
                </a:ext>
              </a:extLst>
            </a:blip>
            <a:stretch>
              <a:fillRect/>
            </a:stretch>
          </a:blipFill>
        </p:spPr>
        <p:txBody>
          <a:bodyPr/>
          <a:lstStyle/>
          <a:p>
            <a:endParaRPr lang="en-US"/>
          </a:p>
        </p:txBody>
      </p:sp>
      <p:pic>
        <p:nvPicPr>
          <p:cNvPr id="29" name="Picture 28">
            <a:extLst>
              <a:ext uri="{FF2B5EF4-FFF2-40B4-BE49-F238E27FC236}">
                <a16:creationId xmlns:a16="http://schemas.microsoft.com/office/drawing/2014/main" id="{E2953C46-225D-20CA-DA1A-3F461074A7C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80552" y="7747617"/>
            <a:ext cx="3125309" cy="31283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fltVal val="0"/>
                                          </p:val>
                                        </p:tav>
                                        <p:tav tm="100000">
                                          <p:val>
                                            <p:strVal val="#ppt_w"/>
                                          </p:val>
                                        </p:tav>
                                      </p:tavLst>
                                    </p:anim>
                                    <p:anim calcmode="lin" valueType="num">
                                      <p:cBhvr>
                                        <p:cTn id="12" dur="1000" fill="hold"/>
                                        <p:tgtEl>
                                          <p:spTgt spid="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9F4DCDC-B831-872B-B062-DF1D90CF49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grpSp>
        <p:nvGrpSpPr>
          <p:cNvPr id="6" name="Group 6"/>
          <p:cNvGrpSpPr/>
          <p:nvPr/>
        </p:nvGrpSpPr>
        <p:grpSpPr>
          <a:xfrm>
            <a:off x="6693259" y="3492302"/>
            <a:ext cx="4899747" cy="3679456"/>
            <a:chOff x="0" y="0"/>
            <a:chExt cx="1290468" cy="906508"/>
          </a:xfrm>
        </p:grpSpPr>
        <p:sp>
          <p:nvSpPr>
            <p:cNvPr id="7" name="Freeform 7"/>
            <p:cNvSpPr/>
            <p:nvPr/>
          </p:nvSpPr>
          <p:spPr>
            <a:xfrm>
              <a:off x="0" y="0"/>
              <a:ext cx="1290468" cy="906508"/>
            </a:xfrm>
            <a:custGeom>
              <a:avLst/>
              <a:gdLst/>
              <a:ahLst/>
              <a:cxnLst/>
              <a:rect l="l" t="t" r="r" b="b"/>
              <a:pathLst>
                <a:path w="1290468" h="906508">
                  <a:moveTo>
                    <a:pt x="36342" y="0"/>
                  </a:moveTo>
                  <a:lnTo>
                    <a:pt x="1254127" y="0"/>
                  </a:lnTo>
                  <a:cubicBezTo>
                    <a:pt x="1274198" y="0"/>
                    <a:pt x="1290468" y="16271"/>
                    <a:pt x="1290468" y="36342"/>
                  </a:cubicBezTo>
                  <a:lnTo>
                    <a:pt x="1290468" y="870167"/>
                  </a:lnTo>
                  <a:cubicBezTo>
                    <a:pt x="1290468" y="890238"/>
                    <a:pt x="1274198" y="906508"/>
                    <a:pt x="1254127" y="906508"/>
                  </a:cubicBezTo>
                  <a:lnTo>
                    <a:pt x="36342" y="906508"/>
                  </a:lnTo>
                  <a:cubicBezTo>
                    <a:pt x="16271" y="906508"/>
                    <a:pt x="0" y="890238"/>
                    <a:pt x="0" y="870167"/>
                  </a:cubicBezTo>
                  <a:lnTo>
                    <a:pt x="0" y="36342"/>
                  </a:lnTo>
                  <a:cubicBezTo>
                    <a:pt x="0" y="16271"/>
                    <a:pt x="16271" y="0"/>
                    <a:pt x="36342" y="0"/>
                  </a:cubicBezTo>
                  <a:close/>
                </a:path>
              </a:pathLst>
            </a:custGeom>
            <a:solidFill>
              <a:srgbClr val="4C5E96">
                <a:alpha val="34902"/>
              </a:srgbClr>
            </a:solidFill>
            <a:ln cap="rnd">
              <a:noFill/>
              <a:prstDash val="solid"/>
              <a:round/>
            </a:ln>
          </p:spPr>
          <p:txBody>
            <a:bodyPr/>
            <a:lstStyle/>
            <a:p>
              <a:endParaRPr lang="en-US"/>
            </a:p>
          </p:txBody>
        </p:sp>
        <p:sp>
          <p:nvSpPr>
            <p:cNvPr id="8" name="TextBox 8"/>
            <p:cNvSpPr txBox="1"/>
            <p:nvPr/>
          </p:nvSpPr>
          <p:spPr>
            <a:xfrm>
              <a:off x="0" y="104775"/>
              <a:ext cx="1290468" cy="801733"/>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9" name="Group 9"/>
          <p:cNvGrpSpPr/>
          <p:nvPr/>
        </p:nvGrpSpPr>
        <p:grpSpPr>
          <a:xfrm>
            <a:off x="1274361" y="3492302"/>
            <a:ext cx="4897839" cy="3679456"/>
            <a:chOff x="0" y="0"/>
            <a:chExt cx="1289966" cy="906508"/>
          </a:xfrm>
        </p:grpSpPr>
        <p:sp>
          <p:nvSpPr>
            <p:cNvPr id="10" name="Freeform 10"/>
            <p:cNvSpPr/>
            <p:nvPr/>
          </p:nvSpPr>
          <p:spPr>
            <a:xfrm>
              <a:off x="0" y="0"/>
              <a:ext cx="1289966" cy="906508"/>
            </a:xfrm>
            <a:custGeom>
              <a:avLst/>
              <a:gdLst/>
              <a:ahLst/>
              <a:cxnLst/>
              <a:rect l="l" t="t" r="r" b="b"/>
              <a:pathLst>
                <a:path w="1289966" h="906508">
                  <a:moveTo>
                    <a:pt x="36356" y="0"/>
                  </a:moveTo>
                  <a:lnTo>
                    <a:pt x="1253610" y="0"/>
                  </a:lnTo>
                  <a:cubicBezTo>
                    <a:pt x="1273689" y="0"/>
                    <a:pt x="1289966" y="16277"/>
                    <a:pt x="1289966" y="36356"/>
                  </a:cubicBezTo>
                  <a:lnTo>
                    <a:pt x="1289966" y="870153"/>
                  </a:lnTo>
                  <a:cubicBezTo>
                    <a:pt x="1289966" y="890231"/>
                    <a:pt x="1273689" y="906508"/>
                    <a:pt x="1253610" y="906508"/>
                  </a:cubicBezTo>
                  <a:lnTo>
                    <a:pt x="36356" y="906508"/>
                  </a:lnTo>
                  <a:cubicBezTo>
                    <a:pt x="16277" y="906508"/>
                    <a:pt x="0" y="890231"/>
                    <a:pt x="0" y="870153"/>
                  </a:cubicBezTo>
                  <a:lnTo>
                    <a:pt x="0" y="36356"/>
                  </a:lnTo>
                  <a:cubicBezTo>
                    <a:pt x="0" y="16277"/>
                    <a:pt x="16277" y="0"/>
                    <a:pt x="36356" y="0"/>
                  </a:cubicBezTo>
                  <a:close/>
                </a:path>
              </a:pathLst>
            </a:custGeom>
            <a:solidFill>
              <a:srgbClr val="4C5E96">
                <a:alpha val="34902"/>
              </a:srgbClr>
            </a:solidFill>
            <a:ln cap="rnd">
              <a:noFill/>
              <a:prstDash val="solid"/>
              <a:round/>
            </a:ln>
          </p:spPr>
          <p:txBody>
            <a:bodyPr/>
            <a:lstStyle/>
            <a:p>
              <a:endParaRPr lang="en-US"/>
            </a:p>
          </p:txBody>
        </p:sp>
        <p:sp>
          <p:nvSpPr>
            <p:cNvPr id="11" name="TextBox 11"/>
            <p:cNvSpPr txBox="1"/>
            <p:nvPr/>
          </p:nvSpPr>
          <p:spPr>
            <a:xfrm>
              <a:off x="0" y="104775"/>
              <a:ext cx="1289966" cy="801733"/>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12" name="Group 12"/>
          <p:cNvGrpSpPr/>
          <p:nvPr/>
        </p:nvGrpSpPr>
        <p:grpSpPr>
          <a:xfrm>
            <a:off x="12169226" y="3492302"/>
            <a:ext cx="4899574" cy="3679456"/>
            <a:chOff x="0" y="0"/>
            <a:chExt cx="1290423" cy="906508"/>
          </a:xfrm>
        </p:grpSpPr>
        <p:sp>
          <p:nvSpPr>
            <p:cNvPr id="13" name="Freeform 13"/>
            <p:cNvSpPr/>
            <p:nvPr/>
          </p:nvSpPr>
          <p:spPr>
            <a:xfrm>
              <a:off x="0" y="0"/>
              <a:ext cx="1290423" cy="906508"/>
            </a:xfrm>
            <a:custGeom>
              <a:avLst/>
              <a:gdLst/>
              <a:ahLst/>
              <a:cxnLst/>
              <a:rect l="l" t="t" r="r" b="b"/>
              <a:pathLst>
                <a:path w="1290423" h="906508">
                  <a:moveTo>
                    <a:pt x="36343" y="0"/>
                  </a:moveTo>
                  <a:lnTo>
                    <a:pt x="1254080" y="0"/>
                  </a:lnTo>
                  <a:cubicBezTo>
                    <a:pt x="1274152" y="0"/>
                    <a:pt x="1290423" y="16271"/>
                    <a:pt x="1290423" y="36343"/>
                  </a:cubicBezTo>
                  <a:lnTo>
                    <a:pt x="1290423" y="870165"/>
                  </a:lnTo>
                  <a:cubicBezTo>
                    <a:pt x="1290423" y="890237"/>
                    <a:pt x="1274152" y="906508"/>
                    <a:pt x="1254080" y="906508"/>
                  </a:cubicBezTo>
                  <a:lnTo>
                    <a:pt x="36343" y="906508"/>
                  </a:lnTo>
                  <a:cubicBezTo>
                    <a:pt x="16271" y="906508"/>
                    <a:pt x="0" y="890237"/>
                    <a:pt x="0" y="870165"/>
                  </a:cubicBezTo>
                  <a:lnTo>
                    <a:pt x="0" y="36343"/>
                  </a:lnTo>
                  <a:cubicBezTo>
                    <a:pt x="0" y="16271"/>
                    <a:pt x="16271" y="0"/>
                    <a:pt x="36343" y="0"/>
                  </a:cubicBezTo>
                  <a:close/>
                </a:path>
              </a:pathLst>
            </a:custGeom>
            <a:solidFill>
              <a:srgbClr val="4C5E96">
                <a:alpha val="34902"/>
              </a:srgbClr>
            </a:solidFill>
            <a:ln cap="rnd">
              <a:noFill/>
              <a:prstDash val="solid"/>
              <a:round/>
            </a:ln>
          </p:spPr>
          <p:txBody>
            <a:bodyPr/>
            <a:lstStyle/>
            <a:p>
              <a:endParaRPr lang="en-US"/>
            </a:p>
          </p:txBody>
        </p:sp>
        <p:sp>
          <p:nvSpPr>
            <p:cNvPr id="14" name="TextBox 14"/>
            <p:cNvSpPr txBox="1"/>
            <p:nvPr/>
          </p:nvSpPr>
          <p:spPr>
            <a:xfrm>
              <a:off x="0" y="104775"/>
              <a:ext cx="1290423" cy="801733"/>
            </a:xfrm>
            <a:prstGeom prst="rect">
              <a:avLst/>
            </a:prstGeom>
          </p:spPr>
          <p:txBody>
            <a:bodyPr lIns="50800" tIns="50800" rIns="50800" bIns="50800" rtlCol="0" anchor="ctr"/>
            <a:lstStyle/>
            <a:p>
              <a:pPr marL="0" lvl="0" indent="0" algn="ctr">
                <a:lnSpc>
                  <a:spcPts val="799"/>
                </a:lnSpc>
                <a:spcBef>
                  <a:spcPct val="0"/>
                </a:spcBef>
              </a:pPr>
              <a:endParaRPr/>
            </a:p>
          </p:txBody>
        </p:sp>
      </p:grpSp>
      <p:sp>
        <p:nvSpPr>
          <p:cNvPr id="16" name="TextBox 16"/>
          <p:cNvSpPr txBox="1"/>
          <p:nvPr/>
        </p:nvSpPr>
        <p:spPr>
          <a:xfrm>
            <a:off x="1217942" y="5842389"/>
            <a:ext cx="5105399" cy="1046440"/>
          </a:xfrm>
          <a:prstGeom prst="rect">
            <a:avLst/>
          </a:prstGeom>
        </p:spPr>
        <p:txBody>
          <a:bodyPr wrap="square" lIns="0" tIns="0" rIns="0" bIns="0" rtlCol="0" anchor="t">
            <a:spAutoFit/>
          </a:bodyPr>
          <a:lstStyle/>
          <a:p>
            <a:pPr algn="ctr">
              <a:spcBef>
                <a:spcPct val="0"/>
              </a:spcBef>
            </a:pP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সৌরজগতের</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গঠন</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চিত্র</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p>
          <a:p>
            <a:pPr algn="ctr">
              <a:spcBef>
                <a:spcPct val="0"/>
              </a:spcBef>
            </a:pP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সহ</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ব‌্যাখ‌্যা</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করতে</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পারবে</a:t>
            </a:r>
            <a:r>
              <a:rPr lang="en-US" sz="34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18" name="TextBox 18"/>
          <p:cNvSpPr txBox="1"/>
          <p:nvPr/>
        </p:nvSpPr>
        <p:spPr>
          <a:xfrm>
            <a:off x="12268200" y="5849660"/>
            <a:ext cx="4813082" cy="1046440"/>
          </a:xfrm>
          <a:prstGeom prst="rect">
            <a:avLst/>
          </a:prstGeom>
        </p:spPr>
        <p:txBody>
          <a:bodyPr wrap="square" lIns="0" tIns="0" rIns="0" bIns="0" rtlCol="0" anchor="t">
            <a:spAutoFit/>
          </a:bodyPr>
          <a:lstStyle/>
          <a:p>
            <a:pPr algn="ctr">
              <a:spcBef>
                <a:spcPct val="0"/>
              </a:spcBef>
            </a:pP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সৌরজগতের</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গ্রহ</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উপগ্রহের</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p>
          <a:p>
            <a:pPr algn="ctr">
              <a:spcBef>
                <a:spcPct val="0"/>
              </a:spcBef>
            </a:pP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নাম</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বলতে</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পারবে</a:t>
            </a:r>
            <a:r>
              <a:rPr lang="en-US" sz="3400" dirty="0">
                <a:solidFill>
                  <a:srgbClr val="FFF6E5"/>
                </a:solidFill>
                <a:latin typeface="Kalpurush" panose="02000600000000000000" pitchFamily="2" charset="0"/>
                <a:ea typeface="Clear Sans"/>
                <a:cs typeface="Kalpurush" panose="02000600000000000000" pitchFamily="2" charset="0"/>
                <a:sym typeface="Clear Sans"/>
              </a:rPr>
              <a:t>।</a:t>
            </a:r>
          </a:p>
        </p:txBody>
      </p:sp>
      <p:sp>
        <p:nvSpPr>
          <p:cNvPr id="27" name="TextBox 34">
            <a:extLst>
              <a:ext uri="{FF2B5EF4-FFF2-40B4-BE49-F238E27FC236}">
                <a16:creationId xmlns:a16="http://schemas.microsoft.com/office/drawing/2014/main" id="{27A9ACD4-6050-7036-0547-B36165CE053B}"/>
              </a:ext>
            </a:extLst>
          </p:cNvPr>
          <p:cNvSpPr txBox="1"/>
          <p:nvPr/>
        </p:nvSpPr>
        <p:spPr>
          <a:xfrm>
            <a:off x="4964924" y="800100"/>
            <a:ext cx="8358153" cy="1615827"/>
          </a:xfrm>
          <a:prstGeom prst="rect">
            <a:avLst/>
          </a:prstGeom>
        </p:spPr>
        <p:txBody>
          <a:bodyPr lIns="0" tIns="0" rIns="0" bIns="0" rtlCol="0" anchor="t">
            <a:spAutoFit/>
          </a:bodyPr>
          <a:lstStyle/>
          <a:p>
            <a:pPr algn="ctr">
              <a:lnSpc>
                <a:spcPts val="12599"/>
              </a:lnSpc>
            </a:pPr>
            <a:r>
              <a:rPr lang="en-US" sz="9000" dirty="0" err="1">
                <a:solidFill>
                  <a:srgbClr val="FFF6E5"/>
                </a:solidFill>
                <a:latin typeface="Kalpurush" panose="02000600000000000000" pitchFamily="2" charset="0"/>
                <a:ea typeface="Greenth Grunge"/>
                <a:cs typeface="Kalpurush" panose="02000600000000000000" pitchFamily="2" charset="0"/>
                <a:sym typeface="Greenth Grunge"/>
              </a:rPr>
              <a:t>শিখনফল</a:t>
            </a:r>
            <a:endParaRPr lang="en-US" sz="9000" dirty="0">
              <a:solidFill>
                <a:srgbClr val="FFF6E5"/>
              </a:solidFill>
              <a:latin typeface="Kalpurush" panose="02000600000000000000" pitchFamily="2" charset="0"/>
              <a:ea typeface="Greenth Grunge"/>
              <a:cs typeface="Kalpurush" panose="02000600000000000000" pitchFamily="2" charset="0"/>
              <a:sym typeface="Greenth Grunge"/>
            </a:endParaRPr>
          </a:p>
        </p:txBody>
      </p:sp>
      <p:sp>
        <p:nvSpPr>
          <p:cNvPr id="29" name="TextBox 33">
            <a:extLst>
              <a:ext uri="{FF2B5EF4-FFF2-40B4-BE49-F238E27FC236}">
                <a16:creationId xmlns:a16="http://schemas.microsoft.com/office/drawing/2014/main" id="{3C294258-29E6-393B-E5A8-F6F1D4A20271}"/>
              </a:ext>
            </a:extLst>
          </p:cNvPr>
          <p:cNvSpPr txBox="1"/>
          <p:nvPr/>
        </p:nvSpPr>
        <p:spPr>
          <a:xfrm>
            <a:off x="5715000" y="8049305"/>
            <a:ext cx="8358153" cy="1077218"/>
          </a:xfrm>
          <a:prstGeom prst="rect">
            <a:avLst/>
          </a:prstGeom>
        </p:spPr>
        <p:txBody>
          <a:bodyPr wrap="square" lIns="0" tIns="0" rIns="0" bIns="0" rtlCol="0" anchor="t">
            <a:spAutoFit/>
          </a:bodyPr>
          <a:lstStyle/>
          <a:p>
            <a:pPr algn="l">
              <a:lnSpc>
                <a:spcPct val="200000"/>
              </a:lnSpc>
              <a:spcBef>
                <a:spcPct val="0"/>
              </a:spcBef>
            </a:pP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পদ্ধতি</a:t>
            </a:r>
            <a:r>
              <a:rPr lang="en-US" sz="4000" dirty="0">
                <a:solidFill>
                  <a:srgbClr val="FFF6E5"/>
                </a:solidFill>
                <a:latin typeface="Kalpurush" panose="02000600000000000000" pitchFamily="2" charset="0"/>
                <a:ea typeface="Clear Sans"/>
                <a:cs typeface="Kalpurush" panose="02000600000000000000" pitchFamily="2" charset="0"/>
                <a:sym typeface="Clear Sans"/>
              </a:rPr>
              <a:t> ও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কৌশলঃ</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দলগত</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কাজ</a:t>
            </a:r>
            <a:r>
              <a:rPr lang="en-US" sz="4000" dirty="0">
                <a:solidFill>
                  <a:srgbClr val="FFF6E5"/>
                </a:solidFill>
                <a:latin typeface="Kalpurush" panose="02000600000000000000" pitchFamily="2" charset="0"/>
                <a:ea typeface="Clear Sans"/>
                <a:cs typeface="Kalpurush" panose="02000600000000000000" pitchFamily="2" charset="0"/>
                <a:sym typeface="Clear Sans"/>
              </a:rPr>
              <a:t> ও </a:t>
            </a:r>
            <a:r>
              <a:rPr lang="en-US" sz="4000" dirty="0" err="1">
                <a:solidFill>
                  <a:srgbClr val="FFF6E5"/>
                </a:solidFill>
                <a:latin typeface="Kalpurush" panose="02000600000000000000" pitchFamily="2" charset="0"/>
                <a:ea typeface="Clear Sans"/>
                <a:cs typeface="Kalpurush" panose="02000600000000000000" pitchFamily="2" charset="0"/>
                <a:sym typeface="Clear Sans"/>
              </a:rPr>
              <a:t>আলোচনা</a:t>
            </a:r>
            <a:r>
              <a:rPr lang="en-US" sz="4000" dirty="0">
                <a:solidFill>
                  <a:srgbClr val="FFF6E5"/>
                </a:solidFill>
                <a:latin typeface="Kalpurush" panose="02000600000000000000" pitchFamily="2" charset="0"/>
                <a:ea typeface="Clear Sans"/>
                <a:cs typeface="Kalpurush" panose="02000600000000000000" pitchFamily="2" charset="0"/>
                <a:sym typeface="Clear Sans"/>
              </a:rPr>
              <a:t>। </a:t>
            </a:r>
          </a:p>
        </p:txBody>
      </p:sp>
      <p:sp>
        <p:nvSpPr>
          <p:cNvPr id="33" name="Freeform 4">
            <a:extLst>
              <a:ext uri="{FF2B5EF4-FFF2-40B4-BE49-F238E27FC236}">
                <a16:creationId xmlns:a16="http://schemas.microsoft.com/office/drawing/2014/main" id="{9D5593B9-B860-D3DC-0A64-84F143B1CFD3}"/>
              </a:ext>
            </a:extLst>
          </p:cNvPr>
          <p:cNvSpPr/>
          <p:nvPr/>
        </p:nvSpPr>
        <p:spPr>
          <a:xfrm rot="5553550">
            <a:off x="1516662" y="1177914"/>
            <a:ext cx="4328312" cy="4328312"/>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5" name="Picture 34">
            <a:extLst>
              <a:ext uri="{FF2B5EF4-FFF2-40B4-BE49-F238E27FC236}">
                <a16:creationId xmlns:a16="http://schemas.microsoft.com/office/drawing/2014/main" id="{36878DD4-94DA-8F68-B9B7-E462170882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00" y="2986755"/>
            <a:ext cx="683284" cy="684902"/>
          </a:xfrm>
          <a:prstGeom prst="rect">
            <a:avLst/>
          </a:prstGeom>
        </p:spPr>
      </p:pic>
      <p:pic>
        <p:nvPicPr>
          <p:cNvPr id="37" name="Picture 36">
            <a:extLst>
              <a:ext uri="{FF2B5EF4-FFF2-40B4-BE49-F238E27FC236}">
                <a16:creationId xmlns:a16="http://schemas.microsoft.com/office/drawing/2014/main" id="{418E14D6-6FDE-0108-D7D1-2044A87D40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1907" y="2660741"/>
            <a:ext cx="467093" cy="467798"/>
          </a:xfrm>
          <a:prstGeom prst="rect">
            <a:avLst/>
          </a:prstGeom>
        </p:spPr>
      </p:pic>
      <p:pic>
        <p:nvPicPr>
          <p:cNvPr id="39" name="Picture 38">
            <a:extLst>
              <a:ext uri="{FF2B5EF4-FFF2-40B4-BE49-F238E27FC236}">
                <a16:creationId xmlns:a16="http://schemas.microsoft.com/office/drawing/2014/main" id="{F35115B0-EFCE-22AD-D55E-CEFB81B955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96642" y="2324346"/>
            <a:ext cx="463771" cy="464547"/>
          </a:xfrm>
          <a:prstGeom prst="rect">
            <a:avLst/>
          </a:prstGeom>
        </p:spPr>
      </p:pic>
      <p:pic>
        <p:nvPicPr>
          <p:cNvPr id="41" name="Picture 40">
            <a:extLst>
              <a:ext uri="{FF2B5EF4-FFF2-40B4-BE49-F238E27FC236}">
                <a16:creationId xmlns:a16="http://schemas.microsoft.com/office/drawing/2014/main" id="{448AB831-62A2-E882-4CE6-3DA13AC411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99911" y="892976"/>
            <a:ext cx="728118" cy="418441"/>
          </a:xfrm>
          <a:prstGeom prst="rect">
            <a:avLst/>
          </a:prstGeom>
        </p:spPr>
      </p:pic>
      <p:pic>
        <p:nvPicPr>
          <p:cNvPr id="43" name="Picture 42">
            <a:extLst>
              <a:ext uri="{FF2B5EF4-FFF2-40B4-BE49-F238E27FC236}">
                <a16:creationId xmlns:a16="http://schemas.microsoft.com/office/drawing/2014/main" id="{D0C7D918-C466-1AAC-5BB3-320FA2DEB2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60387" y="3980350"/>
            <a:ext cx="856591" cy="976574"/>
          </a:xfrm>
          <a:prstGeom prst="rect">
            <a:avLst/>
          </a:prstGeom>
        </p:spPr>
      </p:pic>
      <p:pic>
        <p:nvPicPr>
          <p:cNvPr id="45" name="Picture 44">
            <a:extLst>
              <a:ext uri="{FF2B5EF4-FFF2-40B4-BE49-F238E27FC236}">
                <a16:creationId xmlns:a16="http://schemas.microsoft.com/office/drawing/2014/main" id="{C8F34FEC-4BAC-54A4-2F0A-25D7C43A71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9735" y="4364435"/>
            <a:ext cx="525671" cy="526175"/>
          </a:xfrm>
          <a:prstGeom prst="rect">
            <a:avLst/>
          </a:prstGeom>
        </p:spPr>
      </p:pic>
      <p:pic>
        <p:nvPicPr>
          <p:cNvPr id="47" name="Picture 46">
            <a:extLst>
              <a:ext uri="{FF2B5EF4-FFF2-40B4-BE49-F238E27FC236}">
                <a16:creationId xmlns:a16="http://schemas.microsoft.com/office/drawing/2014/main" id="{9C7C1790-7059-AE5F-7785-5CEFDEBD168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68119" y="4406891"/>
            <a:ext cx="511630" cy="511630"/>
          </a:xfrm>
          <a:prstGeom prst="rect">
            <a:avLst/>
          </a:prstGeom>
        </p:spPr>
      </p:pic>
      <p:pic>
        <p:nvPicPr>
          <p:cNvPr id="49" name="Picture 48">
            <a:extLst>
              <a:ext uri="{FF2B5EF4-FFF2-40B4-BE49-F238E27FC236}">
                <a16:creationId xmlns:a16="http://schemas.microsoft.com/office/drawing/2014/main" id="{C7425295-0EB0-EC0B-2D28-DC53A9951A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60711" y="3427826"/>
            <a:ext cx="462876" cy="462876"/>
          </a:xfrm>
          <a:prstGeom prst="rect">
            <a:avLst/>
          </a:prstGeom>
        </p:spPr>
      </p:pic>
      <p:pic>
        <p:nvPicPr>
          <p:cNvPr id="51" name="Picture 50">
            <a:extLst>
              <a:ext uri="{FF2B5EF4-FFF2-40B4-BE49-F238E27FC236}">
                <a16:creationId xmlns:a16="http://schemas.microsoft.com/office/drawing/2014/main" id="{5EA6E88B-2E94-8CD6-C447-547CC42FA2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45761" y="2740515"/>
            <a:ext cx="2146503" cy="2150095"/>
          </a:xfrm>
          <a:prstGeom prst="rect">
            <a:avLst/>
          </a:prstGeom>
        </p:spPr>
      </p:pic>
      <p:pic>
        <p:nvPicPr>
          <p:cNvPr id="55" name="Picture 54">
            <a:extLst>
              <a:ext uri="{FF2B5EF4-FFF2-40B4-BE49-F238E27FC236}">
                <a16:creationId xmlns:a16="http://schemas.microsoft.com/office/drawing/2014/main" id="{34DABC97-1A2E-FB87-CC2C-C29E5CB751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5020" y="2414247"/>
            <a:ext cx="2719470" cy="2725909"/>
          </a:xfrm>
          <a:prstGeom prst="rect">
            <a:avLst/>
          </a:prstGeom>
        </p:spPr>
      </p:pic>
      <p:sp>
        <p:nvSpPr>
          <p:cNvPr id="57" name="TextBox 18">
            <a:extLst>
              <a:ext uri="{FF2B5EF4-FFF2-40B4-BE49-F238E27FC236}">
                <a16:creationId xmlns:a16="http://schemas.microsoft.com/office/drawing/2014/main" id="{29C73139-60F0-ACD9-983A-F06649922DCB}"/>
              </a:ext>
            </a:extLst>
          </p:cNvPr>
          <p:cNvSpPr txBox="1"/>
          <p:nvPr/>
        </p:nvSpPr>
        <p:spPr>
          <a:xfrm>
            <a:off x="6693259" y="5829300"/>
            <a:ext cx="4813082" cy="1046440"/>
          </a:xfrm>
          <a:prstGeom prst="rect">
            <a:avLst/>
          </a:prstGeom>
        </p:spPr>
        <p:txBody>
          <a:bodyPr wrap="square" lIns="0" tIns="0" rIns="0" bIns="0" rtlCol="0" anchor="t">
            <a:spAutoFit/>
          </a:bodyPr>
          <a:lstStyle/>
          <a:p>
            <a:pPr algn="ctr">
              <a:spcBef>
                <a:spcPct val="0"/>
              </a:spcBef>
            </a:pP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সৌরজগতের</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বিভিন্ন</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বৈশিষ্ট‌্য</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সর্ম্পকে</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ধারণা</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লাভ</a:t>
            </a:r>
            <a:r>
              <a:rPr lang="en-US" sz="3400" dirty="0">
                <a:solidFill>
                  <a:srgbClr val="FFF6E5"/>
                </a:solidFill>
                <a:latin typeface="Kalpurush" panose="02000600000000000000" pitchFamily="2" charset="0"/>
                <a:ea typeface="Clear Sans"/>
                <a:cs typeface="Kalpurush" panose="02000600000000000000" pitchFamily="2" charset="0"/>
                <a:sym typeface="Clear Sans"/>
              </a:rPr>
              <a:t> </a:t>
            </a:r>
            <a:r>
              <a:rPr lang="en-US" sz="3400" dirty="0" err="1">
                <a:solidFill>
                  <a:srgbClr val="FFF6E5"/>
                </a:solidFill>
                <a:latin typeface="Kalpurush" panose="02000600000000000000" pitchFamily="2" charset="0"/>
                <a:ea typeface="Clear Sans"/>
                <a:cs typeface="Kalpurush" panose="02000600000000000000" pitchFamily="2" charset="0"/>
                <a:sym typeface="Clear Sans"/>
              </a:rPr>
              <a:t>করবে</a:t>
            </a:r>
            <a:r>
              <a:rPr lang="en-US" sz="3400" dirty="0">
                <a:solidFill>
                  <a:srgbClr val="FFF6E5"/>
                </a:solidFill>
                <a:latin typeface="Kalpurush" panose="02000600000000000000" pitchFamily="2" charset="0"/>
                <a:ea typeface="Clear Sans"/>
                <a:cs typeface="Kalpurush" panose="02000600000000000000" pitchFamily="2" charset="0"/>
                <a:sym typeface="Clear Sans"/>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9" grpId="0"/>
      <p:bldP spid="5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B9CFC8A-70F3-80A2-D801-B4FCD979D9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4" name="Freeform 4"/>
          <p:cNvSpPr/>
          <p:nvPr/>
        </p:nvSpPr>
        <p:spPr>
          <a:xfrm rot="5553550">
            <a:off x="9619852" y="1517033"/>
            <a:ext cx="7482526" cy="7482526"/>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TextBox 14"/>
          <p:cNvSpPr txBox="1"/>
          <p:nvPr/>
        </p:nvSpPr>
        <p:spPr>
          <a:xfrm>
            <a:off x="774688" y="2246651"/>
            <a:ext cx="8051161" cy="2162130"/>
          </a:xfrm>
          <a:prstGeom prst="rect">
            <a:avLst/>
          </a:prstGeom>
        </p:spPr>
        <p:txBody>
          <a:bodyPr wrap="square" lIns="0" tIns="0" rIns="0" bIns="0" rtlCol="0" anchor="t">
            <a:spAutoFit/>
          </a:bodyPr>
          <a:lstStyle/>
          <a:p>
            <a:pPr marL="0" lvl="0" indent="0" algn="ctr">
              <a:lnSpc>
                <a:spcPts val="8399"/>
              </a:lnSpc>
              <a:spcBef>
                <a:spcPct val="0"/>
              </a:spcBef>
            </a:pPr>
            <a:r>
              <a:rPr lang="en-US" sz="7200" b="1" dirty="0" err="1">
                <a:solidFill>
                  <a:srgbClr val="FFC000"/>
                </a:solidFill>
                <a:latin typeface="Kalpurush" panose="02000600000000000000" pitchFamily="2" charset="0"/>
                <a:ea typeface="DM Sans Bold"/>
                <a:cs typeface="Kalpurush" panose="02000600000000000000" pitchFamily="2" charset="0"/>
                <a:sym typeface="DM Sans Bold"/>
              </a:rPr>
              <a:t>সৌরজগতের</a:t>
            </a:r>
            <a:r>
              <a:rPr lang="en-US" sz="7200" b="1" dirty="0">
                <a:solidFill>
                  <a:srgbClr val="FFC000"/>
                </a:solidFill>
                <a:latin typeface="Kalpurush" panose="02000600000000000000" pitchFamily="2" charset="0"/>
                <a:ea typeface="DM Sans Bold"/>
                <a:cs typeface="Kalpurush" panose="02000600000000000000" pitchFamily="2" charset="0"/>
                <a:sym typeface="DM Sans Bold"/>
              </a:rPr>
              <a:t> </a:t>
            </a:r>
            <a:r>
              <a:rPr lang="en-US" sz="7200" b="1" dirty="0" err="1">
                <a:solidFill>
                  <a:srgbClr val="FFC000"/>
                </a:solidFill>
                <a:latin typeface="Kalpurush" panose="02000600000000000000" pitchFamily="2" charset="0"/>
                <a:ea typeface="DM Sans Bold"/>
                <a:cs typeface="Kalpurush" panose="02000600000000000000" pitchFamily="2" charset="0"/>
                <a:sym typeface="DM Sans Bold"/>
              </a:rPr>
              <a:t>গ্রহগুলো</a:t>
            </a:r>
            <a:r>
              <a:rPr lang="en-US" sz="7200" b="1" dirty="0">
                <a:solidFill>
                  <a:srgbClr val="FFC000"/>
                </a:solidFill>
                <a:latin typeface="Kalpurush" panose="02000600000000000000" pitchFamily="2" charset="0"/>
                <a:ea typeface="DM Sans Bold"/>
                <a:cs typeface="Kalpurush" panose="02000600000000000000" pitchFamily="2" charset="0"/>
                <a:sym typeface="DM Sans Bold"/>
              </a:rPr>
              <a:t> </a:t>
            </a:r>
            <a:r>
              <a:rPr lang="en-US" sz="7200" b="1" dirty="0" err="1">
                <a:solidFill>
                  <a:srgbClr val="FFC000"/>
                </a:solidFill>
                <a:latin typeface="Kalpurush" panose="02000600000000000000" pitchFamily="2" charset="0"/>
                <a:ea typeface="DM Sans Bold"/>
                <a:cs typeface="Kalpurush" panose="02000600000000000000" pitchFamily="2" charset="0"/>
                <a:sym typeface="DM Sans Bold"/>
              </a:rPr>
              <a:t>সর্ম্পকে</a:t>
            </a:r>
            <a:r>
              <a:rPr lang="en-US" sz="7200" b="1" dirty="0">
                <a:solidFill>
                  <a:srgbClr val="FFC000"/>
                </a:solidFill>
                <a:latin typeface="Kalpurush" panose="02000600000000000000" pitchFamily="2" charset="0"/>
                <a:ea typeface="DM Sans Bold"/>
                <a:cs typeface="Kalpurush" panose="02000600000000000000" pitchFamily="2" charset="0"/>
                <a:sym typeface="DM Sans Bold"/>
              </a:rPr>
              <a:t> </a:t>
            </a:r>
            <a:r>
              <a:rPr lang="en-US" sz="7200" b="1" dirty="0" err="1">
                <a:solidFill>
                  <a:srgbClr val="FFC000"/>
                </a:solidFill>
                <a:latin typeface="Kalpurush" panose="02000600000000000000" pitchFamily="2" charset="0"/>
                <a:ea typeface="DM Sans Bold"/>
                <a:cs typeface="Kalpurush" panose="02000600000000000000" pitchFamily="2" charset="0"/>
                <a:sym typeface="DM Sans Bold"/>
              </a:rPr>
              <a:t>আরো</a:t>
            </a:r>
            <a:r>
              <a:rPr lang="en-US" sz="7200" b="1" dirty="0">
                <a:solidFill>
                  <a:srgbClr val="FFC000"/>
                </a:solidFill>
                <a:latin typeface="Kalpurush" panose="02000600000000000000" pitchFamily="2" charset="0"/>
                <a:ea typeface="DM Sans Bold"/>
                <a:cs typeface="Kalpurush" panose="02000600000000000000" pitchFamily="2" charset="0"/>
                <a:sym typeface="DM Sans Bold"/>
              </a:rPr>
              <a:t> </a:t>
            </a:r>
            <a:r>
              <a:rPr lang="en-US" sz="7200" b="1" dirty="0" err="1">
                <a:solidFill>
                  <a:srgbClr val="FFC000"/>
                </a:solidFill>
                <a:latin typeface="Kalpurush" panose="02000600000000000000" pitchFamily="2" charset="0"/>
                <a:ea typeface="DM Sans Bold"/>
                <a:cs typeface="Kalpurush" panose="02000600000000000000" pitchFamily="2" charset="0"/>
                <a:sym typeface="DM Sans Bold"/>
              </a:rPr>
              <a:t>কিছু</a:t>
            </a:r>
            <a:r>
              <a:rPr lang="en-US" sz="7200" b="1" dirty="0">
                <a:solidFill>
                  <a:srgbClr val="FFC000"/>
                </a:solidFill>
                <a:latin typeface="Kalpurush" panose="02000600000000000000" pitchFamily="2" charset="0"/>
                <a:ea typeface="DM Sans Bold"/>
                <a:cs typeface="Kalpurush" panose="02000600000000000000" pitchFamily="2" charset="0"/>
                <a:sym typeface="DM Sans Bold"/>
              </a:rPr>
              <a:t> </a:t>
            </a:r>
            <a:r>
              <a:rPr lang="en-US" sz="7200" b="1" dirty="0" err="1">
                <a:solidFill>
                  <a:srgbClr val="FFC000"/>
                </a:solidFill>
                <a:latin typeface="Kalpurush" panose="02000600000000000000" pitchFamily="2" charset="0"/>
                <a:ea typeface="DM Sans Bold"/>
                <a:cs typeface="Kalpurush" panose="02000600000000000000" pitchFamily="2" charset="0"/>
                <a:sym typeface="DM Sans Bold"/>
              </a:rPr>
              <a:t>জানি</a:t>
            </a:r>
            <a:endParaRPr lang="en-US" sz="7200" b="1" dirty="0">
              <a:solidFill>
                <a:srgbClr val="FFC000"/>
              </a:solidFill>
              <a:latin typeface="Kalpurush" panose="02000600000000000000" pitchFamily="2" charset="0"/>
              <a:ea typeface="DM Sans Bold"/>
              <a:cs typeface="Kalpurush" panose="02000600000000000000" pitchFamily="2" charset="0"/>
              <a:sym typeface="DM Sans Bold"/>
            </a:endParaRPr>
          </a:p>
        </p:txBody>
      </p:sp>
      <p:sp>
        <p:nvSpPr>
          <p:cNvPr id="15" name="TextBox 15"/>
          <p:cNvSpPr txBox="1"/>
          <p:nvPr/>
        </p:nvSpPr>
        <p:spPr>
          <a:xfrm>
            <a:off x="1022302" y="5019353"/>
            <a:ext cx="7865665" cy="3254737"/>
          </a:xfrm>
          <a:prstGeom prst="rect">
            <a:avLst/>
          </a:prstGeom>
        </p:spPr>
        <p:txBody>
          <a:bodyPr lIns="0" tIns="0" rIns="0" bIns="0" rtlCol="0" anchor="t">
            <a:spAutoFit/>
          </a:bodyPr>
          <a:lstStyle/>
          <a:p>
            <a:pPr algn="l">
              <a:lnSpc>
                <a:spcPct val="150000"/>
              </a:lnSpc>
            </a:pP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আমরা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জেনেছি</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সূর্য</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সৌরজগতের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কেন্দ্রে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অবস্থান</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করে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সূর্যকে</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কেন্দ্র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করে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সৌরজগতের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আটটি</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গ্রহ</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এবং</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এদের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উপগ্রহগুলো</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আবর্তিত</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হয়</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এসো</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সৌরজগতের</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বৈশিষ্ট‌্যগুলো</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জেনে</a:t>
            </a:r>
            <a:r>
              <a:rPr lang="en-US" sz="3600" b="1" dirty="0">
                <a:solidFill>
                  <a:srgbClr val="FFFFFF"/>
                </a:solidFill>
                <a:latin typeface="Kalpurush" panose="02000600000000000000" pitchFamily="2" charset="0"/>
                <a:ea typeface="DM Sans Bold"/>
                <a:cs typeface="Kalpurush" panose="02000600000000000000" pitchFamily="2" charset="0"/>
                <a:sym typeface="DM Sans"/>
              </a:rPr>
              <a:t> </a:t>
            </a:r>
            <a:r>
              <a:rPr lang="en-US" sz="3600" b="1" dirty="0" err="1">
                <a:solidFill>
                  <a:srgbClr val="FFFFFF"/>
                </a:solidFill>
                <a:latin typeface="Kalpurush" panose="02000600000000000000" pitchFamily="2" charset="0"/>
                <a:ea typeface="DM Sans Bold"/>
                <a:cs typeface="Kalpurush" panose="02000600000000000000" pitchFamily="2" charset="0"/>
                <a:sym typeface="DM Sans"/>
              </a:rPr>
              <a:t>নেই</a:t>
            </a:r>
            <a:r>
              <a:rPr lang="en-US" sz="3600" b="1" dirty="0">
                <a:solidFill>
                  <a:srgbClr val="FFFFFF"/>
                </a:solidFill>
                <a:latin typeface="Kalpurush" panose="02000600000000000000" pitchFamily="2" charset="0"/>
                <a:ea typeface="DM Sans Bold"/>
                <a:cs typeface="Kalpurush" panose="02000600000000000000" pitchFamily="2" charset="0"/>
                <a:sym typeface="DM Sans"/>
              </a:rPr>
              <a:t>-</a:t>
            </a:r>
            <a:endParaRPr lang="en-US" sz="3600"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16" name="TextBox 16"/>
          <p:cNvSpPr txBox="1"/>
          <p:nvPr/>
        </p:nvSpPr>
        <p:spPr>
          <a:xfrm>
            <a:off x="15460299" y="9162880"/>
            <a:ext cx="1775794" cy="230505"/>
          </a:xfrm>
          <a:prstGeom prst="rect">
            <a:avLst/>
          </a:prstGeom>
        </p:spPr>
        <p:txBody>
          <a:bodyPr lIns="0" tIns="0" rIns="0" bIns="0" rtlCol="0" anchor="t">
            <a:spAutoFit/>
          </a:bodyPr>
          <a:lstStyle/>
          <a:p>
            <a:pPr marL="0" lvl="0" indent="0" algn="l">
              <a:lnSpc>
                <a:spcPts val="1800"/>
              </a:lnSpc>
            </a:pPr>
            <a:r>
              <a:rPr lang="en-US" sz="1200" i="1">
                <a:solidFill>
                  <a:srgbClr val="FFFFFF"/>
                </a:solidFill>
                <a:latin typeface="DM Sans Italics"/>
                <a:ea typeface="DM Sans Italics"/>
                <a:cs typeface="DM Sans Italics"/>
                <a:sym typeface="DM Sans Italics"/>
              </a:rPr>
              <a:t>Planets not to scale.</a:t>
            </a:r>
          </a:p>
        </p:txBody>
      </p:sp>
      <p:pic>
        <p:nvPicPr>
          <p:cNvPr id="22" name="Picture 21">
            <a:extLst>
              <a:ext uri="{FF2B5EF4-FFF2-40B4-BE49-F238E27FC236}">
                <a16:creationId xmlns:a16="http://schemas.microsoft.com/office/drawing/2014/main" id="{D2ED08CB-2073-DDDE-9D0E-4BB169B986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95434" y="4631934"/>
            <a:ext cx="1192353" cy="1195176"/>
          </a:xfrm>
          <a:prstGeom prst="rect">
            <a:avLst/>
          </a:prstGeom>
        </p:spPr>
      </p:pic>
      <p:pic>
        <p:nvPicPr>
          <p:cNvPr id="26" name="Picture 25">
            <a:extLst>
              <a:ext uri="{FF2B5EF4-FFF2-40B4-BE49-F238E27FC236}">
                <a16:creationId xmlns:a16="http://schemas.microsoft.com/office/drawing/2014/main" id="{E7B15F19-5395-1064-29C3-AD84555C79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5558" y="2986955"/>
            <a:ext cx="1228772" cy="1230828"/>
          </a:xfrm>
          <a:prstGeom prst="rect">
            <a:avLst/>
          </a:prstGeom>
        </p:spPr>
      </p:pic>
      <p:pic>
        <p:nvPicPr>
          <p:cNvPr id="28" name="Picture 27">
            <a:extLst>
              <a:ext uri="{FF2B5EF4-FFF2-40B4-BE49-F238E27FC236}">
                <a16:creationId xmlns:a16="http://schemas.microsoft.com/office/drawing/2014/main" id="{F6966A62-3DE0-93B3-81CF-4486BFA389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44000" y="1110083"/>
            <a:ext cx="1981200" cy="1138573"/>
          </a:xfrm>
          <a:prstGeom prst="rect">
            <a:avLst/>
          </a:prstGeom>
        </p:spPr>
      </p:pic>
      <p:pic>
        <p:nvPicPr>
          <p:cNvPr id="30" name="Picture 29">
            <a:extLst>
              <a:ext uri="{FF2B5EF4-FFF2-40B4-BE49-F238E27FC236}">
                <a16:creationId xmlns:a16="http://schemas.microsoft.com/office/drawing/2014/main" id="{EABB273A-B7B7-1C19-7945-5E67EB96330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28081" y="6235201"/>
            <a:ext cx="2079266" cy="2370510"/>
          </a:xfrm>
          <a:prstGeom prst="rect">
            <a:avLst/>
          </a:prstGeom>
        </p:spPr>
      </p:pic>
      <p:pic>
        <p:nvPicPr>
          <p:cNvPr id="32" name="Picture 31">
            <a:extLst>
              <a:ext uri="{FF2B5EF4-FFF2-40B4-BE49-F238E27FC236}">
                <a16:creationId xmlns:a16="http://schemas.microsoft.com/office/drawing/2014/main" id="{F39F5C21-575E-4E79-633B-181C45D25E4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094938" y="7124700"/>
            <a:ext cx="1295400" cy="1296642"/>
          </a:xfrm>
          <a:prstGeom prst="rect">
            <a:avLst/>
          </a:prstGeom>
        </p:spPr>
      </p:pic>
      <p:pic>
        <p:nvPicPr>
          <p:cNvPr id="34" name="Picture 33">
            <a:extLst>
              <a:ext uri="{FF2B5EF4-FFF2-40B4-BE49-F238E27FC236}">
                <a16:creationId xmlns:a16="http://schemas.microsoft.com/office/drawing/2014/main" id="{E2DB4CA3-953A-C308-E11A-87F2C261FAF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482719" y="5186734"/>
            <a:ext cx="1192353" cy="1192353"/>
          </a:xfrm>
          <a:prstGeom prst="rect">
            <a:avLst/>
          </a:prstGeom>
        </p:spPr>
      </p:pic>
      <p:pic>
        <p:nvPicPr>
          <p:cNvPr id="36" name="Picture 35">
            <a:extLst>
              <a:ext uri="{FF2B5EF4-FFF2-40B4-BE49-F238E27FC236}">
                <a16:creationId xmlns:a16="http://schemas.microsoft.com/office/drawing/2014/main" id="{3F3B7383-4156-526C-E5B7-6B6327C7427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520750" y="5835399"/>
            <a:ext cx="799604" cy="799604"/>
          </a:xfrm>
          <a:prstGeom prst="rect">
            <a:avLst/>
          </a:prstGeom>
        </p:spPr>
      </p:pic>
      <p:pic>
        <p:nvPicPr>
          <p:cNvPr id="41" name="Picture 9">
            <a:extLst>
              <a:ext uri="{FF2B5EF4-FFF2-40B4-BE49-F238E27FC236}">
                <a16:creationId xmlns:a16="http://schemas.microsoft.com/office/drawing/2014/main" id="{F23DB0A3-A55D-44D9-EBCE-AF69B3BF6FE8}"/>
              </a:ext>
            </a:extLst>
          </p:cNvPr>
          <p:cNvPicPr>
            <a:picLocks noChangeAspect="1"/>
          </p:cNvPicPr>
          <p:nvPr/>
        </p:nvPicPr>
        <p:blipFill>
          <a:blip r:embed="rId11"/>
          <a:stretch>
            <a:fillRect/>
          </a:stretch>
        </p:blipFill>
        <p:spPr>
          <a:xfrm>
            <a:off x="12479671" y="3722363"/>
            <a:ext cx="926116" cy="92611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9">
            <a:extLst>
              <a:ext uri="{FF2B5EF4-FFF2-40B4-BE49-F238E27FC236}">
                <a16:creationId xmlns:a16="http://schemas.microsoft.com/office/drawing/2014/main" id="{0A076A9C-14B7-408B-B732-60CF3CD998EA}"/>
              </a:ext>
            </a:extLst>
          </p:cNvPr>
          <p:cNvPicPr>
            <a:picLocks noChangeAspect="1"/>
          </p:cNvPicPr>
          <p:nvPr/>
        </p:nvPicPr>
        <p:blipFill>
          <a:blip r:embed="rId2"/>
          <a:stretch>
            <a:fillRect/>
          </a:stretch>
        </p:blipFill>
        <p:spPr>
          <a:xfrm>
            <a:off x="-7239000" y="2476500"/>
            <a:ext cx="2027646" cy="2026142"/>
          </a:xfrm>
          <a:prstGeom prst="rect">
            <a:avLst/>
          </a:prstGeom>
        </p:spPr>
      </p:pic>
      <p:pic>
        <p:nvPicPr>
          <p:cNvPr id="19" name="Picture 18">
            <a:extLst>
              <a:ext uri="{FF2B5EF4-FFF2-40B4-BE49-F238E27FC236}">
                <a16:creationId xmlns:a16="http://schemas.microsoft.com/office/drawing/2014/main" id="{11BCADA3-4CD9-3352-CFFC-5B17E36C5D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8285537" cy="10287000"/>
          </a:xfrm>
          <a:prstGeom prst="rect">
            <a:avLst/>
          </a:prstGeom>
        </p:spPr>
      </p:pic>
      <p:sp>
        <p:nvSpPr>
          <p:cNvPr id="13" name="TextBox 13"/>
          <p:cNvSpPr txBox="1"/>
          <p:nvPr/>
        </p:nvSpPr>
        <p:spPr>
          <a:xfrm>
            <a:off x="1085882" y="1785995"/>
            <a:ext cx="6381718" cy="1077218"/>
          </a:xfrm>
          <a:prstGeom prst="rect">
            <a:avLst/>
          </a:prstGeom>
        </p:spPr>
        <p:txBody>
          <a:bodyPr lIns="0" tIns="0" rIns="0" bIns="0" rtlCol="0" anchor="t">
            <a:spAutoFit/>
          </a:bodyPr>
          <a:lstStyle/>
          <a:p>
            <a:pPr marL="0" lvl="0" indent="0" algn="l">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বুধ</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গ্রহ</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14" name="TextBox 14"/>
          <p:cNvSpPr txBox="1"/>
          <p:nvPr/>
        </p:nvSpPr>
        <p:spPr>
          <a:xfrm>
            <a:off x="1085882" y="3384724"/>
            <a:ext cx="6381718" cy="4578176"/>
          </a:xfrm>
          <a:prstGeom prst="rect">
            <a:avLst/>
          </a:prstGeom>
        </p:spPr>
        <p:txBody>
          <a:bodyPr lIns="0" tIns="0" rIns="0" bIns="0" rtlCol="0" anchor="t">
            <a:spAutoFit/>
          </a:bodyPr>
          <a:lstStyle/>
          <a:p>
            <a:pPr algn="just">
              <a:lnSpc>
                <a:spcPct val="125000"/>
              </a:lnSpc>
            </a:pPr>
            <a:r>
              <a:rPr lang="as-IN" sz="4000" dirty="0">
                <a:solidFill>
                  <a:srgbClr val="FFFFFF"/>
                </a:solidFill>
                <a:latin typeface="Kalpurush" panose="02000600000000000000" pitchFamily="2" charset="0"/>
                <a:ea typeface="DM Sans"/>
                <a:cs typeface="Kalpurush" panose="02000600000000000000" pitchFamily="2" charset="0"/>
                <a:sym typeface="DM Sans"/>
              </a:rPr>
              <a:t>বুধ সূর্যের সবচেয়ে কাছের গ্রহ। সৌরজগতের সবচেয়ে ছোটো গ্রহ হলো বুধ। এর কোনো উপগ্ৰহ নেই। এর পৃষ্ঠতে রয়েছে পাথর, গর্ত এবং সমতল ভূমি । মাত্র ৮৮ দিনে এটি সূর্যের চারপাশে একবার ঘুরে আসে।</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p:txBody>
      </p:sp>
      <p:sp>
        <p:nvSpPr>
          <p:cNvPr id="35" name="Freeform 4">
            <a:extLst>
              <a:ext uri="{FF2B5EF4-FFF2-40B4-BE49-F238E27FC236}">
                <a16:creationId xmlns:a16="http://schemas.microsoft.com/office/drawing/2014/main" id="{4889C0EF-0EC1-4735-F0F2-45F9521C2476}"/>
              </a:ext>
            </a:extLst>
          </p:cNvPr>
          <p:cNvSpPr/>
          <p:nvPr/>
        </p:nvSpPr>
        <p:spPr>
          <a:xfrm rot="15166755">
            <a:off x="3177497" y="-4342198"/>
            <a:ext cx="12277121" cy="20487872"/>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9" name="Picture 9"/>
          <p:cNvPicPr>
            <a:picLocks noChangeAspect="1"/>
          </p:cNvPicPr>
          <p:nvPr/>
        </p:nvPicPr>
        <p:blipFill>
          <a:blip r:embed="rId5"/>
          <a:stretch>
            <a:fillRect/>
          </a:stretch>
        </p:blipFill>
        <p:spPr>
          <a:xfrm>
            <a:off x="8763000" y="527429"/>
            <a:ext cx="9232142" cy="923214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1C4D649-FE91-F743-B12A-CE153484F8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8" name="Freeform 4">
            <a:extLst>
              <a:ext uri="{FF2B5EF4-FFF2-40B4-BE49-F238E27FC236}">
                <a16:creationId xmlns:a16="http://schemas.microsoft.com/office/drawing/2014/main" id="{05D176A8-A820-D302-AC5F-8BAC2235E234}"/>
              </a:ext>
            </a:extLst>
          </p:cNvPr>
          <p:cNvSpPr/>
          <p:nvPr/>
        </p:nvSpPr>
        <p:spPr>
          <a:xfrm rot="14662270">
            <a:off x="8645584" y="-73275"/>
            <a:ext cx="12277121" cy="1157364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9"/>
          <p:cNvPicPr>
            <a:picLocks noChangeAspect="1"/>
          </p:cNvPicPr>
          <p:nvPr/>
        </p:nvPicPr>
        <p:blipFill>
          <a:blip r:embed="rId4"/>
          <a:stretch>
            <a:fillRect/>
          </a:stretch>
        </p:blipFill>
        <p:spPr>
          <a:xfrm>
            <a:off x="9395417" y="677870"/>
            <a:ext cx="8937888" cy="8931260"/>
          </a:xfrm>
          <a:prstGeom prst="rect">
            <a:avLst/>
          </a:prstGeom>
        </p:spPr>
      </p:pic>
      <p:sp>
        <p:nvSpPr>
          <p:cNvPr id="20" name="TextBox 13">
            <a:extLst>
              <a:ext uri="{FF2B5EF4-FFF2-40B4-BE49-F238E27FC236}">
                <a16:creationId xmlns:a16="http://schemas.microsoft.com/office/drawing/2014/main" id="{9955D1D1-EA25-3385-838A-6D3CB6B99BBD}"/>
              </a:ext>
            </a:extLst>
          </p:cNvPr>
          <p:cNvSpPr txBox="1"/>
          <p:nvPr/>
        </p:nvSpPr>
        <p:spPr>
          <a:xfrm>
            <a:off x="1295400" y="1863192"/>
            <a:ext cx="8020657" cy="1077218"/>
          </a:xfrm>
          <a:prstGeom prst="rect">
            <a:avLst/>
          </a:prstGeom>
        </p:spPr>
        <p:txBody>
          <a:bodyPr lIns="0" tIns="0" rIns="0" bIns="0" rtlCol="0" anchor="t">
            <a:spAutoFit/>
          </a:bodyPr>
          <a:lstStyle/>
          <a:p>
            <a:pPr marL="0" lvl="0" indent="0" algn="l">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শুক্র</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গ্রহ</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21" name="TextBox 14">
            <a:extLst>
              <a:ext uri="{FF2B5EF4-FFF2-40B4-BE49-F238E27FC236}">
                <a16:creationId xmlns:a16="http://schemas.microsoft.com/office/drawing/2014/main" id="{28E19A2C-561F-CDC9-F2EF-6F978ABF9FF5}"/>
              </a:ext>
            </a:extLst>
          </p:cNvPr>
          <p:cNvSpPr txBox="1"/>
          <p:nvPr/>
        </p:nvSpPr>
        <p:spPr>
          <a:xfrm>
            <a:off x="1295400" y="3461921"/>
            <a:ext cx="8020657" cy="5262979"/>
          </a:xfrm>
          <a:prstGeom prst="rect">
            <a:avLst/>
          </a:prstGeom>
        </p:spPr>
        <p:txBody>
          <a:bodyPr lIns="0" tIns="0" rIns="0" bIns="0" rtlCol="0" anchor="t">
            <a:spAutoFit/>
          </a:bodyPr>
          <a:lstStyle/>
          <a:p>
            <a:pPr algn="just"/>
            <a:r>
              <a:rPr lang="as-IN" sz="3800" dirty="0">
                <a:solidFill>
                  <a:srgbClr val="FFFFFF"/>
                </a:solidFill>
                <a:latin typeface="Kalpurush" panose="02000600000000000000" pitchFamily="2" charset="0"/>
                <a:ea typeface="DM Sans"/>
                <a:cs typeface="Kalpurush" panose="02000600000000000000" pitchFamily="2" charset="0"/>
                <a:sym typeface="DM Sans"/>
              </a:rPr>
              <a:t>শুক্রের আকার এবং গঠন পৃথিবীর অনুরূপ। কিন্তু এর পরিবেশ একদম ভিন্ন। খুব ভারী এবং ঘন বায়ুমণ্ডল থাকার কারণে গ্রহটি তাপ ধরে রাখে। ফলে সৌরজগতের এই গ্রহের তাপমাত্রা সবচেয়ে বেশি। এর কোনো উপগ্রহ নেই। শুক্র গ্রহকে শুকতারা বা সন্ধ্যাতারাও বলে। সকালে শুকতারা পূর্ব আকাশে দেখা যায়, তখন একে বলি ভোরের তারা। আবার সন্ধ্যায় এটি থাকে পশ্চিম আকাশে, তখন তাকে বলি সন্ধ্যাতারা।</a:t>
            </a:r>
            <a:endParaRPr lang="en-US" sz="38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24" name="Picture 9">
            <a:extLst>
              <a:ext uri="{FF2B5EF4-FFF2-40B4-BE49-F238E27FC236}">
                <a16:creationId xmlns:a16="http://schemas.microsoft.com/office/drawing/2014/main" id="{83C92E35-B7ED-7417-91EE-BB01F497514D}"/>
              </a:ext>
            </a:extLst>
          </p:cNvPr>
          <p:cNvPicPr>
            <a:picLocks noChangeAspect="1"/>
          </p:cNvPicPr>
          <p:nvPr/>
        </p:nvPicPr>
        <p:blipFill>
          <a:blip r:embed="rId5"/>
          <a:stretch>
            <a:fillRect/>
          </a:stretch>
        </p:blipFill>
        <p:spPr>
          <a:xfrm>
            <a:off x="16459200" y="-3192214"/>
            <a:ext cx="1531197" cy="1536869"/>
          </a:xfrm>
          <a:prstGeom prst="rect">
            <a:avLst/>
          </a:prstGeom>
        </p:spPr>
      </p:pic>
      <p:pic>
        <p:nvPicPr>
          <p:cNvPr id="3" name="Picture 9">
            <a:extLst>
              <a:ext uri="{FF2B5EF4-FFF2-40B4-BE49-F238E27FC236}">
                <a16:creationId xmlns:a16="http://schemas.microsoft.com/office/drawing/2014/main" id="{984DE6AA-AB11-68E2-440A-6B5B1F730766}"/>
              </a:ext>
            </a:extLst>
          </p:cNvPr>
          <p:cNvPicPr>
            <a:picLocks noChangeAspect="1"/>
          </p:cNvPicPr>
          <p:nvPr/>
        </p:nvPicPr>
        <p:blipFill>
          <a:blip r:embed="rId6"/>
          <a:stretch>
            <a:fillRect/>
          </a:stretch>
        </p:blipFill>
        <p:spPr>
          <a:xfrm>
            <a:off x="24917400" y="4793266"/>
            <a:ext cx="1840561" cy="184056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C0B70-3301-4321-9E19-0D789C7F459C}"/>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342145C4-5A00-D929-28BD-C3F739BA5F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8" name="Freeform 4">
            <a:extLst>
              <a:ext uri="{FF2B5EF4-FFF2-40B4-BE49-F238E27FC236}">
                <a16:creationId xmlns:a16="http://schemas.microsoft.com/office/drawing/2014/main" id="{61C94E1F-2F22-4BD3-9CCC-655639857EAA}"/>
              </a:ext>
            </a:extLst>
          </p:cNvPr>
          <p:cNvSpPr/>
          <p:nvPr/>
        </p:nvSpPr>
        <p:spPr>
          <a:xfrm rot="16011826">
            <a:off x="-5202587" y="-3385384"/>
            <a:ext cx="12277121" cy="20487872"/>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13">
            <a:extLst>
              <a:ext uri="{FF2B5EF4-FFF2-40B4-BE49-F238E27FC236}">
                <a16:creationId xmlns:a16="http://schemas.microsoft.com/office/drawing/2014/main" id="{EA638145-E9C3-99C3-843B-CE62902CDCC0}"/>
              </a:ext>
            </a:extLst>
          </p:cNvPr>
          <p:cNvSpPr txBox="1"/>
          <p:nvPr/>
        </p:nvSpPr>
        <p:spPr>
          <a:xfrm>
            <a:off x="12813215" y="1863192"/>
            <a:ext cx="4199042" cy="1077218"/>
          </a:xfrm>
          <a:prstGeom prst="rect">
            <a:avLst/>
          </a:prstGeom>
        </p:spPr>
        <p:txBody>
          <a:bodyPr wrap="square" lIns="0" tIns="0" rIns="0" bIns="0" rtlCol="0" anchor="t">
            <a:spAutoFit/>
          </a:bodyPr>
          <a:lstStyle/>
          <a:p>
            <a:pPr marL="0" lvl="0" indent="0" algn="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পৃথিবী</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21" name="TextBox 14">
            <a:extLst>
              <a:ext uri="{FF2B5EF4-FFF2-40B4-BE49-F238E27FC236}">
                <a16:creationId xmlns:a16="http://schemas.microsoft.com/office/drawing/2014/main" id="{5BAEC159-5DBA-CD19-3B33-C03C21430A67}"/>
              </a:ext>
            </a:extLst>
          </p:cNvPr>
          <p:cNvSpPr txBox="1"/>
          <p:nvPr/>
        </p:nvSpPr>
        <p:spPr>
          <a:xfrm>
            <a:off x="12115800" y="3461921"/>
            <a:ext cx="5473471" cy="4678204"/>
          </a:xfrm>
          <a:prstGeom prst="rect">
            <a:avLst/>
          </a:prstGeom>
        </p:spPr>
        <p:txBody>
          <a:bodyPr wrap="square" lIns="0" tIns="0" rIns="0" bIns="0" rtlCol="0" anchor="t">
            <a:spAutoFit/>
          </a:bodyPr>
          <a:lstStyle/>
          <a:p>
            <a:pPr algn="just"/>
            <a:r>
              <a:rPr lang="as-IN" sz="3800" dirty="0">
                <a:solidFill>
                  <a:srgbClr val="FFFFFF"/>
                </a:solidFill>
                <a:latin typeface="Kalpurush" panose="02000600000000000000" pitchFamily="2" charset="0"/>
                <a:ea typeface="DM Sans"/>
                <a:cs typeface="Kalpurush" panose="02000600000000000000" pitchFamily="2" charset="0"/>
                <a:sym typeface="DM Sans"/>
              </a:rPr>
              <a:t>পৃথিবীই একমাত্র গ্রহ যেখানে তরল পানি আছে এবং এর পরিবেশ জীবদের বসবাসের উপযোগী। এর একমাত্র উপগ্রহ হলো চাঁদ। পৃথিবী ৩৬৫ দিনে একবার সূর্যের চারপাশে ঘুরে আসে। এই সময়কালকে আমরা বলি এক বছর।</a:t>
            </a:r>
            <a:endParaRPr lang="en-US" sz="38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4" name="Picture 3">
            <a:extLst>
              <a:ext uri="{FF2B5EF4-FFF2-40B4-BE49-F238E27FC236}">
                <a16:creationId xmlns:a16="http://schemas.microsoft.com/office/drawing/2014/main" id="{D951EAAE-706B-B30C-FAC0-28F3961B3C3F}"/>
              </a:ext>
            </a:extLst>
          </p:cNvPr>
          <p:cNvPicPr>
            <a:picLocks noChangeAspect="1"/>
          </p:cNvPicPr>
          <p:nvPr/>
        </p:nvPicPr>
        <p:blipFill>
          <a:blip r:embed="rId4"/>
          <a:stretch>
            <a:fillRect/>
          </a:stretch>
        </p:blipFill>
        <p:spPr>
          <a:xfrm>
            <a:off x="8979324" y="3461921"/>
            <a:ext cx="2235501" cy="2237158"/>
          </a:xfrm>
          <a:prstGeom prst="rect">
            <a:avLst/>
          </a:prstGeom>
        </p:spPr>
      </p:pic>
      <p:pic>
        <p:nvPicPr>
          <p:cNvPr id="3" name="Picture 9">
            <a:extLst>
              <a:ext uri="{FF2B5EF4-FFF2-40B4-BE49-F238E27FC236}">
                <a16:creationId xmlns:a16="http://schemas.microsoft.com/office/drawing/2014/main" id="{AB0BFC37-F945-132D-A55B-A34460B20621}"/>
              </a:ext>
            </a:extLst>
          </p:cNvPr>
          <p:cNvPicPr>
            <a:picLocks noChangeAspect="1"/>
          </p:cNvPicPr>
          <p:nvPr/>
        </p:nvPicPr>
        <p:blipFill>
          <a:blip r:embed="rId5"/>
          <a:stretch>
            <a:fillRect/>
          </a:stretch>
        </p:blipFill>
        <p:spPr>
          <a:xfrm>
            <a:off x="534053" y="723900"/>
            <a:ext cx="8609947" cy="8641841"/>
          </a:xfrm>
          <a:prstGeom prst="rect">
            <a:avLst/>
          </a:prstGeom>
        </p:spPr>
      </p:pic>
      <p:pic>
        <p:nvPicPr>
          <p:cNvPr id="6" name="Picture 9">
            <a:extLst>
              <a:ext uri="{FF2B5EF4-FFF2-40B4-BE49-F238E27FC236}">
                <a16:creationId xmlns:a16="http://schemas.microsoft.com/office/drawing/2014/main" id="{AD744783-B162-542C-5767-E2BD8DAE4B81}"/>
              </a:ext>
            </a:extLst>
          </p:cNvPr>
          <p:cNvPicPr>
            <a:picLocks noChangeAspect="1"/>
          </p:cNvPicPr>
          <p:nvPr/>
        </p:nvPicPr>
        <p:blipFill>
          <a:blip r:embed="rId6"/>
          <a:stretch>
            <a:fillRect/>
          </a:stretch>
        </p:blipFill>
        <p:spPr>
          <a:xfrm>
            <a:off x="-4477371" y="-350453"/>
            <a:ext cx="1353171" cy="1352168"/>
          </a:xfrm>
          <a:prstGeom prst="rect">
            <a:avLst/>
          </a:prstGeom>
        </p:spPr>
      </p:pic>
      <p:pic>
        <p:nvPicPr>
          <p:cNvPr id="5" name="Picture 9">
            <a:extLst>
              <a:ext uri="{FF2B5EF4-FFF2-40B4-BE49-F238E27FC236}">
                <a16:creationId xmlns:a16="http://schemas.microsoft.com/office/drawing/2014/main" id="{DDF7BC69-F0F9-6C58-F199-61DC775CA3B9}"/>
              </a:ext>
            </a:extLst>
          </p:cNvPr>
          <p:cNvPicPr>
            <a:picLocks noChangeAspect="1"/>
          </p:cNvPicPr>
          <p:nvPr/>
        </p:nvPicPr>
        <p:blipFill>
          <a:blip r:embed="rId7"/>
          <a:stretch>
            <a:fillRect/>
          </a:stretch>
        </p:blipFill>
        <p:spPr>
          <a:xfrm>
            <a:off x="11967738" y="11305342"/>
            <a:ext cx="1690953" cy="1689699"/>
          </a:xfrm>
          <a:prstGeom prst="rect">
            <a:avLst/>
          </a:prstGeom>
        </p:spPr>
      </p:pic>
    </p:spTree>
    <p:extLst>
      <p:ext uri="{BB962C8B-B14F-4D97-AF65-F5344CB8AC3E}">
        <p14:creationId xmlns:p14="http://schemas.microsoft.com/office/powerpoint/2010/main" val="1101125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path" presetSubtype="0" fill="hold" nodeType="clickEffect">
                                  <p:stCondLst>
                                    <p:cond delay="0"/>
                                  </p:stCondLst>
                                  <p:childTnLst>
                                    <p:animMotion origin="layout" path="M -0.00312 -0.02485 C 0.02509 0.1929 -0.05659 0.41188 -0.18567 0.46527 C -0.31475 0.51821 -0.44288 0.38441 -0.47118 0.16713 C -0.4993 -0.05016 -0.41701 -0.26929 -0.28819 -0.32223 C -0.15876 -0.37531 -0.03151 -0.24213 -0.00312 -0.02485 Z " pathEditMode="relative" rAng="4620000" ptsTypes="AAAAA">
                                      <p:cBhvr>
                                        <p:cTn id="11" dur="8000" fill="hold"/>
                                        <p:tgtEl>
                                          <p:spTgt spid="4"/>
                                        </p:tgtEl>
                                        <p:attrNameLst>
                                          <p:attrName>ppt_x</p:attrName>
                                          <p:attrName>ppt_y</p:attrName>
                                        </p:attrNameLst>
                                      </p:cBhvr>
                                      <p:rCtr x="-23394" y="96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172C7-4FD4-F412-23DC-CD506504AA02}"/>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257F8E9-4AFD-8245-C774-531359FD04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8" name="Freeform 4">
            <a:extLst>
              <a:ext uri="{FF2B5EF4-FFF2-40B4-BE49-F238E27FC236}">
                <a16:creationId xmlns:a16="http://schemas.microsoft.com/office/drawing/2014/main" id="{FED786EF-5D66-4A8A-8053-40C4552637C0}"/>
              </a:ext>
            </a:extLst>
          </p:cNvPr>
          <p:cNvSpPr/>
          <p:nvPr/>
        </p:nvSpPr>
        <p:spPr>
          <a:xfrm rot="13187424">
            <a:off x="9614196" y="-1142666"/>
            <a:ext cx="10251771" cy="1589546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13">
            <a:extLst>
              <a:ext uri="{FF2B5EF4-FFF2-40B4-BE49-F238E27FC236}">
                <a16:creationId xmlns:a16="http://schemas.microsoft.com/office/drawing/2014/main" id="{66C139DF-6475-2B5B-0152-2D2981BC0469}"/>
              </a:ext>
            </a:extLst>
          </p:cNvPr>
          <p:cNvSpPr txBox="1"/>
          <p:nvPr/>
        </p:nvSpPr>
        <p:spPr>
          <a:xfrm>
            <a:off x="685799" y="2171700"/>
            <a:ext cx="1981201" cy="1077218"/>
          </a:xfrm>
          <a:prstGeom prst="rect">
            <a:avLst/>
          </a:prstGeom>
        </p:spPr>
        <p:txBody>
          <a:bodyPr wrap="square" lIns="0" tIns="0" rIns="0" bIns="0" rtlCol="0" anchor="t">
            <a:spAutoFit/>
          </a:bodyPr>
          <a:lstStyle/>
          <a:p>
            <a:pPr marL="0" lvl="0" indent="0" algn="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মঙ্গল</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21" name="TextBox 14">
            <a:extLst>
              <a:ext uri="{FF2B5EF4-FFF2-40B4-BE49-F238E27FC236}">
                <a16:creationId xmlns:a16="http://schemas.microsoft.com/office/drawing/2014/main" id="{EE8FF0E3-01CD-D47C-4CE9-23711AB33BEB}"/>
              </a:ext>
            </a:extLst>
          </p:cNvPr>
          <p:cNvSpPr txBox="1"/>
          <p:nvPr/>
        </p:nvSpPr>
        <p:spPr>
          <a:xfrm>
            <a:off x="1066800" y="3717072"/>
            <a:ext cx="7239000" cy="4678204"/>
          </a:xfrm>
          <a:prstGeom prst="rect">
            <a:avLst/>
          </a:prstGeom>
        </p:spPr>
        <p:txBody>
          <a:bodyPr wrap="square" lIns="0" tIns="0" rIns="0" bIns="0" rtlCol="0" anchor="t">
            <a:spAutoFit/>
          </a:bodyPr>
          <a:lstStyle/>
          <a:p>
            <a:pPr algn="just"/>
            <a:r>
              <a:rPr lang="as-IN" sz="3800" dirty="0">
                <a:solidFill>
                  <a:srgbClr val="FFFFFF"/>
                </a:solidFill>
                <a:latin typeface="Kalpurush" panose="02000600000000000000" pitchFamily="2" charset="0"/>
                <a:ea typeface="DM Sans"/>
                <a:cs typeface="Kalpurush" panose="02000600000000000000" pitchFamily="2" charset="0"/>
                <a:sym typeface="DM Sans"/>
              </a:rPr>
              <a:t>মঙ্গলের পৃষ্ঠ কমলাভ-লাল বলে মঙ্গল গ্রহকে লাল গ্রহ হিসেবে নামকরণ করা হয়। অত্যন্ত ঠান্ডা এই গ্রহের পৃষ্ঠ দেখতে অনেকটা মরুভূমির মতো। মঙ্গল গ্রহ ৬৮৭ দিনে একবার সূর্যের চারপাশে ঘুরে আসে। মঙ্গলের বায়ুমণ্ডল খুব পাতলা। মঙ্গলের পৃষ্ঠের নিচে বরফ আছে। এই গ্রহের দুটি ছোটো উপগ্রহ রয়েছে।</a:t>
            </a:r>
            <a:endParaRPr lang="en-US" sz="38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5" name="Picture 9">
            <a:extLst>
              <a:ext uri="{FF2B5EF4-FFF2-40B4-BE49-F238E27FC236}">
                <a16:creationId xmlns:a16="http://schemas.microsoft.com/office/drawing/2014/main" id="{7FA80647-E4FA-229E-F281-4066DCAEED66}"/>
              </a:ext>
            </a:extLst>
          </p:cNvPr>
          <p:cNvPicPr>
            <a:picLocks noChangeAspect="1"/>
          </p:cNvPicPr>
          <p:nvPr/>
        </p:nvPicPr>
        <p:blipFill>
          <a:blip r:embed="rId4"/>
          <a:stretch>
            <a:fillRect/>
          </a:stretch>
        </p:blipFill>
        <p:spPr>
          <a:xfrm>
            <a:off x="8534401" y="419100"/>
            <a:ext cx="9781766" cy="9774514"/>
          </a:xfrm>
          <a:prstGeom prst="rect">
            <a:avLst/>
          </a:prstGeom>
        </p:spPr>
      </p:pic>
      <p:pic>
        <p:nvPicPr>
          <p:cNvPr id="7" name="Picture 9">
            <a:extLst>
              <a:ext uri="{FF2B5EF4-FFF2-40B4-BE49-F238E27FC236}">
                <a16:creationId xmlns:a16="http://schemas.microsoft.com/office/drawing/2014/main" id="{44A9E6B9-5A4E-7854-9345-733083584187}"/>
              </a:ext>
            </a:extLst>
          </p:cNvPr>
          <p:cNvPicPr>
            <a:picLocks noChangeAspect="1"/>
          </p:cNvPicPr>
          <p:nvPr/>
        </p:nvPicPr>
        <p:blipFill>
          <a:blip r:embed="rId5"/>
          <a:stretch>
            <a:fillRect/>
          </a:stretch>
        </p:blipFill>
        <p:spPr>
          <a:xfrm>
            <a:off x="22548332" y="-2050553"/>
            <a:ext cx="3052404" cy="3052404"/>
          </a:xfrm>
          <a:prstGeom prst="rect">
            <a:avLst/>
          </a:prstGeom>
        </p:spPr>
      </p:pic>
      <p:pic>
        <p:nvPicPr>
          <p:cNvPr id="3" name="Picture 9">
            <a:extLst>
              <a:ext uri="{FF2B5EF4-FFF2-40B4-BE49-F238E27FC236}">
                <a16:creationId xmlns:a16="http://schemas.microsoft.com/office/drawing/2014/main" id="{F55995AE-7E34-EF1B-04A7-80DC571F8817}"/>
              </a:ext>
            </a:extLst>
          </p:cNvPr>
          <p:cNvPicPr>
            <a:picLocks noChangeAspect="1"/>
          </p:cNvPicPr>
          <p:nvPr/>
        </p:nvPicPr>
        <p:blipFill>
          <a:blip r:embed="rId6"/>
          <a:stretch>
            <a:fillRect/>
          </a:stretch>
        </p:blipFill>
        <p:spPr>
          <a:xfrm>
            <a:off x="19126200" y="12915900"/>
            <a:ext cx="1929095" cy="1936241"/>
          </a:xfrm>
          <a:prstGeom prst="rect">
            <a:avLst/>
          </a:prstGeom>
        </p:spPr>
      </p:pic>
    </p:spTree>
    <p:extLst>
      <p:ext uri="{BB962C8B-B14F-4D97-AF65-F5344CB8AC3E}">
        <p14:creationId xmlns:p14="http://schemas.microsoft.com/office/powerpoint/2010/main" val="1429973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66F5912-A442-AB78-51DE-C89F18A35E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pic>
        <p:nvPicPr>
          <p:cNvPr id="9" name="Picture 9"/>
          <p:cNvPicPr>
            <a:picLocks noChangeAspect="1"/>
          </p:cNvPicPr>
          <p:nvPr/>
        </p:nvPicPr>
        <p:blipFill>
          <a:blip r:embed="rId3"/>
          <a:stretch>
            <a:fillRect/>
          </a:stretch>
        </p:blipFill>
        <p:spPr>
          <a:xfrm>
            <a:off x="76200" y="4430"/>
            <a:ext cx="9599968" cy="9599968"/>
          </a:xfrm>
          <a:prstGeom prst="rect">
            <a:avLst/>
          </a:prstGeom>
        </p:spPr>
      </p:pic>
      <p:sp>
        <p:nvSpPr>
          <p:cNvPr id="17" name="TextBox 13">
            <a:extLst>
              <a:ext uri="{FF2B5EF4-FFF2-40B4-BE49-F238E27FC236}">
                <a16:creationId xmlns:a16="http://schemas.microsoft.com/office/drawing/2014/main" id="{A22165B6-96D9-FF07-2D59-8EE6DCECF9DB}"/>
              </a:ext>
            </a:extLst>
          </p:cNvPr>
          <p:cNvSpPr txBox="1"/>
          <p:nvPr/>
        </p:nvSpPr>
        <p:spPr>
          <a:xfrm>
            <a:off x="14478000" y="2247900"/>
            <a:ext cx="2743201" cy="1077218"/>
          </a:xfrm>
          <a:prstGeom prst="rect">
            <a:avLst/>
          </a:prstGeom>
        </p:spPr>
        <p:txBody>
          <a:bodyPr wrap="square" lIns="0" tIns="0" rIns="0" bIns="0" rtlCol="0" anchor="t">
            <a:spAutoFit/>
          </a:bodyPr>
          <a:lstStyle/>
          <a:p>
            <a:pPr marL="0" lvl="0" indent="0" algn="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বৃহস্পতি</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18" name="TextBox 14">
            <a:extLst>
              <a:ext uri="{FF2B5EF4-FFF2-40B4-BE49-F238E27FC236}">
                <a16:creationId xmlns:a16="http://schemas.microsoft.com/office/drawing/2014/main" id="{DC50C8BE-ECBE-76E2-F85C-7A1A910A6D48}"/>
              </a:ext>
            </a:extLst>
          </p:cNvPr>
          <p:cNvSpPr txBox="1"/>
          <p:nvPr/>
        </p:nvSpPr>
        <p:spPr>
          <a:xfrm>
            <a:off x="10210800" y="3717072"/>
            <a:ext cx="7239000" cy="3508653"/>
          </a:xfrm>
          <a:prstGeom prst="rect">
            <a:avLst/>
          </a:prstGeom>
        </p:spPr>
        <p:txBody>
          <a:bodyPr wrap="square" lIns="0" tIns="0" rIns="0" bIns="0" rtlCol="0" anchor="t">
            <a:spAutoFit/>
          </a:bodyPr>
          <a:lstStyle/>
          <a:p>
            <a:pPr algn="just"/>
            <a:r>
              <a:rPr lang="as-IN" sz="3800" dirty="0">
                <a:solidFill>
                  <a:srgbClr val="FFFFFF"/>
                </a:solidFill>
                <a:latin typeface="Kalpurush" panose="02000600000000000000" pitchFamily="2" charset="0"/>
                <a:ea typeface="DM Sans"/>
                <a:cs typeface="Kalpurush" panose="02000600000000000000" pitchFamily="2" charset="0"/>
                <a:sym typeface="DM Sans"/>
              </a:rPr>
              <a:t>আমাদের সৌরজগতের সবচেয়ে বড়ো গ্রহ। বৃহস্পতিতে গত কয়েকশত বছর যাবৎ সব সময় একটি সুবিশাল ঝড় ঘূর্ণায়মান রয়েছে। এই গ্রহের ৯৫টি উপগ্রহ আছে। এর মধ্যে চারটি উপগ্রহ সৌরজগতের সবচেয়ে বড়ো উপগ্রহ।</a:t>
            </a:r>
            <a:endParaRPr lang="en-US" sz="38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20" name="Picture 19">
            <a:extLst>
              <a:ext uri="{FF2B5EF4-FFF2-40B4-BE49-F238E27FC236}">
                <a16:creationId xmlns:a16="http://schemas.microsoft.com/office/drawing/2014/main" id="{2C3A11EA-49BF-B713-473C-C66AB809D5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3400" y="1333500"/>
            <a:ext cx="1199388" cy="1219200"/>
          </a:xfrm>
          <a:prstGeom prst="rect">
            <a:avLst/>
          </a:prstGeom>
        </p:spPr>
      </p:pic>
      <p:sp>
        <p:nvSpPr>
          <p:cNvPr id="22" name="Freeform 8">
            <a:extLst>
              <a:ext uri="{FF2B5EF4-FFF2-40B4-BE49-F238E27FC236}">
                <a16:creationId xmlns:a16="http://schemas.microsoft.com/office/drawing/2014/main" id="{666BBA09-E583-AFF1-809B-7E64E9293412}"/>
              </a:ext>
            </a:extLst>
          </p:cNvPr>
          <p:cNvSpPr/>
          <p:nvPr/>
        </p:nvSpPr>
        <p:spPr>
          <a:xfrm rot="-1589429">
            <a:off x="793637" y="7381271"/>
            <a:ext cx="932697" cy="999476"/>
          </a:xfrm>
          <a:custGeom>
            <a:avLst/>
            <a:gdLst/>
            <a:ahLst/>
            <a:cxnLst/>
            <a:rect l="l" t="t" r="r" b="b"/>
            <a:pathLst>
              <a:path w="1357522" h="999476">
                <a:moveTo>
                  <a:pt x="0" y="0"/>
                </a:moveTo>
                <a:lnTo>
                  <a:pt x="1357522" y="0"/>
                </a:lnTo>
                <a:lnTo>
                  <a:pt x="1357522" y="999475"/>
                </a:lnTo>
                <a:lnTo>
                  <a:pt x="0" y="999475"/>
                </a:lnTo>
                <a:lnTo>
                  <a:pt x="0" y="0"/>
                </a:lnTo>
                <a:close/>
              </a:path>
            </a:pathLst>
          </a:custGeom>
          <a:blipFill>
            <a:blip r:embed="rId5"/>
            <a:stretch>
              <a:fillRect/>
            </a:stretch>
          </a:blipFill>
        </p:spPr>
        <p:txBody>
          <a:bodyPr/>
          <a:lstStyle/>
          <a:p>
            <a:endParaRPr lang="en-US"/>
          </a:p>
        </p:txBody>
      </p:sp>
      <p:sp>
        <p:nvSpPr>
          <p:cNvPr id="28" name="Freeform 4">
            <a:extLst>
              <a:ext uri="{FF2B5EF4-FFF2-40B4-BE49-F238E27FC236}">
                <a16:creationId xmlns:a16="http://schemas.microsoft.com/office/drawing/2014/main" id="{58420241-20DC-8170-D2E0-242343A7C080}"/>
              </a:ext>
            </a:extLst>
          </p:cNvPr>
          <p:cNvSpPr/>
          <p:nvPr/>
        </p:nvSpPr>
        <p:spPr>
          <a:xfrm rot="14590157">
            <a:off x="-5321375" y="-754743"/>
            <a:ext cx="10251771" cy="1589546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0" name="Picture 9">
            <a:extLst>
              <a:ext uri="{FF2B5EF4-FFF2-40B4-BE49-F238E27FC236}">
                <a16:creationId xmlns:a16="http://schemas.microsoft.com/office/drawing/2014/main" id="{C4ECC899-04BD-34A6-084D-5234CE283937}"/>
              </a:ext>
            </a:extLst>
          </p:cNvPr>
          <p:cNvPicPr>
            <a:picLocks noChangeAspect="1"/>
          </p:cNvPicPr>
          <p:nvPr/>
        </p:nvPicPr>
        <p:blipFill>
          <a:blip r:embed="rId7"/>
          <a:stretch>
            <a:fillRect/>
          </a:stretch>
        </p:blipFill>
        <p:spPr>
          <a:xfrm>
            <a:off x="-7657484" y="-675107"/>
            <a:ext cx="2668232" cy="1350214"/>
          </a:xfrm>
          <a:prstGeom prst="rect">
            <a:avLst/>
          </a:prstGeom>
        </p:spPr>
      </p:pic>
      <p:pic>
        <p:nvPicPr>
          <p:cNvPr id="32" name="Picture 9">
            <a:extLst>
              <a:ext uri="{FF2B5EF4-FFF2-40B4-BE49-F238E27FC236}">
                <a16:creationId xmlns:a16="http://schemas.microsoft.com/office/drawing/2014/main" id="{78B286BC-96FE-8605-B8ED-062270C09188}"/>
              </a:ext>
            </a:extLst>
          </p:cNvPr>
          <p:cNvPicPr>
            <a:picLocks noChangeAspect="1"/>
          </p:cNvPicPr>
          <p:nvPr/>
        </p:nvPicPr>
        <p:blipFill>
          <a:blip r:embed="rId8"/>
          <a:stretch>
            <a:fillRect/>
          </a:stretch>
        </p:blipFill>
        <p:spPr>
          <a:xfrm>
            <a:off x="-7465754" y="4305300"/>
            <a:ext cx="2665769" cy="266379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10"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18FFA-4596-EDD9-BCA2-724DFAA9F016}"/>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E8D7EB2-9802-0C6E-9FFA-DB9F9B969D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8" name="Freeform 4">
            <a:extLst>
              <a:ext uri="{FF2B5EF4-FFF2-40B4-BE49-F238E27FC236}">
                <a16:creationId xmlns:a16="http://schemas.microsoft.com/office/drawing/2014/main" id="{8C1378AB-E529-523B-3136-58DC5708D4F9}"/>
              </a:ext>
            </a:extLst>
          </p:cNvPr>
          <p:cNvSpPr/>
          <p:nvPr/>
        </p:nvSpPr>
        <p:spPr>
          <a:xfrm rot="14376853">
            <a:off x="13847914" y="31457"/>
            <a:ext cx="10251771" cy="1589546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13">
            <a:extLst>
              <a:ext uri="{FF2B5EF4-FFF2-40B4-BE49-F238E27FC236}">
                <a16:creationId xmlns:a16="http://schemas.microsoft.com/office/drawing/2014/main" id="{A46D7082-0415-C00B-2849-BC8C674A244F}"/>
              </a:ext>
            </a:extLst>
          </p:cNvPr>
          <p:cNvSpPr txBox="1"/>
          <p:nvPr/>
        </p:nvSpPr>
        <p:spPr>
          <a:xfrm>
            <a:off x="685799" y="2171700"/>
            <a:ext cx="1524001" cy="1077218"/>
          </a:xfrm>
          <a:prstGeom prst="rect">
            <a:avLst/>
          </a:prstGeom>
        </p:spPr>
        <p:txBody>
          <a:bodyPr wrap="square" lIns="0" tIns="0" rIns="0" bIns="0" rtlCol="0" anchor="t">
            <a:spAutoFit/>
          </a:bodyPr>
          <a:lstStyle/>
          <a:p>
            <a:pPr marL="0" lvl="0" indent="0" algn="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শনি</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21" name="TextBox 14">
            <a:extLst>
              <a:ext uri="{FF2B5EF4-FFF2-40B4-BE49-F238E27FC236}">
                <a16:creationId xmlns:a16="http://schemas.microsoft.com/office/drawing/2014/main" id="{8002404A-43F3-0F7B-9826-FF5C598A0AEC}"/>
              </a:ext>
            </a:extLst>
          </p:cNvPr>
          <p:cNvSpPr txBox="1"/>
          <p:nvPr/>
        </p:nvSpPr>
        <p:spPr>
          <a:xfrm>
            <a:off x="1066800" y="3717072"/>
            <a:ext cx="7239000" cy="3385542"/>
          </a:xfrm>
          <a:prstGeom prst="rect">
            <a:avLst/>
          </a:prstGeom>
        </p:spPr>
        <p:txBody>
          <a:bodyPr wrap="square" lIns="0" tIns="0" rIns="0" bIns="0" rtlCol="0" anchor="t">
            <a:spAutoFit/>
          </a:bodyPr>
          <a:lstStyle/>
          <a:p>
            <a:pPr algn="just"/>
            <a:r>
              <a:rPr lang="as-IN" sz="4400" dirty="0">
                <a:solidFill>
                  <a:srgbClr val="FFFFFF"/>
                </a:solidFill>
                <a:latin typeface="Kalpurush" panose="02000600000000000000" pitchFamily="2" charset="0"/>
                <a:ea typeface="DM Sans"/>
                <a:cs typeface="Kalpurush" panose="02000600000000000000" pitchFamily="2" charset="0"/>
                <a:sym typeface="DM Sans"/>
              </a:rPr>
              <a:t>এটি সৌরজগতের দ্বিতীয় বৃহত্তম গ্রহ। শনির আছে একটি সুন্দর বলয় যেটি বরফ আর পাথরের</a:t>
            </a:r>
          </a:p>
          <a:p>
            <a:pPr algn="just"/>
            <a:r>
              <a:rPr lang="as-IN" sz="4400" dirty="0">
                <a:solidFill>
                  <a:srgbClr val="FFFFFF"/>
                </a:solidFill>
                <a:latin typeface="Kalpurush" panose="02000600000000000000" pitchFamily="2" charset="0"/>
                <a:ea typeface="DM Sans"/>
                <a:cs typeface="Kalpurush" panose="02000600000000000000" pitchFamily="2" charset="0"/>
                <a:sym typeface="DM Sans"/>
              </a:rPr>
              <a:t>খণ্ড দিয়ে তৈরি। এর ১৪৬টি উপগ্রহ রয়েছে।</a:t>
            </a:r>
            <a:endParaRPr lang="en-US" sz="44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7" name="Picture 9">
            <a:extLst>
              <a:ext uri="{FF2B5EF4-FFF2-40B4-BE49-F238E27FC236}">
                <a16:creationId xmlns:a16="http://schemas.microsoft.com/office/drawing/2014/main" id="{2318A73E-2D6D-E465-8E65-BAB4268D1264}"/>
              </a:ext>
            </a:extLst>
          </p:cNvPr>
          <p:cNvPicPr>
            <a:picLocks noChangeAspect="1"/>
          </p:cNvPicPr>
          <p:nvPr/>
        </p:nvPicPr>
        <p:blipFill>
          <a:blip r:embed="rId4"/>
          <a:stretch>
            <a:fillRect/>
          </a:stretch>
        </p:blipFill>
        <p:spPr>
          <a:xfrm>
            <a:off x="25848516" y="4610100"/>
            <a:ext cx="3052404" cy="3052404"/>
          </a:xfrm>
          <a:prstGeom prst="rect">
            <a:avLst/>
          </a:prstGeom>
        </p:spPr>
      </p:pic>
      <p:pic>
        <p:nvPicPr>
          <p:cNvPr id="3" name="Picture 9">
            <a:extLst>
              <a:ext uri="{FF2B5EF4-FFF2-40B4-BE49-F238E27FC236}">
                <a16:creationId xmlns:a16="http://schemas.microsoft.com/office/drawing/2014/main" id="{435758DC-4F06-D4A3-D797-1256027B793C}"/>
              </a:ext>
            </a:extLst>
          </p:cNvPr>
          <p:cNvPicPr>
            <a:picLocks noChangeAspect="1"/>
          </p:cNvPicPr>
          <p:nvPr/>
        </p:nvPicPr>
        <p:blipFill>
          <a:blip r:embed="rId5"/>
          <a:stretch>
            <a:fillRect/>
          </a:stretch>
        </p:blipFill>
        <p:spPr>
          <a:xfrm rot="18615232">
            <a:off x="5567778" y="1085162"/>
            <a:ext cx="14803463" cy="7491044"/>
          </a:xfrm>
          <a:prstGeom prst="rect">
            <a:avLst/>
          </a:prstGeom>
        </p:spPr>
      </p:pic>
      <p:sp>
        <p:nvSpPr>
          <p:cNvPr id="6" name="Freeform 26">
            <a:extLst>
              <a:ext uri="{FF2B5EF4-FFF2-40B4-BE49-F238E27FC236}">
                <a16:creationId xmlns:a16="http://schemas.microsoft.com/office/drawing/2014/main" id="{018ED66B-AF11-4826-51A7-0E7BE359849C}"/>
              </a:ext>
            </a:extLst>
          </p:cNvPr>
          <p:cNvSpPr/>
          <p:nvPr/>
        </p:nvSpPr>
        <p:spPr>
          <a:xfrm>
            <a:off x="11734800" y="793597"/>
            <a:ext cx="877137" cy="877137"/>
          </a:xfrm>
          <a:custGeom>
            <a:avLst/>
            <a:gdLst/>
            <a:ahLst/>
            <a:cxnLst/>
            <a:rect l="l" t="t" r="r" b="b"/>
            <a:pathLst>
              <a:path w="877137" h="877137">
                <a:moveTo>
                  <a:pt x="0" y="0"/>
                </a:moveTo>
                <a:lnTo>
                  <a:pt x="877138" y="0"/>
                </a:lnTo>
                <a:lnTo>
                  <a:pt x="877138" y="877137"/>
                </a:lnTo>
                <a:lnTo>
                  <a:pt x="0" y="877137"/>
                </a:lnTo>
                <a:lnTo>
                  <a:pt x="0" y="0"/>
                </a:lnTo>
                <a:close/>
              </a:path>
            </a:pathLst>
          </a:custGeom>
          <a:blipFill>
            <a:blip r:embed="rId6"/>
            <a:stretch>
              <a:fillRect/>
            </a:stretch>
          </a:blipFill>
        </p:spPr>
        <p:txBody>
          <a:bodyPr/>
          <a:lstStyle/>
          <a:p>
            <a:endParaRPr lang="en-US"/>
          </a:p>
        </p:txBody>
      </p:sp>
      <p:sp>
        <p:nvSpPr>
          <p:cNvPr id="9" name="Freeform 22">
            <a:extLst>
              <a:ext uri="{FF2B5EF4-FFF2-40B4-BE49-F238E27FC236}">
                <a16:creationId xmlns:a16="http://schemas.microsoft.com/office/drawing/2014/main" id="{8E091517-B308-9080-3D66-DB2A8A988C47}"/>
              </a:ext>
            </a:extLst>
          </p:cNvPr>
          <p:cNvSpPr/>
          <p:nvPr/>
        </p:nvSpPr>
        <p:spPr>
          <a:xfrm>
            <a:off x="9046679" y="5409843"/>
            <a:ext cx="935523" cy="936694"/>
          </a:xfrm>
          <a:custGeom>
            <a:avLst/>
            <a:gdLst/>
            <a:ahLst/>
            <a:cxnLst/>
            <a:rect l="l" t="t" r="r" b="b"/>
            <a:pathLst>
              <a:path w="935523" h="936694">
                <a:moveTo>
                  <a:pt x="0" y="0"/>
                </a:moveTo>
                <a:lnTo>
                  <a:pt x="935523" y="0"/>
                </a:lnTo>
                <a:lnTo>
                  <a:pt x="935523" y="936694"/>
                </a:lnTo>
                <a:lnTo>
                  <a:pt x="0" y="936694"/>
                </a:lnTo>
                <a:lnTo>
                  <a:pt x="0" y="0"/>
                </a:lnTo>
                <a:close/>
              </a:path>
            </a:pathLst>
          </a:custGeom>
          <a:blipFill>
            <a:blip r:embed="rId7"/>
            <a:stretch>
              <a:fillRect/>
            </a:stretch>
          </a:blipFill>
        </p:spPr>
        <p:txBody>
          <a:bodyPr/>
          <a:lstStyle/>
          <a:p>
            <a:endParaRPr lang="en-US"/>
          </a:p>
        </p:txBody>
      </p:sp>
      <p:sp>
        <p:nvSpPr>
          <p:cNvPr id="11" name="Freeform 18">
            <a:extLst>
              <a:ext uri="{FF2B5EF4-FFF2-40B4-BE49-F238E27FC236}">
                <a16:creationId xmlns:a16="http://schemas.microsoft.com/office/drawing/2014/main" id="{B7ABF02E-8DB2-0ADA-671E-A9E9B50C963C}"/>
              </a:ext>
            </a:extLst>
          </p:cNvPr>
          <p:cNvSpPr/>
          <p:nvPr/>
        </p:nvSpPr>
        <p:spPr>
          <a:xfrm rot="791265">
            <a:off x="-4413576" y="8506538"/>
            <a:ext cx="2612343" cy="1483421"/>
          </a:xfrm>
          <a:custGeom>
            <a:avLst/>
            <a:gdLst/>
            <a:ahLst/>
            <a:cxnLst/>
            <a:rect l="l" t="t" r="r" b="b"/>
            <a:pathLst>
              <a:path w="1474502" h="847839">
                <a:moveTo>
                  <a:pt x="0" y="0"/>
                </a:moveTo>
                <a:lnTo>
                  <a:pt x="1474502" y="0"/>
                </a:lnTo>
                <a:lnTo>
                  <a:pt x="1474502" y="847839"/>
                </a:lnTo>
                <a:lnTo>
                  <a:pt x="0" y="847839"/>
                </a:lnTo>
                <a:lnTo>
                  <a:pt x="0" y="0"/>
                </a:lnTo>
                <a:close/>
              </a:path>
            </a:pathLst>
          </a:custGeom>
          <a:blipFill>
            <a:blip r:embed="rId8"/>
            <a:stretch>
              <a:fillRect/>
            </a:stretch>
          </a:blipFill>
        </p:spPr>
        <p:txBody>
          <a:bodyPr/>
          <a:lstStyle/>
          <a:p>
            <a:endParaRPr lang="en-US"/>
          </a:p>
        </p:txBody>
      </p:sp>
    </p:spTree>
    <p:extLst>
      <p:ext uri="{BB962C8B-B14F-4D97-AF65-F5344CB8AC3E}">
        <p14:creationId xmlns:p14="http://schemas.microsoft.com/office/powerpoint/2010/main" val="2486361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6"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65AEF-78A2-BC12-7489-AC4627922B9D}"/>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F4EA9D1B-35AC-1505-05BC-D696A9F763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7" name="TextBox 13">
            <a:extLst>
              <a:ext uri="{FF2B5EF4-FFF2-40B4-BE49-F238E27FC236}">
                <a16:creationId xmlns:a16="http://schemas.microsoft.com/office/drawing/2014/main" id="{61E19721-B696-B6CC-C72A-CA579C8D0188}"/>
              </a:ext>
            </a:extLst>
          </p:cNvPr>
          <p:cNvSpPr txBox="1"/>
          <p:nvPr/>
        </p:nvSpPr>
        <p:spPr>
          <a:xfrm>
            <a:off x="13944600" y="2247900"/>
            <a:ext cx="3276601" cy="1084912"/>
          </a:xfrm>
          <a:prstGeom prst="rect">
            <a:avLst/>
          </a:prstGeom>
        </p:spPr>
        <p:txBody>
          <a:bodyPr wrap="square" lIns="0" tIns="0" rIns="0" bIns="0" rtlCol="0" anchor="t">
            <a:spAutoFit/>
          </a:bodyPr>
          <a:lstStyle/>
          <a:p>
            <a:pPr lvl="0" algn="r">
              <a:lnSpc>
                <a:spcPts val="8399"/>
              </a:lnSpc>
              <a:spcBef>
                <a:spcPct val="0"/>
              </a:spcBef>
            </a:pPr>
            <a:r>
              <a:rPr lang="as-IN" sz="7200" dirty="0">
                <a:solidFill>
                  <a:srgbClr val="FFFFFF"/>
                </a:solidFill>
                <a:latin typeface="Kalpurush" panose="02000600000000000000" pitchFamily="2" charset="0"/>
                <a:ea typeface="DM Sans"/>
                <a:cs typeface="Kalpurush" panose="02000600000000000000" pitchFamily="2" charset="0"/>
                <a:sym typeface="DM Sans"/>
              </a:rPr>
              <a:t>ইউরেনাস</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18" name="TextBox 14">
            <a:extLst>
              <a:ext uri="{FF2B5EF4-FFF2-40B4-BE49-F238E27FC236}">
                <a16:creationId xmlns:a16="http://schemas.microsoft.com/office/drawing/2014/main" id="{F5490587-F0B0-7FD2-2125-4BDBC2505222}"/>
              </a:ext>
            </a:extLst>
          </p:cNvPr>
          <p:cNvSpPr txBox="1"/>
          <p:nvPr/>
        </p:nvSpPr>
        <p:spPr>
          <a:xfrm>
            <a:off x="10210800" y="3717072"/>
            <a:ext cx="7239000" cy="3693319"/>
          </a:xfrm>
          <a:prstGeom prst="rect">
            <a:avLst/>
          </a:prstGeom>
        </p:spPr>
        <p:txBody>
          <a:bodyPr wrap="square" lIns="0" tIns="0" rIns="0" bIns="0" rtlCol="0" anchor="t">
            <a:spAutoFit/>
          </a:bodyPr>
          <a:lstStyle/>
          <a:p>
            <a:pPr algn="just"/>
            <a:r>
              <a:rPr lang="as-IN" sz="4000" dirty="0">
                <a:solidFill>
                  <a:srgbClr val="FFFFFF"/>
                </a:solidFill>
                <a:latin typeface="Kalpurush" panose="02000600000000000000" pitchFamily="2" charset="0"/>
                <a:ea typeface="DM Sans"/>
                <a:cs typeface="Kalpurush" panose="02000600000000000000" pitchFamily="2" charset="0"/>
                <a:sym typeface="DM Sans"/>
              </a:rPr>
              <a:t>এটি পাথরের উপর পানি, মিথেন এবং অ্যামোনিয়ার বরফ দিয়ে গঠিত। এটি সৌরজগতের তৃতীয় বৃহত্তম গ্রহ। এর বায়ুমণ্ডলে থাকা মিথেন গ্যাসের কারণে ইউরেনাসকে দেখতে নীল মনে হয়। এই গ্রহের ২৮টি উপগ্রহ রয়েছে ।</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p:txBody>
      </p:sp>
      <p:sp>
        <p:nvSpPr>
          <p:cNvPr id="28" name="Freeform 4">
            <a:extLst>
              <a:ext uri="{FF2B5EF4-FFF2-40B4-BE49-F238E27FC236}">
                <a16:creationId xmlns:a16="http://schemas.microsoft.com/office/drawing/2014/main" id="{8B7D21B5-2131-0130-7738-EAB0111624B1}"/>
              </a:ext>
            </a:extLst>
          </p:cNvPr>
          <p:cNvSpPr/>
          <p:nvPr/>
        </p:nvSpPr>
        <p:spPr>
          <a:xfrm rot="14376853">
            <a:off x="-6192685" y="-1035343"/>
            <a:ext cx="10251771" cy="1589546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0" name="Picture 9">
            <a:extLst>
              <a:ext uri="{FF2B5EF4-FFF2-40B4-BE49-F238E27FC236}">
                <a16:creationId xmlns:a16="http://schemas.microsoft.com/office/drawing/2014/main" id="{5BA78A31-CA6E-2676-4DAB-4C9AF5126554}"/>
              </a:ext>
            </a:extLst>
          </p:cNvPr>
          <p:cNvPicPr>
            <a:picLocks noChangeAspect="1"/>
          </p:cNvPicPr>
          <p:nvPr/>
        </p:nvPicPr>
        <p:blipFill>
          <a:blip r:embed="rId4"/>
          <a:stretch>
            <a:fillRect/>
          </a:stretch>
        </p:blipFill>
        <p:spPr>
          <a:xfrm>
            <a:off x="-7657484" y="-675107"/>
            <a:ext cx="2668232" cy="1350214"/>
          </a:xfrm>
          <a:prstGeom prst="rect">
            <a:avLst/>
          </a:prstGeom>
        </p:spPr>
      </p:pic>
      <p:sp>
        <p:nvSpPr>
          <p:cNvPr id="3" name="Freeform 18">
            <a:extLst>
              <a:ext uri="{FF2B5EF4-FFF2-40B4-BE49-F238E27FC236}">
                <a16:creationId xmlns:a16="http://schemas.microsoft.com/office/drawing/2014/main" id="{A154925B-A47D-21A3-3690-61CDC441A9BD}"/>
              </a:ext>
            </a:extLst>
          </p:cNvPr>
          <p:cNvSpPr/>
          <p:nvPr/>
        </p:nvSpPr>
        <p:spPr>
          <a:xfrm rot="18943101">
            <a:off x="-37483" y="1638300"/>
            <a:ext cx="11581168" cy="6598958"/>
          </a:xfrm>
          <a:custGeom>
            <a:avLst/>
            <a:gdLst/>
            <a:ahLst/>
            <a:cxnLst/>
            <a:rect l="l" t="t" r="r" b="b"/>
            <a:pathLst>
              <a:path w="1474502" h="847839">
                <a:moveTo>
                  <a:pt x="0" y="0"/>
                </a:moveTo>
                <a:lnTo>
                  <a:pt x="1474502" y="0"/>
                </a:lnTo>
                <a:lnTo>
                  <a:pt x="1474502" y="847839"/>
                </a:lnTo>
                <a:lnTo>
                  <a:pt x="0" y="847839"/>
                </a:lnTo>
                <a:lnTo>
                  <a:pt x="0" y="0"/>
                </a:lnTo>
                <a:close/>
              </a:path>
            </a:pathLst>
          </a:custGeom>
          <a:blipFill>
            <a:blip r:embed="rId5"/>
            <a:stretch>
              <a:fillRect/>
            </a:stretch>
          </a:blipFill>
        </p:spPr>
        <p:txBody>
          <a:bodyPr/>
          <a:lstStyle/>
          <a:p>
            <a:endParaRPr lang="en-US"/>
          </a:p>
        </p:txBody>
      </p:sp>
      <p:pic>
        <p:nvPicPr>
          <p:cNvPr id="4" name="Picture 9">
            <a:extLst>
              <a:ext uri="{FF2B5EF4-FFF2-40B4-BE49-F238E27FC236}">
                <a16:creationId xmlns:a16="http://schemas.microsoft.com/office/drawing/2014/main" id="{02EE1E41-CE5F-30F6-2709-C7E9528C85B1}"/>
              </a:ext>
            </a:extLst>
          </p:cNvPr>
          <p:cNvPicPr>
            <a:picLocks noChangeAspect="1"/>
          </p:cNvPicPr>
          <p:nvPr/>
        </p:nvPicPr>
        <p:blipFill>
          <a:blip r:embed="rId6"/>
          <a:stretch>
            <a:fillRect/>
          </a:stretch>
        </p:blipFill>
        <p:spPr>
          <a:xfrm>
            <a:off x="-7337494" y="952500"/>
            <a:ext cx="2028252" cy="2026748"/>
          </a:xfrm>
          <a:prstGeom prst="rect">
            <a:avLst/>
          </a:prstGeom>
        </p:spPr>
      </p:pic>
    </p:spTree>
    <p:extLst>
      <p:ext uri="{BB962C8B-B14F-4D97-AF65-F5344CB8AC3E}">
        <p14:creationId xmlns:p14="http://schemas.microsoft.com/office/powerpoint/2010/main" val="2299804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27936-C29B-F3A0-4514-F095F3DAE9F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E940B3DC-091A-2281-25E8-881F190267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8" name="Freeform 4">
            <a:extLst>
              <a:ext uri="{FF2B5EF4-FFF2-40B4-BE49-F238E27FC236}">
                <a16:creationId xmlns:a16="http://schemas.microsoft.com/office/drawing/2014/main" id="{D277B176-D901-C01E-BF95-400BA0DA0C5F}"/>
              </a:ext>
            </a:extLst>
          </p:cNvPr>
          <p:cNvSpPr/>
          <p:nvPr/>
        </p:nvSpPr>
        <p:spPr>
          <a:xfrm rot="14376853">
            <a:off x="11638114" y="-1758103"/>
            <a:ext cx="10251771" cy="15895465"/>
          </a:xfrm>
          <a:custGeom>
            <a:avLst/>
            <a:gdLst/>
            <a:ahLst/>
            <a:cxnLst/>
            <a:rect l="l" t="t" r="r" b="b"/>
            <a:pathLst>
              <a:path w="7482526" h="7482526">
                <a:moveTo>
                  <a:pt x="0" y="0"/>
                </a:moveTo>
                <a:lnTo>
                  <a:pt x="7482526" y="0"/>
                </a:lnTo>
                <a:lnTo>
                  <a:pt x="7482526" y="7482526"/>
                </a:lnTo>
                <a:lnTo>
                  <a:pt x="0" y="7482526"/>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13">
            <a:extLst>
              <a:ext uri="{FF2B5EF4-FFF2-40B4-BE49-F238E27FC236}">
                <a16:creationId xmlns:a16="http://schemas.microsoft.com/office/drawing/2014/main" id="{FBD26CED-B425-B51D-D358-6B82874CE4BE}"/>
              </a:ext>
            </a:extLst>
          </p:cNvPr>
          <p:cNvSpPr txBox="1"/>
          <p:nvPr/>
        </p:nvSpPr>
        <p:spPr>
          <a:xfrm>
            <a:off x="685799" y="2171700"/>
            <a:ext cx="2590801" cy="1084912"/>
          </a:xfrm>
          <a:prstGeom prst="rect">
            <a:avLst/>
          </a:prstGeom>
        </p:spPr>
        <p:txBody>
          <a:bodyPr wrap="square" lIns="0" tIns="0" rIns="0" bIns="0" rtlCol="0" anchor="t">
            <a:spAutoFit/>
          </a:bodyPr>
          <a:lstStyle/>
          <a:p>
            <a:pPr lvl="0" algn="r">
              <a:lnSpc>
                <a:spcPts val="8399"/>
              </a:lnSpc>
              <a:spcBef>
                <a:spcPct val="0"/>
              </a:spcBef>
            </a:pPr>
            <a:r>
              <a:rPr lang="as-IN" sz="7200" dirty="0">
                <a:solidFill>
                  <a:srgbClr val="FFFFFF"/>
                </a:solidFill>
                <a:latin typeface="Kalpurush" panose="02000600000000000000" pitchFamily="2" charset="0"/>
                <a:ea typeface="DM Sans"/>
                <a:cs typeface="Kalpurush" panose="02000600000000000000" pitchFamily="2" charset="0"/>
                <a:sym typeface="DM Sans"/>
              </a:rPr>
              <a:t>নেপচুন</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21" name="TextBox 14">
            <a:extLst>
              <a:ext uri="{FF2B5EF4-FFF2-40B4-BE49-F238E27FC236}">
                <a16:creationId xmlns:a16="http://schemas.microsoft.com/office/drawing/2014/main" id="{20011B9E-5664-672D-65E1-42F27109C342}"/>
              </a:ext>
            </a:extLst>
          </p:cNvPr>
          <p:cNvSpPr txBox="1"/>
          <p:nvPr/>
        </p:nvSpPr>
        <p:spPr>
          <a:xfrm>
            <a:off x="1066800" y="3717072"/>
            <a:ext cx="7239000" cy="4739759"/>
          </a:xfrm>
          <a:prstGeom prst="rect">
            <a:avLst/>
          </a:prstGeom>
        </p:spPr>
        <p:txBody>
          <a:bodyPr wrap="square" lIns="0" tIns="0" rIns="0" bIns="0" rtlCol="0" anchor="t">
            <a:spAutoFit/>
          </a:bodyPr>
          <a:lstStyle/>
          <a:p>
            <a:pPr algn="just"/>
            <a:r>
              <a:rPr lang="as-IN" sz="4400" dirty="0">
                <a:solidFill>
                  <a:srgbClr val="FFFFFF"/>
                </a:solidFill>
                <a:latin typeface="Kalpurush" panose="02000600000000000000" pitchFamily="2" charset="0"/>
                <a:ea typeface="DM Sans"/>
                <a:cs typeface="Kalpurush" panose="02000600000000000000" pitchFamily="2" charset="0"/>
                <a:sym typeface="DM Sans"/>
              </a:rPr>
              <a:t>নেপচুন সূর্য থেকে সবচেয়ে দূরবর্তী গ্রহ। এর গঠন ও বায়ুমণ্ডল ইউরেনাসের মত। এটি দেখতেও ইউরেনাসের মতোই নীল। সৌরজগতের মধ্যে সবচেয়ে জোরে বায়ুপ্রবাহ এবং ঝড় হয় এই গ্রহে। নেপচুনের রয়েছে ১৬টি উপগ্রহ।</a:t>
            </a:r>
            <a:endParaRPr lang="en-US" sz="44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4" name="Picture 9">
            <a:extLst>
              <a:ext uri="{FF2B5EF4-FFF2-40B4-BE49-F238E27FC236}">
                <a16:creationId xmlns:a16="http://schemas.microsoft.com/office/drawing/2014/main" id="{E44EF57A-289C-9211-1BDC-AF536E4CBCC8}"/>
              </a:ext>
            </a:extLst>
          </p:cNvPr>
          <p:cNvPicPr>
            <a:picLocks noChangeAspect="1"/>
          </p:cNvPicPr>
          <p:nvPr/>
        </p:nvPicPr>
        <p:blipFill>
          <a:blip r:embed="rId4"/>
          <a:stretch>
            <a:fillRect/>
          </a:stretch>
        </p:blipFill>
        <p:spPr>
          <a:xfrm>
            <a:off x="9724558" y="1488044"/>
            <a:ext cx="8350151" cy="8343960"/>
          </a:xfrm>
          <a:prstGeom prst="rect">
            <a:avLst/>
          </a:prstGeom>
        </p:spPr>
      </p:pic>
      <p:sp>
        <p:nvSpPr>
          <p:cNvPr id="8" name="Freeform 18">
            <a:extLst>
              <a:ext uri="{FF2B5EF4-FFF2-40B4-BE49-F238E27FC236}">
                <a16:creationId xmlns:a16="http://schemas.microsoft.com/office/drawing/2014/main" id="{7A222961-BEF6-688D-7995-4D0D32DF1E41}"/>
              </a:ext>
            </a:extLst>
          </p:cNvPr>
          <p:cNvSpPr/>
          <p:nvPr/>
        </p:nvSpPr>
        <p:spPr>
          <a:xfrm rot="20973610">
            <a:off x="111512" y="12987074"/>
            <a:ext cx="2363552" cy="1446730"/>
          </a:xfrm>
          <a:custGeom>
            <a:avLst/>
            <a:gdLst/>
            <a:ahLst/>
            <a:cxnLst/>
            <a:rect l="l" t="t" r="r" b="b"/>
            <a:pathLst>
              <a:path w="1474502" h="847839">
                <a:moveTo>
                  <a:pt x="0" y="0"/>
                </a:moveTo>
                <a:lnTo>
                  <a:pt x="1474502" y="0"/>
                </a:lnTo>
                <a:lnTo>
                  <a:pt x="1474502" y="847839"/>
                </a:lnTo>
                <a:lnTo>
                  <a:pt x="0" y="847839"/>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369165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176DDCC2-578B-2AD7-AACB-0B5BDC2ADE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22" name="TextBox 22"/>
          <p:cNvSpPr txBox="1"/>
          <p:nvPr/>
        </p:nvSpPr>
        <p:spPr>
          <a:xfrm>
            <a:off x="5729288" y="1028700"/>
            <a:ext cx="6829425" cy="1077218"/>
          </a:xfrm>
          <a:prstGeom prst="rect">
            <a:avLst/>
          </a:prstGeom>
        </p:spPr>
        <p:txBody>
          <a:bodyPr lIns="0" tIns="0" rIns="0" bIns="0" rtlCol="0" anchor="t">
            <a:spAutoFit/>
          </a:bodyPr>
          <a:lstStyle/>
          <a:p>
            <a:pPr marL="0" lvl="0" indent="0" algn="ct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একক</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কাজ</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sp>
        <p:nvSpPr>
          <p:cNvPr id="2" name="TextBox 14">
            <a:extLst>
              <a:ext uri="{FF2B5EF4-FFF2-40B4-BE49-F238E27FC236}">
                <a16:creationId xmlns:a16="http://schemas.microsoft.com/office/drawing/2014/main" id="{B1DCCFA7-6F6C-AF2E-2527-F90D9AEBCC02}"/>
              </a:ext>
            </a:extLst>
          </p:cNvPr>
          <p:cNvSpPr txBox="1"/>
          <p:nvPr/>
        </p:nvSpPr>
        <p:spPr>
          <a:xfrm>
            <a:off x="2133600" y="2400300"/>
            <a:ext cx="14782800" cy="7025000"/>
          </a:xfrm>
          <a:prstGeom prst="rect">
            <a:avLst/>
          </a:prstGeom>
        </p:spPr>
        <p:txBody>
          <a:bodyPr wrap="square" lIns="0" tIns="0" rIns="0" bIns="0" rtlCol="0" anchor="t">
            <a:spAutoFit/>
          </a:bodyPr>
          <a:lstStyle/>
          <a:p>
            <a:pPr algn="just">
              <a:lnSpc>
                <a:spcPct val="150000"/>
              </a:lnSpc>
            </a:pPr>
            <a:r>
              <a:rPr lang="as-IN" sz="4400" b="1" dirty="0">
                <a:solidFill>
                  <a:srgbClr val="FFC000"/>
                </a:solidFill>
                <a:latin typeface="Kalpurush" panose="02000600000000000000" pitchFamily="2" charset="0"/>
                <a:ea typeface="DM Sans"/>
                <a:cs typeface="Kalpurush" panose="02000600000000000000" pitchFamily="2" charset="0"/>
                <a:sym typeface="DM Sans"/>
              </a:rPr>
              <a:t> নিচের প্রশ্নগুলো ভেবে উত্তর </a:t>
            </a:r>
            <a:r>
              <a:rPr lang="en-US" sz="4400" b="1" dirty="0" err="1">
                <a:solidFill>
                  <a:srgbClr val="FFC000"/>
                </a:solidFill>
                <a:latin typeface="Kalpurush" panose="02000600000000000000" pitchFamily="2" charset="0"/>
                <a:ea typeface="DM Sans"/>
                <a:cs typeface="Kalpurush" panose="02000600000000000000" pitchFamily="2" charset="0"/>
                <a:sym typeface="DM Sans"/>
              </a:rPr>
              <a:t>দিবো</a:t>
            </a:r>
            <a:r>
              <a:rPr lang="en-US" sz="4400" b="1" dirty="0">
                <a:solidFill>
                  <a:srgbClr val="FFC000"/>
                </a:solidFill>
                <a:latin typeface="Kalpurush" panose="02000600000000000000" pitchFamily="2" charset="0"/>
                <a:ea typeface="DM Sans"/>
                <a:cs typeface="Kalpurush" panose="02000600000000000000" pitchFamily="2" charset="0"/>
                <a:sym typeface="DM Sans"/>
              </a:rPr>
              <a:t>-</a:t>
            </a:r>
            <a:endParaRPr lang="as-IN" sz="4400" b="1" dirty="0">
              <a:solidFill>
                <a:srgbClr val="FFC000"/>
              </a:solidFill>
              <a:latin typeface="Kalpurush" panose="02000600000000000000" pitchFamily="2" charset="0"/>
              <a:ea typeface="DM Sans"/>
              <a:cs typeface="Kalpurush" panose="02000600000000000000" pitchFamily="2" charset="0"/>
              <a:sym typeface="DM Sans"/>
            </a:endParaRPr>
          </a:p>
          <a:p>
            <a:pPr marL="571500" indent="-571500" algn="just">
              <a:lnSpc>
                <a:spcPct val="150000"/>
              </a:lnSpc>
              <a:buFont typeface="Wingdings" panose="05000000000000000000" pitchFamily="2" charset="2"/>
              <a:buChar char="q"/>
            </a:pPr>
            <a:r>
              <a:rPr lang="en-US" sz="4400" dirty="0">
                <a:solidFill>
                  <a:srgbClr val="FFFFFF"/>
                </a:solidFill>
                <a:latin typeface="Kalpurush" panose="02000600000000000000" pitchFamily="2" charset="0"/>
                <a:ea typeface="DM Sans"/>
                <a:cs typeface="Kalpurush" panose="02000600000000000000" pitchFamily="2" charset="0"/>
                <a:sym typeface="DM Sans"/>
              </a:rPr>
              <a:t>	</a:t>
            </a:r>
            <a:r>
              <a:rPr lang="as-IN" sz="4400" dirty="0">
                <a:solidFill>
                  <a:srgbClr val="FFFFFF"/>
                </a:solidFill>
                <a:latin typeface="Kalpurush" panose="02000600000000000000" pitchFamily="2" charset="0"/>
                <a:ea typeface="DM Sans"/>
                <a:cs typeface="Kalpurush" panose="02000600000000000000" pitchFamily="2" charset="0"/>
                <a:sym typeface="DM Sans"/>
              </a:rPr>
              <a:t>কোন গ্রহ সূর্যের সবচেয়ে কাছে? </a:t>
            </a:r>
            <a:endParaRPr lang="en-US" sz="4400" dirty="0">
              <a:solidFill>
                <a:srgbClr val="FFFFFF"/>
              </a:solidFill>
              <a:latin typeface="Kalpurush" panose="02000600000000000000" pitchFamily="2" charset="0"/>
              <a:ea typeface="DM Sans"/>
              <a:cs typeface="Kalpurush" panose="02000600000000000000" pitchFamily="2" charset="0"/>
              <a:sym typeface="DM Sans"/>
            </a:endParaRPr>
          </a:p>
          <a:p>
            <a:pPr marL="571500" indent="-571500" algn="just">
              <a:lnSpc>
                <a:spcPct val="150000"/>
              </a:lnSpc>
              <a:buFont typeface="Wingdings" panose="05000000000000000000" pitchFamily="2" charset="2"/>
              <a:buChar char="q"/>
            </a:pPr>
            <a:r>
              <a:rPr lang="en-US" sz="4400" dirty="0">
                <a:solidFill>
                  <a:srgbClr val="FFFFFF"/>
                </a:solidFill>
                <a:latin typeface="Kalpurush" panose="02000600000000000000" pitchFamily="2" charset="0"/>
                <a:ea typeface="DM Sans"/>
                <a:cs typeface="Kalpurush" panose="02000600000000000000" pitchFamily="2" charset="0"/>
                <a:sym typeface="DM Sans"/>
              </a:rPr>
              <a:t>	</a:t>
            </a:r>
            <a:r>
              <a:rPr lang="as-IN" sz="4400" dirty="0">
                <a:solidFill>
                  <a:srgbClr val="FFFFFF"/>
                </a:solidFill>
                <a:latin typeface="Kalpurush" panose="02000600000000000000" pitchFamily="2" charset="0"/>
                <a:ea typeface="DM Sans"/>
                <a:cs typeface="Kalpurush" panose="02000600000000000000" pitchFamily="2" charset="0"/>
                <a:sym typeface="DM Sans"/>
              </a:rPr>
              <a:t>কোন গ্রহ সূর্যের থেকে সবচেয়ে দূরে?</a:t>
            </a:r>
          </a:p>
          <a:p>
            <a:pPr marL="571500" indent="-571500" algn="just">
              <a:lnSpc>
                <a:spcPct val="150000"/>
              </a:lnSpc>
              <a:buFont typeface="Wingdings" panose="05000000000000000000" pitchFamily="2" charset="2"/>
              <a:buChar char="q"/>
            </a:pPr>
            <a:r>
              <a:rPr lang="en-US" sz="4400" dirty="0">
                <a:solidFill>
                  <a:srgbClr val="FFFFFF"/>
                </a:solidFill>
                <a:latin typeface="Kalpurush" panose="02000600000000000000" pitchFamily="2" charset="0"/>
                <a:ea typeface="DM Sans"/>
                <a:cs typeface="Kalpurush" panose="02000600000000000000" pitchFamily="2" charset="0"/>
                <a:sym typeface="DM Sans"/>
              </a:rPr>
              <a:t> 	</a:t>
            </a:r>
            <a:r>
              <a:rPr lang="as-IN" sz="4400" dirty="0">
                <a:solidFill>
                  <a:srgbClr val="FFFFFF"/>
                </a:solidFill>
                <a:latin typeface="Kalpurush" panose="02000600000000000000" pitchFamily="2" charset="0"/>
                <a:ea typeface="DM Sans"/>
                <a:cs typeface="Kalpurush" panose="02000600000000000000" pitchFamily="2" charset="0"/>
                <a:sym typeface="DM Sans"/>
              </a:rPr>
              <a:t>কোন গ্রহের তাপমাত্রা সবচেয়ে বেশি?</a:t>
            </a:r>
          </a:p>
          <a:p>
            <a:pPr marL="571500" indent="-571500" algn="just">
              <a:lnSpc>
                <a:spcPct val="150000"/>
              </a:lnSpc>
              <a:buFont typeface="Wingdings" panose="05000000000000000000" pitchFamily="2" charset="2"/>
              <a:buChar char="q"/>
            </a:pPr>
            <a:r>
              <a:rPr lang="as-IN" sz="4400" dirty="0">
                <a:solidFill>
                  <a:srgbClr val="FFFFFF"/>
                </a:solidFill>
                <a:latin typeface="Kalpurush" panose="02000600000000000000" pitchFamily="2" charset="0"/>
                <a:ea typeface="DM Sans"/>
                <a:cs typeface="Kalpurush" panose="02000600000000000000" pitchFamily="2" charset="0"/>
                <a:sym typeface="DM Sans"/>
              </a:rPr>
              <a:t> </a:t>
            </a:r>
            <a:r>
              <a:rPr lang="en-US" sz="4400" dirty="0">
                <a:solidFill>
                  <a:srgbClr val="FFFFFF"/>
                </a:solidFill>
                <a:latin typeface="Kalpurush" panose="02000600000000000000" pitchFamily="2" charset="0"/>
                <a:ea typeface="DM Sans"/>
                <a:cs typeface="Kalpurush" panose="02000600000000000000" pitchFamily="2" charset="0"/>
                <a:sym typeface="DM Sans"/>
              </a:rPr>
              <a:t>	</a:t>
            </a:r>
            <a:r>
              <a:rPr lang="as-IN" sz="4400" dirty="0">
                <a:solidFill>
                  <a:srgbClr val="FFFFFF"/>
                </a:solidFill>
                <a:latin typeface="Kalpurush" panose="02000600000000000000" pitchFamily="2" charset="0"/>
                <a:ea typeface="DM Sans"/>
                <a:cs typeface="Kalpurush" panose="02000600000000000000" pitchFamily="2" charset="0"/>
                <a:sym typeface="DM Sans"/>
              </a:rPr>
              <a:t>কোন কোন গ্রহ দেখতে নীল, কোন গ্রহটি দেখতে লাল?</a:t>
            </a:r>
          </a:p>
          <a:p>
            <a:pPr marL="571500" indent="-571500" algn="just">
              <a:lnSpc>
                <a:spcPct val="150000"/>
              </a:lnSpc>
              <a:buFont typeface="Wingdings" panose="05000000000000000000" pitchFamily="2" charset="2"/>
              <a:buChar char="q"/>
            </a:pPr>
            <a:r>
              <a:rPr lang="as-IN" sz="4400" dirty="0">
                <a:solidFill>
                  <a:srgbClr val="FFFFFF"/>
                </a:solidFill>
                <a:latin typeface="Kalpurush" panose="02000600000000000000" pitchFamily="2" charset="0"/>
                <a:ea typeface="DM Sans"/>
                <a:cs typeface="Kalpurush" panose="02000600000000000000" pitchFamily="2" charset="0"/>
                <a:sym typeface="DM Sans"/>
              </a:rPr>
              <a:t> </a:t>
            </a:r>
            <a:r>
              <a:rPr lang="en-US" sz="4400" dirty="0">
                <a:solidFill>
                  <a:srgbClr val="FFFFFF"/>
                </a:solidFill>
                <a:latin typeface="Kalpurush" panose="02000600000000000000" pitchFamily="2" charset="0"/>
                <a:ea typeface="DM Sans"/>
                <a:cs typeface="Kalpurush" panose="02000600000000000000" pitchFamily="2" charset="0"/>
                <a:sym typeface="DM Sans"/>
              </a:rPr>
              <a:t>	</a:t>
            </a:r>
            <a:r>
              <a:rPr lang="as-IN" sz="4400" dirty="0">
                <a:solidFill>
                  <a:srgbClr val="FFFFFF"/>
                </a:solidFill>
                <a:latin typeface="Kalpurush" panose="02000600000000000000" pitchFamily="2" charset="0"/>
                <a:ea typeface="DM Sans"/>
                <a:cs typeface="Kalpurush" panose="02000600000000000000" pitchFamily="2" charset="0"/>
                <a:sym typeface="DM Sans"/>
              </a:rPr>
              <a:t>কোন গ্রহটি বসবাস উপযোগী?</a:t>
            </a:r>
          </a:p>
          <a:p>
            <a:pPr marL="571500" indent="-571500" algn="just">
              <a:lnSpc>
                <a:spcPct val="150000"/>
              </a:lnSpc>
              <a:buFont typeface="Wingdings" panose="05000000000000000000" pitchFamily="2" charset="2"/>
              <a:buChar char="q"/>
            </a:pPr>
            <a:r>
              <a:rPr lang="as-IN" sz="4400" dirty="0">
                <a:solidFill>
                  <a:srgbClr val="FFFFFF"/>
                </a:solidFill>
                <a:latin typeface="Kalpurush" panose="02000600000000000000" pitchFamily="2" charset="0"/>
                <a:ea typeface="DM Sans"/>
                <a:cs typeface="Kalpurush" panose="02000600000000000000" pitchFamily="2" charset="0"/>
                <a:sym typeface="DM Sans"/>
              </a:rPr>
              <a:t> </a:t>
            </a:r>
            <a:r>
              <a:rPr lang="en-US" sz="4400" dirty="0">
                <a:solidFill>
                  <a:srgbClr val="FFFFFF"/>
                </a:solidFill>
                <a:latin typeface="Kalpurush" panose="02000600000000000000" pitchFamily="2" charset="0"/>
                <a:ea typeface="DM Sans"/>
                <a:cs typeface="Kalpurush" panose="02000600000000000000" pitchFamily="2" charset="0"/>
                <a:sym typeface="DM Sans"/>
              </a:rPr>
              <a:t>	</a:t>
            </a:r>
            <a:r>
              <a:rPr lang="as-IN" sz="4400" dirty="0">
                <a:solidFill>
                  <a:srgbClr val="FFFFFF"/>
                </a:solidFill>
                <a:latin typeface="Kalpurush" panose="02000600000000000000" pitchFamily="2" charset="0"/>
                <a:ea typeface="DM Sans"/>
                <a:cs typeface="Kalpurush" panose="02000600000000000000" pitchFamily="2" charset="0"/>
                <a:sym typeface="DM Sans"/>
              </a:rPr>
              <a:t>কোন গ্রহের একটি দর্শনীয় বলয় রয়েছে?</a:t>
            </a:r>
            <a:endParaRPr lang="en-US" sz="4400"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29" name="Picture 9">
            <a:extLst>
              <a:ext uri="{FF2B5EF4-FFF2-40B4-BE49-F238E27FC236}">
                <a16:creationId xmlns:a16="http://schemas.microsoft.com/office/drawing/2014/main" id="{C8F231E0-3042-4B36-C2A5-B88E1545D967}"/>
              </a:ext>
            </a:extLst>
          </p:cNvPr>
          <p:cNvPicPr>
            <a:picLocks noChangeAspect="1"/>
          </p:cNvPicPr>
          <p:nvPr/>
        </p:nvPicPr>
        <p:blipFill>
          <a:blip r:embed="rId3"/>
          <a:stretch>
            <a:fillRect/>
          </a:stretch>
        </p:blipFill>
        <p:spPr>
          <a:xfrm>
            <a:off x="-7391400" y="2933700"/>
            <a:ext cx="2619842" cy="26179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4B6E8-6F14-3DFE-CF6C-572B997DDCE5}"/>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85264853-09AE-E27C-486E-F6E4A65CF2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22" name="TextBox 22">
            <a:extLst>
              <a:ext uri="{FF2B5EF4-FFF2-40B4-BE49-F238E27FC236}">
                <a16:creationId xmlns:a16="http://schemas.microsoft.com/office/drawing/2014/main" id="{5EE3C6F0-4870-D26D-D185-DA502745A122}"/>
              </a:ext>
            </a:extLst>
          </p:cNvPr>
          <p:cNvSpPr txBox="1"/>
          <p:nvPr/>
        </p:nvSpPr>
        <p:spPr>
          <a:xfrm>
            <a:off x="15011400" y="661541"/>
            <a:ext cx="3109913" cy="1077218"/>
          </a:xfrm>
          <a:prstGeom prst="rect">
            <a:avLst/>
          </a:prstGeom>
        </p:spPr>
        <p:txBody>
          <a:bodyPr wrap="square" lIns="0" tIns="0" rIns="0" bIns="0" rtlCol="0" anchor="t">
            <a:spAutoFit/>
          </a:bodyPr>
          <a:lstStyle/>
          <a:p>
            <a:pPr marL="0" lvl="0" indent="0" algn="ctr">
              <a:lnSpc>
                <a:spcPts val="8399"/>
              </a:lnSpc>
              <a:spcBef>
                <a:spcPct val="0"/>
              </a:spcBef>
            </a:pPr>
            <a:r>
              <a:rPr lang="en-US" sz="6999" b="1" dirty="0" err="1">
                <a:solidFill>
                  <a:srgbClr val="FFC000"/>
                </a:solidFill>
                <a:latin typeface="Kalpurush" panose="02000600000000000000" pitchFamily="2" charset="0"/>
                <a:ea typeface="DM Sans Bold"/>
                <a:cs typeface="Kalpurush" panose="02000600000000000000" pitchFamily="2" charset="0"/>
                <a:sym typeface="DM Sans Bold"/>
              </a:rPr>
              <a:t>উত্তর</a:t>
            </a:r>
            <a:endParaRPr lang="en-US" sz="6999" b="1" dirty="0">
              <a:solidFill>
                <a:srgbClr val="FFC000"/>
              </a:solidFill>
              <a:latin typeface="Kalpurush" panose="02000600000000000000" pitchFamily="2" charset="0"/>
              <a:ea typeface="DM Sans Bold"/>
              <a:cs typeface="Kalpurush" panose="02000600000000000000" pitchFamily="2" charset="0"/>
              <a:sym typeface="DM Sans Bold"/>
            </a:endParaRPr>
          </a:p>
        </p:txBody>
      </p:sp>
      <p:sp>
        <p:nvSpPr>
          <p:cNvPr id="2" name="TextBox 14">
            <a:extLst>
              <a:ext uri="{FF2B5EF4-FFF2-40B4-BE49-F238E27FC236}">
                <a16:creationId xmlns:a16="http://schemas.microsoft.com/office/drawing/2014/main" id="{877E95E3-8E28-9925-9CCD-59C4823E4041}"/>
              </a:ext>
            </a:extLst>
          </p:cNvPr>
          <p:cNvSpPr txBox="1"/>
          <p:nvPr/>
        </p:nvSpPr>
        <p:spPr>
          <a:xfrm>
            <a:off x="2514600" y="1270810"/>
            <a:ext cx="14782800" cy="8420767"/>
          </a:xfrm>
          <a:prstGeom prst="rect">
            <a:avLst/>
          </a:prstGeom>
        </p:spPr>
        <p:txBody>
          <a:bodyPr wrap="square" lIns="0" tIns="0" rIns="0" bIns="0" rtlCol="0" anchor="t">
            <a:spAutoFit/>
          </a:bodyPr>
          <a:lstStyle/>
          <a:p>
            <a:pPr marL="571500" indent="-571500" algn="just">
              <a:lnSpc>
                <a:spcPct val="114000"/>
              </a:lnSpc>
              <a:buFont typeface="Wingdings" panose="05000000000000000000" pitchFamily="2" charset="2"/>
              <a:buChar char="q"/>
            </a:pPr>
            <a:r>
              <a:rPr lang="en-US" sz="4000" dirty="0">
                <a:solidFill>
                  <a:srgbClr val="FFFFFF"/>
                </a:solidFill>
                <a:latin typeface="Kalpurush" panose="02000600000000000000" pitchFamily="2" charset="0"/>
                <a:ea typeface="DM Sans"/>
                <a:cs typeface="Kalpurush" panose="02000600000000000000" pitchFamily="2" charset="0"/>
                <a:sym typeface="DM Sans"/>
              </a:rPr>
              <a:t>	</a:t>
            </a:r>
            <a:r>
              <a:rPr lang="as-IN" sz="4000" dirty="0">
                <a:solidFill>
                  <a:srgbClr val="FFFFFF"/>
                </a:solidFill>
                <a:latin typeface="Kalpurush" panose="02000600000000000000" pitchFamily="2" charset="0"/>
                <a:ea typeface="DM Sans"/>
                <a:cs typeface="Kalpurush" panose="02000600000000000000" pitchFamily="2" charset="0"/>
                <a:sym typeface="DM Sans"/>
              </a:rPr>
              <a:t>কোন গ্রহ সূর্যের সবচেয়ে কাছে? </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a:p>
            <a:pPr algn="just">
              <a:lnSpc>
                <a:spcPct val="114000"/>
              </a:lnSpc>
            </a:pPr>
            <a:r>
              <a:rPr lang="en-US" sz="4000" dirty="0" err="1">
                <a:solidFill>
                  <a:srgbClr val="FFC000"/>
                </a:solidFill>
                <a:latin typeface="Kalpurush" panose="02000600000000000000" pitchFamily="2" charset="0"/>
                <a:ea typeface="DM Sans"/>
                <a:cs typeface="Kalpurush" panose="02000600000000000000" pitchFamily="2" charset="0"/>
                <a:sym typeface="DM Sans"/>
              </a:rPr>
              <a:t>উঃ</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বুধ</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সূর্যের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সবচেয়ে</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কাছের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a:t>
            </a:r>
            <a:r>
              <a:rPr lang="en-US" sz="4000" dirty="0">
                <a:solidFill>
                  <a:srgbClr val="FFC000"/>
                </a:solidFill>
                <a:latin typeface="Kalpurush" panose="02000600000000000000" pitchFamily="2" charset="0"/>
                <a:ea typeface="DM Sans"/>
                <a:cs typeface="Kalpurush" panose="02000600000000000000" pitchFamily="2" charset="0"/>
                <a:sym typeface="DM Sans"/>
              </a:rPr>
              <a:t>।</a:t>
            </a:r>
          </a:p>
          <a:p>
            <a:pPr marL="571500" indent="-571500" algn="just">
              <a:lnSpc>
                <a:spcPct val="114000"/>
              </a:lnSpc>
              <a:buFont typeface="Wingdings" panose="05000000000000000000" pitchFamily="2" charset="2"/>
              <a:buChar char="q"/>
            </a:pPr>
            <a:r>
              <a:rPr lang="en-US" sz="4000" dirty="0">
                <a:solidFill>
                  <a:srgbClr val="FFFFFF"/>
                </a:solidFill>
                <a:latin typeface="Kalpurush" panose="02000600000000000000" pitchFamily="2" charset="0"/>
                <a:ea typeface="DM Sans"/>
                <a:cs typeface="Kalpurush" panose="02000600000000000000" pitchFamily="2" charset="0"/>
                <a:sym typeface="DM Sans"/>
              </a:rPr>
              <a:t>	</a:t>
            </a:r>
            <a:r>
              <a:rPr lang="as-IN" sz="4000" dirty="0">
                <a:solidFill>
                  <a:srgbClr val="FFFFFF"/>
                </a:solidFill>
                <a:latin typeface="Kalpurush" panose="02000600000000000000" pitchFamily="2" charset="0"/>
                <a:ea typeface="DM Sans"/>
                <a:cs typeface="Kalpurush" panose="02000600000000000000" pitchFamily="2" charset="0"/>
                <a:sym typeface="DM Sans"/>
              </a:rPr>
              <a:t>কোন গ্রহ সূর্যের থেকে সবচেয়ে দূরে?</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a:p>
            <a:pPr algn="just">
              <a:lnSpc>
                <a:spcPct val="114000"/>
              </a:lnSpc>
            </a:pPr>
            <a:r>
              <a:rPr lang="en-US" sz="4000" dirty="0" err="1">
                <a:solidFill>
                  <a:srgbClr val="FFC000"/>
                </a:solidFill>
                <a:latin typeface="Kalpurush" panose="02000600000000000000" pitchFamily="2" charset="0"/>
                <a:ea typeface="DM Sans"/>
                <a:cs typeface="Kalpurush" panose="02000600000000000000" pitchFamily="2" charset="0"/>
                <a:sym typeface="DM Sans"/>
              </a:rPr>
              <a:t>উঃ</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নেপচুন</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সর্যের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থেকে</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সবচেয়ে</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দূরের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a:t>
            </a:r>
            <a:r>
              <a:rPr lang="en-US" sz="4000" dirty="0">
                <a:solidFill>
                  <a:srgbClr val="FFC000"/>
                </a:solidFill>
                <a:latin typeface="Kalpurush" panose="02000600000000000000" pitchFamily="2" charset="0"/>
                <a:ea typeface="DM Sans"/>
                <a:cs typeface="Kalpurush" panose="02000600000000000000" pitchFamily="2" charset="0"/>
                <a:sym typeface="DM Sans"/>
              </a:rPr>
              <a:t>।</a:t>
            </a:r>
          </a:p>
          <a:p>
            <a:pPr marL="571500" indent="-571500" algn="just">
              <a:lnSpc>
                <a:spcPct val="114000"/>
              </a:lnSpc>
              <a:buFont typeface="Wingdings" panose="05000000000000000000" pitchFamily="2" charset="2"/>
              <a:buChar char="q"/>
            </a:pPr>
            <a:r>
              <a:rPr lang="en-US" sz="4000" dirty="0">
                <a:solidFill>
                  <a:srgbClr val="FFFFFF"/>
                </a:solidFill>
                <a:latin typeface="Kalpurush" panose="02000600000000000000" pitchFamily="2" charset="0"/>
                <a:ea typeface="DM Sans"/>
                <a:cs typeface="Kalpurush" panose="02000600000000000000" pitchFamily="2" charset="0"/>
                <a:sym typeface="DM Sans"/>
              </a:rPr>
              <a:t> 	</a:t>
            </a:r>
            <a:r>
              <a:rPr lang="as-IN" sz="4000" dirty="0">
                <a:solidFill>
                  <a:srgbClr val="FFFFFF"/>
                </a:solidFill>
                <a:latin typeface="Kalpurush" panose="02000600000000000000" pitchFamily="2" charset="0"/>
                <a:ea typeface="DM Sans"/>
                <a:cs typeface="Kalpurush" panose="02000600000000000000" pitchFamily="2" charset="0"/>
                <a:sym typeface="DM Sans"/>
              </a:rPr>
              <a:t>কোন গ্রহের তাপমাত্রা সবচেয়ে বেশি?</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a:p>
            <a:pPr algn="just">
              <a:lnSpc>
                <a:spcPct val="114000"/>
              </a:lnSpc>
            </a:pPr>
            <a:r>
              <a:rPr lang="en-US" sz="4000" dirty="0" err="1">
                <a:solidFill>
                  <a:srgbClr val="FFC000"/>
                </a:solidFill>
                <a:latin typeface="Kalpurush" panose="02000600000000000000" pitchFamily="2" charset="0"/>
                <a:ea typeface="DM Sans"/>
                <a:cs typeface="Kalpurush" panose="02000600000000000000" pitchFamily="2" charset="0"/>
                <a:sym typeface="DM Sans"/>
              </a:rPr>
              <a:t>উঃ</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শুক্র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তাপমাত্রা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সবচেয়ে</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বেশি</a:t>
            </a:r>
            <a:r>
              <a:rPr lang="en-US" sz="4000" dirty="0">
                <a:solidFill>
                  <a:srgbClr val="FFC000"/>
                </a:solidFill>
                <a:latin typeface="Kalpurush" panose="02000600000000000000" pitchFamily="2" charset="0"/>
                <a:ea typeface="DM Sans"/>
                <a:cs typeface="Kalpurush" panose="02000600000000000000" pitchFamily="2" charset="0"/>
                <a:sym typeface="DM Sans"/>
              </a:rPr>
              <a:t>।</a:t>
            </a:r>
          </a:p>
          <a:p>
            <a:pPr marL="571500" indent="-571500" algn="just">
              <a:lnSpc>
                <a:spcPct val="114000"/>
              </a:lnSpc>
              <a:buFont typeface="Wingdings" panose="05000000000000000000" pitchFamily="2" charset="2"/>
              <a:buChar char="q"/>
            </a:pPr>
            <a:r>
              <a:rPr lang="as-IN" sz="4000" dirty="0">
                <a:solidFill>
                  <a:srgbClr val="FFFFFF"/>
                </a:solidFill>
                <a:latin typeface="Kalpurush" panose="02000600000000000000" pitchFamily="2" charset="0"/>
                <a:ea typeface="DM Sans"/>
                <a:cs typeface="Kalpurush" panose="02000600000000000000" pitchFamily="2" charset="0"/>
                <a:sym typeface="DM Sans"/>
              </a:rPr>
              <a:t> </a:t>
            </a:r>
            <a:r>
              <a:rPr lang="en-US" sz="4000" dirty="0">
                <a:solidFill>
                  <a:srgbClr val="FFFFFF"/>
                </a:solidFill>
                <a:latin typeface="Kalpurush" panose="02000600000000000000" pitchFamily="2" charset="0"/>
                <a:ea typeface="DM Sans"/>
                <a:cs typeface="Kalpurush" panose="02000600000000000000" pitchFamily="2" charset="0"/>
                <a:sym typeface="DM Sans"/>
              </a:rPr>
              <a:t>	</a:t>
            </a:r>
            <a:r>
              <a:rPr lang="as-IN" sz="4000" dirty="0">
                <a:solidFill>
                  <a:srgbClr val="FFFFFF"/>
                </a:solidFill>
                <a:latin typeface="Kalpurush" panose="02000600000000000000" pitchFamily="2" charset="0"/>
                <a:ea typeface="DM Sans"/>
                <a:cs typeface="Kalpurush" panose="02000600000000000000" pitchFamily="2" charset="0"/>
                <a:sym typeface="DM Sans"/>
              </a:rPr>
              <a:t>কোন কোন গ্রহ দেখতে নীল, কোন গ্রহটি দেখতে লাল?</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a:p>
            <a:pPr algn="just">
              <a:lnSpc>
                <a:spcPct val="114000"/>
              </a:lnSpc>
            </a:pPr>
            <a:r>
              <a:rPr lang="en-US" sz="4000" dirty="0" err="1">
                <a:solidFill>
                  <a:srgbClr val="FFC000"/>
                </a:solidFill>
                <a:latin typeface="Kalpurush" panose="02000600000000000000" pitchFamily="2" charset="0"/>
                <a:ea typeface="DM Sans"/>
                <a:cs typeface="Kalpurush" panose="02000600000000000000" pitchFamily="2" charset="0"/>
                <a:sym typeface="DM Sans"/>
              </a:rPr>
              <a:t>উঃ</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ইউরেনাস</a:t>
            </a:r>
            <a:r>
              <a:rPr lang="en-US" sz="4000" dirty="0">
                <a:solidFill>
                  <a:srgbClr val="FFC000"/>
                </a:solidFill>
                <a:latin typeface="Kalpurush" panose="02000600000000000000" pitchFamily="2" charset="0"/>
                <a:ea typeface="DM Sans"/>
                <a:cs typeface="Kalpurush" panose="02000600000000000000" pitchFamily="2" charset="0"/>
                <a:sym typeface="DM Sans"/>
              </a:rPr>
              <a:t> ও </a:t>
            </a:r>
            <a:r>
              <a:rPr lang="en-US" sz="4000" dirty="0" err="1">
                <a:solidFill>
                  <a:srgbClr val="FFC000"/>
                </a:solidFill>
                <a:latin typeface="Kalpurush" panose="02000600000000000000" pitchFamily="2" charset="0"/>
                <a:ea typeface="DM Sans"/>
                <a:cs typeface="Kalpurush" panose="02000600000000000000" pitchFamily="2" charset="0"/>
                <a:sym typeface="DM Sans"/>
              </a:rPr>
              <a:t>নেপচুন</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দেখতে</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নীল</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এবং</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মঙ্গল</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দেখতে</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লাল</a:t>
            </a:r>
            <a:r>
              <a:rPr lang="en-US" sz="4000" dirty="0">
                <a:solidFill>
                  <a:srgbClr val="FFC000"/>
                </a:solidFill>
                <a:latin typeface="Kalpurush" panose="02000600000000000000" pitchFamily="2" charset="0"/>
                <a:ea typeface="DM Sans"/>
                <a:cs typeface="Kalpurush" panose="02000600000000000000" pitchFamily="2" charset="0"/>
                <a:sym typeface="DM Sans"/>
              </a:rPr>
              <a:t>।</a:t>
            </a:r>
          </a:p>
          <a:p>
            <a:pPr marL="571500" indent="-571500" algn="just">
              <a:lnSpc>
                <a:spcPct val="114000"/>
              </a:lnSpc>
              <a:buFont typeface="Wingdings" panose="05000000000000000000" pitchFamily="2" charset="2"/>
              <a:buChar char="q"/>
            </a:pPr>
            <a:r>
              <a:rPr lang="as-IN" sz="4000" dirty="0">
                <a:solidFill>
                  <a:srgbClr val="FFFFFF"/>
                </a:solidFill>
                <a:latin typeface="Kalpurush" panose="02000600000000000000" pitchFamily="2" charset="0"/>
                <a:ea typeface="DM Sans"/>
                <a:cs typeface="Kalpurush" panose="02000600000000000000" pitchFamily="2" charset="0"/>
                <a:sym typeface="DM Sans"/>
              </a:rPr>
              <a:t> </a:t>
            </a:r>
            <a:r>
              <a:rPr lang="en-US" sz="4000" dirty="0">
                <a:solidFill>
                  <a:srgbClr val="FFFFFF"/>
                </a:solidFill>
                <a:latin typeface="Kalpurush" panose="02000600000000000000" pitchFamily="2" charset="0"/>
                <a:ea typeface="DM Sans"/>
                <a:cs typeface="Kalpurush" panose="02000600000000000000" pitchFamily="2" charset="0"/>
                <a:sym typeface="DM Sans"/>
              </a:rPr>
              <a:t>	</a:t>
            </a:r>
            <a:r>
              <a:rPr lang="as-IN" sz="4000" dirty="0">
                <a:solidFill>
                  <a:srgbClr val="FFFFFF"/>
                </a:solidFill>
                <a:latin typeface="Kalpurush" panose="02000600000000000000" pitchFamily="2" charset="0"/>
                <a:ea typeface="DM Sans"/>
                <a:cs typeface="Kalpurush" panose="02000600000000000000" pitchFamily="2" charset="0"/>
                <a:sym typeface="DM Sans"/>
              </a:rPr>
              <a:t>কোন গ্রহটি বসবাস উপযোগী?</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a:p>
            <a:pPr algn="just">
              <a:lnSpc>
                <a:spcPct val="114000"/>
              </a:lnSpc>
            </a:pPr>
            <a:r>
              <a:rPr lang="en-US" sz="4000" dirty="0" err="1">
                <a:solidFill>
                  <a:srgbClr val="FFC000"/>
                </a:solidFill>
                <a:latin typeface="Kalpurush" panose="02000600000000000000" pitchFamily="2" charset="0"/>
                <a:ea typeface="DM Sans"/>
                <a:cs typeface="Kalpurush" panose="02000600000000000000" pitchFamily="2" charset="0"/>
                <a:sym typeface="DM Sans"/>
              </a:rPr>
              <a:t>উঃ</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পৃথিবী</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বসবাসের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উপযোগী</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a:t>
            </a:r>
            <a:r>
              <a:rPr lang="en-US" sz="4000" dirty="0">
                <a:solidFill>
                  <a:srgbClr val="FFC000"/>
                </a:solidFill>
                <a:latin typeface="Kalpurush" panose="02000600000000000000" pitchFamily="2" charset="0"/>
                <a:ea typeface="DM Sans"/>
                <a:cs typeface="Kalpurush" panose="02000600000000000000" pitchFamily="2" charset="0"/>
                <a:sym typeface="DM Sans"/>
              </a:rPr>
              <a:t>।</a:t>
            </a:r>
            <a:endParaRPr lang="as-IN" sz="4000" dirty="0">
              <a:solidFill>
                <a:srgbClr val="FFFFFF"/>
              </a:solidFill>
              <a:latin typeface="Kalpurush" panose="02000600000000000000" pitchFamily="2" charset="0"/>
              <a:ea typeface="DM Sans"/>
              <a:cs typeface="Kalpurush" panose="02000600000000000000" pitchFamily="2" charset="0"/>
              <a:sym typeface="DM Sans"/>
            </a:endParaRPr>
          </a:p>
          <a:p>
            <a:pPr marL="571500" indent="-571500" algn="just">
              <a:lnSpc>
                <a:spcPct val="114000"/>
              </a:lnSpc>
              <a:buFont typeface="Wingdings" panose="05000000000000000000" pitchFamily="2" charset="2"/>
              <a:buChar char="q"/>
            </a:pPr>
            <a:r>
              <a:rPr lang="as-IN" sz="4000" dirty="0">
                <a:solidFill>
                  <a:srgbClr val="FFFFFF"/>
                </a:solidFill>
                <a:latin typeface="Kalpurush" panose="02000600000000000000" pitchFamily="2" charset="0"/>
                <a:ea typeface="DM Sans"/>
                <a:cs typeface="Kalpurush" panose="02000600000000000000" pitchFamily="2" charset="0"/>
                <a:sym typeface="DM Sans"/>
              </a:rPr>
              <a:t> </a:t>
            </a:r>
            <a:r>
              <a:rPr lang="en-US" sz="4000" dirty="0">
                <a:solidFill>
                  <a:srgbClr val="FFFFFF"/>
                </a:solidFill>
                <a:latin typeface="Kalpurush" panose="02000600000000000000" pitchFamily="2" charset="0"/>
                <a:ea typeface="DM Sans"/>
                <a:cs typeface="Kalpurush" panose="02000600000000000000" pitchFamily="2" charset="0"/>
                <a:sym typeface="DM Sans"/>
              </a:rPr>
              <a:t>	</a:t>
            </a:r>
            <a:r>
              <a:rPr lang="as-IN" sz="4000" dirty="0">
                <a:solidFill>
                  <a:srgbClr val="FFFFFF"/>
                </a:solidFill>
                <a:latin typeface="Kalpurush" panose="02000600000000000000" pitchFamily="2" charset="0"/>
                <a:ea typeface="DM Sans"/>
                <a:cs typeface="Kalpurush" panose="02000600000000000000" pitchFamily="2" charset="0"/>
                <a:sym typeface="DM Sans"/>
              </a:rPr>
              <a:t>কোন গ্রহের একটি দর্শনীয় বলয় রয়েছে?</a:t>
            </a:r>
            <a:endParaRPr lang="en-US" sz="4000" dirty="0">
              <a:solidFill>
                <a:srgbClr val="FFFFFF"/>
              </a:solidFill>
              <a:latin typeface="Kalpurush" panose="02000600000000000000" pitchFamily="2" charset="0"/>
              <a:ea typeface="DM Sans"/>
              <a:cs typeface="Kalpurush" panose="02000600000000000000" pitchFamily="2" charset="0"/>
              <a:sym typeface="DM Sans"/>
            </a:endParaRPr>
          </a:p>
          <a:p>
            <a:pPr algn="just">
              <a:lnSpc>
                <a:spcPct val="114000"/>
              </a:lnSpc>
            </a:pPr>
            <a:r>
              <a:rPr lang="en-US" sz="4000" dirty="0" err="1">
                <a:solidFill>
                  <a:srgbClr val="FFC000"/>
                </a:solidFill>
                <a:latin typeface="Kalpurush" panose="02000600000000000000" pitchFamily="2" charset="0"/>
                <a:ea typeface="DM Sans"/>
                <a:cs typeface="Kalpurush" panose="02000600000000000000" pitchFamily="2" charset="0"/>
                <a:sym typeface="DM Sans"/>
              </a:rPr>
              <a:t>উঃ</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শনি</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গ্রহের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সুন্দর</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একটি</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বলয়</a:t>
            </a:r>
            <a:r>
              <a:rPr lang="en-US" sz="4000" dirty="0">
                <a:solidFill>
                  <a:srgbClr val="FFC000"/>
                </a:solidFill>
                <a:latin typeface="Kalpurush" panose="02000600000000000000" pitchFamily="2" charset="0"/>
                <a:ea typeface="DM Sans"/>
                <a:cs typeface="Kalpurush" panose="02000600000000000000" pitchFamily="2" charset="0"/>
                <a:sym typeface="DM Sans"/>
              </a:rPr>
              <a:t> </a:t>
            </a:r>
            <a:r>
              <a:rPr lang="en-US" sz="4000" dirty="0" err="1">
                <a:solidFill>
                  <a:srgbClr val="FFC000"/>
                </a:solidFill>
                <a:latin typeface="Kalpurush" panose="02000600000000000000" pitchFamily="2" charset="0"/>
                <a:ea typeface="DM Sans"/>
                <a:cs typeface="Kalpurush" panose="02000600000000000000" pitchFamily="2" charset="0"/>
                <a:sym typeface="DM Sans"/>
              </a:rPr>
              <a:t>রয়েছে</a:t>
            </a:r>
            <a:r>
              <a:rPr lang="en-US" sz="4000" dirty="0">
                <a:solidFill>
                  <a:srgbClr val="FFC000"/>
                </a:solidFill>
                <a:latin typeface="Kalpurush" panose="02000600000000000000" pitchFamily="2" charset="0"/>
                <a:ea typeface="DM Sans"/>
                <a:cs typeface="Kalpurush" panose="02000600000000000000" pitchFamily="2" charset="0"/>
                <a:sym typeface="DM Sans"/>
              </a:rPr>
              <a:t>।</a:t>
            </a:r>
          </a:p>
        </p:txBody>
      </p:sp>
    </p:spTree>
    <p:extLst>
      <p:ext uri="{BB962C8B-B14F-4D97-AF65-F5344CB8AC3E}">
        <p14:creationId xmlns:p14="http://schemas.microsoft.com/office/powerpoint/2010/main" val="1106345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Effect transition="in" filter="fade">
                                      <p:cBhvr>
                                        <p:cTn id="27" dur="500"/>
                                        <p:tgtEl>
                                          <p:spTgt spid="2">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1" end="11"/>
                                            </p:txEl>
                                          </p:spTgt>
                                        </p:tgtEl>
                                        <p:attrNameLst>
                                          <p:attrName>style.visibility</p:attrName>
                                        </p:attrNameLst>
                                      </p:cBhvr>
                                      <p:to>
                                        <p:strVal val="visible"/>
                                      </p:to>
                                    </p:set>
                                    <p:animEffect transition="in" filter="fade">
                                      <p:cBhvr>
                                        <p:cTn id="32"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2B77C-1A1E-320D-33B9-D720B5D64461}"/>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DBD31F49-0F2F-738B-13E7-87DE0075DE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grpSp>
        <p:nvGrpSpPr>
          <p:cNvPr id="3" name="Group 3">
            <a:extLst>
              <a:ext uri="{FF2B5EF4-FFF2-40B4-BE49-F238E27FC236}">
                <a16:creationId xmlns:a16="http://schemas.microsoft.com/office/drawing/2014/main" id="{3B216E55-166D-2BE7-2BA6-3EB860F152B4}"/>
              </a:ext>
            </a:extLst>
          </p:cNvPr>
          <p:cNvGrpSpPr/>
          <p:nvPr/>
        </p:nvGrpSpPr>
        <p:grpSpPr>
          <a:xfrm>
            <a:off x="6693259" y="3543300"/>
            <a:ext cx="4899747" cy="5577648"/>
            <a:chOff x="0" y="0"/>
            <a:chExt cx="1290468" cy="1469010"/>
          </a:xfrm>
        </p:grpSpPr>
        <p:sp>
          <p:nvSpPr>
            <p:cNvPr id="4" name="Freeform 4">
              <a:extLst>
                <a:ext uri="{FF2B5EF4-FFF2-40B4-BE49-F238E27FC236}">
                  <a16:creationId xmlns:a16="http://schemas.microsoft.com/office/drawing/2014/main" id="{22E3C927-9C4B-C372-B630-F89308CA63B0}"/>
                </a:ext>
              </a:extLst>
            </p:cNvPr>
            <p:cNvSpPr/>
            <p:nvPr/>
          </p:nvSpPr>
          <p:spPr>
            <a:xfrm>
              <a:off x="0" y="0"/>
              <a:ext cx="1290468" cy="1469010"/>
            </a:xfrm>
            <a:custGeom>
              <a:avLst/>
              <a:gdLst/>
              <a:ahLst/>
              <a:cxnLst/>
              <a:rect l="l" t="t" r="r" b="b"/>
              <a:pathLst>
                <a:path w="1290468" h="1469010">
                  <a:moveTo>
                    <a:pt x="36342" y="0"/>
                  </a:moveTo>
                  <a:lnTo>
                    <a:pt x="1254127" y="0"/>
                  </a:lnTo>
                  <a:cubicBezTo>
                    <a:pt x="1274198" y="0"/>
                    <a:pt x="1290468" y="16271"/>
                    <a:pt x="1290468" y="36342"/>
                  </a:cubicBezTo>
                  <a:lnTo>
                    <a:pt x="1290468" y="1432669"/>
                  </a:lnTo>
                  <a:cubicBezTo>
                    <a:pt x="1290468" y="1452740"/>
                    <a:pt x="1274198" y="1469010"/>
                    <a:pt x="1254127" y="1469010"/>
                  </a:cubicBezTo>
                  <a:lnTo>
                    <a:pt x="36342" y="1469010"/>
                  </a:lnTo>
                  <a:cubicBezTo>
                    <a:pt x="16271" y="1469010"/>
                    <a:pt x="0" y="1452740"/>
                    <a:pt x="0" y="1432669"/>
                  </a:cubicBezTo>
                  <a:lnTo>
                    <a:pt x="0" y="36342"/>
                  </a:lnTo>
                  <a:cubicBezTo>
                    <a:pt x="0" y="16271"/>
                    <a:pt x="16271" y="0"/>
                    <a:pt x="36342" y="0"/>
                  </a:cubicBezTo>
                  <a:close/>
                </a:path>
              </a:pathLst>
            </a:custGeom>
            <a:solidFill>
              <a:srgbClr val="4C5E96">
                <a:alpha val="34902"/>
              </a:srgbClr>
            </a:solidFill>
            <a:ln cap="rnd">
              <a:noFill/>
              <a:prstDash val="solid"/>
              <a:round/>
            </a:ln>
          </p:spPr>
          <p:txBody>
            <a:bodyPr/>
            <a:lstStyle/>
            <a:p>
              <a:endParaRPr lang="en-US"/>
            </a:p>
          </p:txBody>
        </p:sp>
        <p:sp>
          <p:nvSpPr>
            <p:cNvPr id="5" name="TextBox 5">
              <a:extLst>
                <a:ext uri="{FF2B5EF4-FFF2-40B4-BE49-F238E27FC236}">
                  <a16:creationId xmlns:a16="http://schemas.microsoft.com/office/drawing/2014/main" id="{6B107C8B-B681-00B2-3BAF-AD509AAFB75F}"/>
                </a:ext>
              </a:extLst>
            </p:cNvPr>
            <p:cNvSpPr txBox="1"/>
            <p:nvPr/>
          </p:nvSpPr>
          <p:spPr>
            <a:xfrm>
              <a:off x="0" y="104775"/>
              <a:ext cx="1290468" cy="1364235"/>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6" name="Group 6">
            <a:extLst>
              <a:ext uri="{FF2B5EF4-FFF2-40B4-BE49-F238E27FC236}">
                <a16:creationId xmlns:a16="http://schemas.microsoft.com/office/drawing/2014/main" id="{D52A9438-D045-6AB1-6998-64B110C8E3F1}"/>
              </a:ext>
            </a:extLst>
          </p:cNvPr>
          <p:cNvGrpSpPr/>
          <p:nvPr/>
        </p:nvGrpSpPr>
        <p:grpSpPr>
          <a:xfrm>
            <a:off x="1219200" y="3528252"/>
            <a:ext cx="4897839" cy="5577648"/>
            <a:chOff x="0" y="0"/>
            <a:chExt cx="1289966" cy="1469010"/>
          </a:xfrm>
        </p:grpSpPr>
        <p:sp>
          <p:nvSpPr>
            <p:cNvPr id="7" name="Freeform 7">
              <a:extLst>
                <a:ext uri="{FF2B5EF4-FFF2-40B4-BE49-F238E27FC236}">
                  <a16:creationId xmlns:a16="http://schemas.microsoft.com/office/drawing/2014/main" id="{0674CD17-5DB2-AEAE-B5FB-C5B418156560}"/>
                </a:ext>
              </a:extLst>
            </p:cNvPr>
            <p:cNvSpPr/>
            <p:nvPr/>
          </p:nvSpPr>
          <p:spPr>
            <a:xfrm>
              <a:off x="0" y="0"/>
              <a:ext cx="1289966" cy="1469010"/>
            </a:xfrm>
            <a:custGeom>
              <a:avLst/>
              <a:gdLst/>
              <a:ahLst/>
              <a:cxnLst/>
              <a:rect l="l" t="t" r="r" b="b"/>
              <a:pathLst>
                <a:path w="1289966" h="1469010">
                  <a:moveTo>
                    <a:pt x="36356" y="0"/>
                  </a:moveTo>
                  <a:lnTo>
                    <a:pt x="1253610" y="0"/>
                  </a:lnTo>
                  <a:cubicBezTo>
                    <a:pt x="1273689" y="0"/>
                    <a:pt x="1289966" y="16277"/>
                    <a:pt x="1289966" y="36356"/>
                  </a:cubicBezTo>
                  <a:lnTo>
                    <a:pt x="1289966" y="1432655"/>
                  </a:lnTo>
                  <a:cubicBezTo>
                    <a:pt x="1289966" y="1452733"/>
                    <a:pt x="1273689" y="1469010"/>
                    <a:pt x="1253610" y="1469010"/>
                  </a:cubicBezTo>
                  <a:lnTo>
                    <a:pt x="36356" y="1469010"/>
                  </a:lnTo>
                  <a:cubicBezTo>
                    <a:pt x="16277" y="1469010"/>
                    <a:pt x="0" y="1452733"/>
                    <a:pt x="0" y="1432655"/>
                  </a:cubicBezTo>
                  <a:lnTo>
                    <a:pt x="0" y="36356"/>
                  </a:lnTo>
                  <a:cubicBezTo>
                    <a:pt x="0" y="16277"/>
                    <a:pt x="16277" y="0"/>
                    <a:pt x="36356" y="0"/>
                  </a:cubicBezTo>
                  <a:close/>
                </a:path>
              </a:pathLst>
            </a:custGeom>
            <a:solidFill>
              <a:srgbClr val="4C5E96">
                <a:alpha val="34902"/>
              </a:srgbClr>
            </a:solidFill>
            <a:ln cap="rnd">
              <a:noFill/>
              <a:prstDash val="solid"/>
              <a:round/>
            </a:ln>
          </p:spPr>
          <p:txBody>
            <a:bodyPr/>
            <a:lstStyle/>
            <a:p>
              <a:endParaRPr lang="en-US"/>
            </a:p>
          </p:txBody>
        </p:sp>
        <p:sp>
          <p:nvSpPr>
            <p:cNvPr id="8" name="TextBox 8">
              <a:extLst>
                <a:ext uri="{FF2B5EF4-FFF2-40B4-BE49-F238E27FC236}">
                  <a16:creationId xmlns:a16="http://schemas.microsoft.com/office/drawing/2014/main" id="{807D74AA-2479-3AD8-7C46-DD4B7EB816E4}"/>
                </a:ext>
              </a:extLst>
            </p:cNvPr>
            <p:cNvSpPr txBox="1"/>
            <p:nvPr/>
          </p:nvSpPr>
          <p:spPr>
            <a:xfrm>
              <a:off x="0" y="104775"/>
              <a:ext cx="1289966" cy="1364235"/>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9" name="Group 9">
            <a:extLst>
              <a:ext uri="{FF2B5EF4-FFF2-40B4-BE49-F238E27FC236}">
                <a16:creationId xmlns:a16="http://schemas.microsoft.com/office/drawing/2014/main" id="{93A1BB47-9CC8-7612-CC37-61C015F37E45}"/>
              </a:ext>
            </a:extLst>
          </p:cNvPr>
          <p:cNvGrpSpPr/>
          <p:nvPr/>
        </p:nvGrpSpPr>
        <p:grpSpPr>
          <a:xfrm>
            <a:off x="12169226" y="3543300"/>
            <a:ext cx="4899574" cy="5577648"/>
            <a:chOff x="0" y="0"/>
            <a:chExt cx="1290423" cy="1469010"/>
          </a:xfrm>
        </p:grpSpPr>
        <p:sp>
          <p:nvSpPr>
            <p:cNvPr id="10" name="Freeform 10">
              <a:extLst>
                <a:ext uri="{FF2B5EF4-FFF2-40B4-BE49-F238E27FC236}">
                  <a16:creationId xmlns:a16="http://schemas.microsoft.com/office/drawing/2014/main" id="{8FFE6A30-DFE6-95D4-F298-A962EB86A971}"/>
                </a:ext>
              </a:extLst>
            </p:cNvPr>
            <p:cNvSpPr/>
            <p:nvPr/>
          </p:nvSpPr>
          <p:spPr>
            <a:xfrm>
              <a:off x="0" y="0"/>
              <a:ext cx="1290423" cy="1469010"/>
            </a:xfrm>
            <a:custGeom>
              <a:avLst/>
              <a:gdLst/>
              <a:ahLst/>
              <a:cxnLst/>
              <a:rect l="l" t="t" r="r" b="b"/>
              <a:pathLst>
                <a:path w="1290423" h="1469010">
                  <a:moveTo>
                    <a:pt x="36343" y="0"/>
                  </a:moveTo>
                  <a:lnTo>
                    <a:pt x="1254080" y="0"/>
                  </a:lnTo>
                  <a:cubicBezTo>
                    <a:pt x="1274152" y="0"/>
                    <a:pt x="1290423" y="16271"/>
                    <a:pt x="1290423" y="36343"/>
                  </a:cubicBezTo>
                  <a:lnTo>
                    <a:pt x="1290423" y="1432667"/>
                  </a:lnTo>
                  <a:cubicBezTo>
                    <a:pt x="1290423" y="1452739"/>
                    <a:pt x="1274152" y="1469010"/>
                    <a:pt x="1254080" y="1469010"/>
                  </a:cubicBezTo>
                  <a:lnTo>
                    <a:pt x="36343" y="1469010"/>
                  </a:lnTo>
                  <a:cubicBezTo>
                    <a:pt x="16271" y="1469010"/>
                    <a:pt x="0" y="1452739"/>
                    <a:pt x="0" y="1432667"/>
                  </a:cubicBezTo>
                  <a:lnTo>
                    <a:pt x="0" y="36343"/>
                  </a:lnTo>
                  <a:cubicBezTo>
                    <a:pt x="0" y="16271"/>
                    <a:pt x="16271" y="0"/>
                    <a:pt x="36343" y="0"/>
                  </a:cubicBezTo>
                  <a:close/>
                </a:path>
              </a:pathLst>
            </a:custGeom>
            <a:solidFill>
              <a:srgbClr val="4C5E96">
                <a:alpha val="34902"/>
              </a:srgbClr>
            </a:solidFill>
            <a:ln cap="rnd">
              <a:noFill/>
              <a:prstDash val="solid"/>
              <a:round/>
            </a:ln>
          </p:spPr>
          <p:txBody>
            <a:bodyPr/>
            <a:lstStyle/>
            <a:p>
              <a:endParaRPr lang="en-US"/>
            </a:p>
          </p:txBody>
        </p:sp>
        <p:sp>
          <p:nvSpPr>
            <p:cNvPr id="11" name="TextBox 11">
              <a:extLst>
                <a:ext uri="{FF2B5EF4-FFF2-40B4-BE49-F238E27FC236}">
                  <a16:creationId xmlns:a16="http://schemas.microsoft.com/office/drawing/2014/main" id="{0D8D7DDE-B326-BBCF-1BE3-9C85CFED2840}"/>
                </a:ext>
              </a:extLst>
            </p:cNvPr>
            <p:cNvSpPr txBox="1"/>
            <p:nvPr/>
          </p:nvSpPr>
          <p:spPr>
            <a:xfrm>
              <a:off x="0" y="104775"/>
              <a:ext cx="1290423" cy="1364235"/>
            </a:xfrm>
            <a:prstGeom prst="rect">
              <a:avLst/>
            </a:prstGeom>
          </p:spPr>
          <p:txBody>
            <a:bodyPr lIns="50800" tIns="50800" rIns="50800" bIns="50800" rtlCol="0" anchor="ctr"/>
            <a:lstStyle/>
            <a:p>
              <a:pPr marL="0" lvl="0" indent="0" algn="ctr">
                <a:lnSpc>
                  <a:spcPts val="799"/>
                </a:lnSpc>
                <a:spcBef>
                  <a:spcPct val="0"/>
                </a:spcBef>
              </a:pPr>
              <a:endParaRPr/>
            </a:p>
          </p:txBody>
        </p:sp>
      </p:grpSp>
      <p:sp>
        <p:nvSpPr>
          <p:cNvPr id="14" name="TextBox 14">
            <a:extLst>
              <a:ext uri="{FF2B5EF4-FFF2-40B4-BE49-F238E27FC236}">
                <a16:creationId xmlns:a16="http://schemas.microsoft.com/office/drawing/2014/main" id="{A3368292-0B03-2061-8545-87652393153A}"/>
              </a:ext>
            </a:extLst>
          </p:cNvPr>
          <p:cNvSpPr txBox="1"/>
          <p:nvPr/>
        </p:nvSpPr>
        <p:spPr>
          <a:xfrm>
            <a:off x="1524000" y="6189464"/>
            <a:ext cx="4314825" cy="2154436"/>
          </a:xfrm>
          <a:prstGeom prst="rect">
            <a:avLst/>
          </a:prstGeom>
        </p:spPr>
        <p:txBody>
          <a:bodyPr wrap="square" lIns="0" tIns="0" rIns="0" bIns="0" rtlCol="0" anchor="t">
            <a:spAutoFit/>
          </a:bodyPr>
          <a:lstStyle/>
          <a:p>
            <a:pPr marL="0" lvl="0" indent="0" algn="ctr">
              <a:lnSpc>
                <a:spcPct val="150000"/>
              </a:lnSpc>
              <a:spcBef>
                <a:spcPct val="0"/>
              </a:spcBef>
            </a:pPr>
            <a:r>
              <a:rPr lang="en-US" sz="3200" dirty="0" err="1">
                <a:solidFill>
                  <a:srgbClr val="FFFFFF"/>
                </a:solidFill>
                <a:latin typeface="Kalpurush" panose="02000600000000000000" pitchFamily="2" charset="0"/>
                <a:ea typeface="DM Sans"/>
                <a:cs typeface="Kalpurush" panose="02000600000000000000" pitchFamily="2" charset="0"/>
                <a:sym typeface="DM Sans"/>
              </a:rPr>
              <a:t>আমরা</a:t>
            </a:r>
            <a:r>
              <a:rPr lang="en-US" sz="3200" dirty="0">
                <a:solidFill>
                  <a:srgbClr val="FFFFFF"/>
                </a:solidFill>
                <a:latin typeface="Kalpurush" panose="02000600000000000000" pitchFamily="2" charset="0"/>
                <a:ea typeface="DM Sans"/>
                <a:cs typeface="Kalpurush" panose="02000600000000000000" pitchFamily="2" charset="0"/>
                <a:sym typeface="DM Sans"/>
              </a:rPr>
              <a:t> ৫ </a:t>
            </a:r>
            <a:r>
              <a:rPr lang="en-US" sz="3200" dirty="0" err="1">
                <a:solidFill>
                  <a:srgbClr val="FFFFFF"/>
                </a:solidFill>
                <a:latin typeface="Kalpurush" panose="02000600000000000000" pitchFamily="2" charset="0"/>
                <a:ea typeface="DM Sans"/>
                <a:cs typeface="Kalpurush" panose="02000600000000000000" pitchFamily="2" charset="0"/>
                <a:sym typeface="DM Sans"/>
              </a:rPr>
              <a:t>জন</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করে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একটি</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দল</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গঠন</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করি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প্রত‌্যেক</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দল</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আলাদা</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জাযগায়</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বসি</a:t>
            </a:r>
            <a:r>
              <a:rPr lang="en-US" sz="3200" dirty="0">
                <a:solidFill>
                  <a:srgbClr val="FFFFFF"/>
                </a:solidFill>
                <a:latin typeface="Kalpurush" panose="02000600000000000000" pitchFamily="2" charset="0"/>
                <a:ea typeface="DM Sans"/>
                <a:cs typeface="Kalpurush" panose="02000600000000000000" pitchFamily="2" charset="0"/>
                <a:sym typeface="DM Sans"/>
              </a:rPr>
              <a:t>। </a:t>
            </a:r>
            <a:endParaRPr lang="en-US" sz="3200" u="none" strike="noStrike" dirty="0">
              <a:solidFill>
                <a:srgbClr val="FFFFFF"/>
              </a:solidFill>
              <a:latin typeface="Kalpurush" panose="02000600000000000000" pitchFamily="2" charset="0"/>
              <a:ea typeface="DM Sans"/>
              <a:cs typeface="Kalpurush" panose="02000600000000000000" pitchFamily="2" charset="0"/>
              <a:sym typeface="DM Sans"/>
            </a:endParaRPr>
          </a:p>
        </p:txBody>
      </p:sp>
      <p:sp>
        <p:nvSpPr>
          <p:cNvPr id="22" name="TextBox 22">
            <a:extLst>
              <a:ext uri="{FF2B5EF4-FFF2-40B4-BE49-F238E27FC236}">
                <a16:creationId xmlns:a16="http://schemas.microsoft.com/office/drawing/2014/main" id="{56184964-0491-49A7-6B14-EB04EBFE5737}"/>
              </a:ext>
            </a:extLst>
          </p:cNvPr>
          <p:cNvSpPr txBox="1"/>
          <p:nvPr/>
        </p:nvSpPr>
        <p:spPr>
          <a:xfrm>
            <a:off x="5729288" y="1028700"/>
            <a:ext cx="6829425" cy="1077218"/>
          </a:xfrm>
          <a:prstGeom prst="rect">
            <a:avLst/>
          </a:prstGeom>
        </p:spPr>
        <p:txBody>
          <a:bodyPr lIns="0" tIns="0" rIns="0" bIns="0" rtlCol="0" anchor="t">
            <a:spAutoFit/>
          </a:bodyPr>
          <a:lstStyle/>
          <a:p>
            <a:pPr lvl="0" algn="ct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দলগত</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কাজ</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pic>
        <p:nvPicPr>
          <p:cNvPr id="24" name="Picture 23">
            <a:extLst>
              <a:ext uri="{FF2B5EF4-FFF2-40B4-BE49-F238E27FC236}">
                <a16:creationId xmlns:a16="http://schemas.microsoft.com/office/drawing/2014/main" id="{57B3CA39-DAAF-627D-0226-F5847ADF16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3414" y="3162300"/>
            <a:ext cx="3487764" cy="23251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8" name="Picture 27">
            <a:extLst>
              <a:ext uri="{FF2B5EF4-FFF2-40B4-BE49-F238E27FC236}">
                <a16:creationId xmlns:a16="http://schemas.microsoft.com/office/drawing/2014/main" id="{36DAC940-CE4F-236A-9E66-65CA23514F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4037" y="3134618"/>
            <a:ext cx="3863976" cy="249281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0" name="TextBox 14">
            <a:extLst>
              <a:ext uri="{FF2B5EF4-FFF2-40B4-BE49-F238E27FC236}">
                <a16:creationId xmlns:a16="http://schemas.microsoft.com/office/drawing/2014/main" id="{0032A36B-9788-8F1D-B74F-F637F1000F5F}"/>
              </a:ext>
            </a:extLst>
          </p:cNvPr>
          <p:cNvSpPr txBox="1"/>
          <p:nvPr/>
        </p:nvSpPr>
        <p:spPr>
          <a:xfrm>
            <a:off x="7104037" y="6189464"/>
            <a:ext cx="4314825" cy="2154436"/>
          </a:xfrm>
          <a:prstGeom prst="rect">
            <a:avLst/>
          </a:prstGeom>
        </p:spPr>
        <p:txBody>
          <a:bodyPr wrap="square" lIns="0" tIns="0" rIns="0" bIns="0" rtlCol="0" anchor="t">
            <a:spAutoFit/>
          </a:bodyPr>
          <a:lstStyle/>
          <a:p>
            <a:pPr lvl="0" algn="ctr">
              <a:lnSpc>
                <a:spcPct val="150000"/>
              </a:lnSpc>
              <a:spcBef>
                <a:spcPct val="0"/>
              </a:spcBef>
            </a:pPr>
            <a:r>
              <a:rPr lang="en-US" sz="3200" dirty="0" err="1">
                <a:solidFill>
                  <a:srgbClr val="FFFFFF"/>
                </a:solidFill>
                <a:latin typeface="Kalpurush" panose="02000600000000000000" pitchFamily="2" charset="0"/>
                <a:ea typeface="DM Sans"/>
                <a:cs typeface="Kalpurush" panose="02000600000000000000" pitchFamily="2" charset="0"/>
                <a:sym typeface="DM Sans"/>
              </a:rPr>
              <a:t>দলীয়</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ভাবে</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আমরা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সবাই</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অংশগ্রহন</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করে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সৌরজগতের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একটি</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মডেল</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তৈরি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করি</a:t>
            </a:r>
            <a:r>
              <a:rPr lang="en-US" sz="3200" dirty="0">
                <a:solidFill>
                  <a:srgbClr val="FFFFFF"/>
                </a:solidFill>
                <a:latin typeface="Kalpurush" panose="02000600000000000000" pitchFamily="2" charset="0"/>
                <a:ea typeface="DM Sans"/>
                <a:cs typeface="Kalpurush" panose="02000600000000000000" pitchFamily="2" charset="0"/>
                <a:sym typeface="DM Sans"/>
              </a:rPr>
              <a:t>।</a:t>
            </a:r>
            <a:endParaRPr lang="en-US" sz="3200" u="none" strike="noStrike"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32" name="Picture 31">
            <a:extLst>
              <a:ext uri="{FF2B5EF4-FFF2-40B4-BE49-F238E27FC236}">
                <a16:creationId xmlns:a16="http://schemas.microsoft.com/office/drawing/2014/main" id="{C3BDF03A-23D7-CCD0-232D-A31DC3C0B38B}"/>
              </a:ext>
            </a:extLst>
          </p:cNvPr>
          <p:cNvPicPr>
            <a:picLocks noChangeAspect="1"/>
          </p:cNvPicPr>
          <p:nvPr/>
        </p:nvPicPr>
        <p:blipFill>
          <a:blip r:embed="rId5"/>
          <a:srcRect t="10354"/>
          <a:stretch>
            <a:fillRect/>
          </a:stretch>
        </p:blipFill>
        <p:spPr>
          <a:xfrm>
            <a:off x="13070733" y="2705100"/>
            <a:ext cx="3124200" cy="29223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4" name="TextBox 14">
            <a:extLst>
              <a:ext uri="{FF2B5EF4-FFF2-40B4-BE49-F238E27FC236}">
                <a16:creationId xmlns:a16="http://schemas.microsoft.com/office/drawing/2014/main" id="{637FD94E-211E-396F-537C-A8CD6E06AB20}"/>
              </a:ext>
            </a:extLst>
          </p:cNvPr>
          <p:cNvSpPr txBox="1"/>
          <p:nvPr/>
        </p:nvSpPr>
        <p:spPr>
          <a:xfrm>
            <a:off x="12475420" y="6189464"/>
            <a:ext cx="4314825" cy="2154436"/>
          </a:xfrm>
          <a:prstGeom prst="rect">
            <a:avLst/>
          </a:prstGeom>
        </p:spPr>
        <p:txBody>
          <a:bodyPr wrap="square" lIns="0" tIns="0" rIns="0" bIns="0" rtlCol="0" anchor="t">
            <a:spAutoFit/>
          </a:bodyPr>
          <a:lstStyle/>
          <a:p>
            <a:pPr marL="0" lvl="0" indent="0" algn="ctr">
              <a:lnSpc>
                <a:spcPct val="150000"/>
              </a:lnSpc>
              <a:spcBef>
                <a:spcPct val="0"/>
              </a:spcBef>
            </a:pPr>
            <a:r>
              <a:rPr lang="en-US" sz="3200" dirty="0" err="1">
                <a:solidFill>
                  <a:srgbClr val="FFFFFF"/>
                </a:solidFill>
                <a:latin typeface="Kalpurush" panose="02000600000000000000" pitchFamily="2" charset="0"/>
                <a:ea typeface="DM Sans"/>
                <a:cs typeface="Kalpurush" panose="02000600000000000000" pitchFamily="2" charset="0"/>
                <a:sym typeface="DM Sans"/>
              </a:rPr>
              <a:t>এবার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প্রত‌্যেক</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দল</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থেকে</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আমাদের</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দলীয়</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কাজ</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উপস্থাপন</a:t>
            </a:r>
            <a:r>
              <a:rPr lang="en-US" sz="3200" dirty="0">
                <a:solidFill>
                  <a:srgbClr val="FFFFFF"/>
                </a:solidFill>
                <a:latin typeface="Kalpurush" panose="02000600000000000000" pitchFamily="2" charset="0"/>
                <a:ea typeface="DM Sans"/>
                <a:cs typeface="Kalpurush" panose="02000600000000000000" pitchFamily="2" charset="0"/>
                <a:sym typeface="DM Sans"/>
              </a:rPr>
              <a:t> </a:t>
            </a:r>
            <a:r>
              <a:rPr lang="en-US" sz="3200" dirty="0" err="1">
                <a:solidFill>
                  <a:srgbClr val="FFFFFF"/>
                </a:solidFill>
                <a:latin typeface="Kalpurush" panose="02000600000000000000" pitchFamily="2" charset="0"/>
                <a:ea typeface="DM Sans"/>
                <a:cs typeface="Kalpurush" panose="02000600000000000000" pitchFamily="2" charset="0"/>
                <a:sym typeface="DM Sans"/>
              </a:rPr>
              <a:t>করি</a:t>
            </a:r>
            <a:r>
              <a:rPr lang="en-US" sz="3200" dirty="0">
                <a:solidFill>
                  <a:srgbClr val="FFFFFF"/>
                </a:solidFill>
                <a:latin typeface="Kalpurush" panose="02000600000000000000" pitchFamily="2" charset="0"/>
                <a:ea typeface="DM Sans"/>
                <a:cs typeface="Kalpurush" panose="02000600000000000000" pitchFamily="2" charset="0"/>
                <a:sym typeface="DM Sans"/>
              </a:rPr>
              <a:t>।</a:t>
            </a:r>
            <a:endParaRPr lang="en-US" sz="3200" u="none" strike="noStrike" dirty="0">
              <a:solidFill>
                <a:srgbClr val="FFFFFF"/>
              </a:solidFill>
              <a:latin typeface="Kalpurush" panose="02000600000000000000" pitchFamily="2" charset="0"/>
              <a:ea typeface="DM Sans"/>
              <a:cs typeface="Kalpurush" panose="02000600000000000000" pitchFamily="2" charset="0"/>
              <a:sym typeface="DM Sans"/>
            </a:endParaRPr>
          </a:p>
        </p:txBody>
      </p:sp>
    </p:spTree>
    <p:extLst>
      <p:ext uri="{BB962C8B-B14F-4D97-AF65-F5344CB8AC3E}">
        <p14:creationId xmlns:p14="http://schemas.microsoft.com/office/powerpoint/2010/main" val="53231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1000"/>
                                        <p:tgtEl>
                                          <p:spTgt spid="34"/>
                                        </p:tgtEl>
                                      </p:cBhvr>
                                    </p:animEffect>
                                    <p:anim calcmode="lin" valueType="num">
                                      <p:cBhvr>
                                        <p:cTn id="54" dur="1000" fill="hold"/>
                                        <p:tgtEl>
                                          <p:spTgt spid="34"/>
                                        </p:tgtEl>
                                        <p:attrNameLst>
                                          <p:attrName>ppt_x</p:attrName>
                                        </p:attrNameLst>
                                      </p:cBhvr>
                                      <p:tavLst>
                                        <p:tav tm="0">
                                          <p:val>
                                            <p:strVal val="#ppt_x"/>
                                          </p:val>
                                        </p:tav>
                                        <p:tav tm="100000">
                                          <p:val>
                                            <p:strVal val="#ppt_x"/>
                                          </p:val>
                                        </p:tav>
                                      </p:tavLst>
                                    </p:anim>
                                    <p:anim calcmode="lin" valueType="num">
                                      <p:cBhvr>
                                        <p:cTn id="5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0"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55F6-70F0-A57B-B67E-5B9F438F929A}"/>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60D88C5C-532D-EE46-9BB9-5F0B9A27EE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22" name="TextBox 22">
            <a:extLst>
              <a:ext uri="{FF2B5EF4-FFF2-40B4-BE49-F238E27FC236}">
                <a16:creationId xmlns:a16="http://schemas.microsoft.com/office/drawing/2014/main" id="{3A49CCFA-6B08-FB84-099B-9B494E09ED85}"/>
              </a:ext>
            </a:extLst>
          </p:cNvPr>
          <p:cNvSpPr txBox="1"/>
          <p:nvPr/>
        </p:nvSpPr>
        <p:spPr>
          <a:xfrm>
            <a:off x="3810000" y="1028700"/>
            <a:ext cx="8748713" cy="1077218"/>
          </a:xfrm>
          <a:prstGeom prst="rect">
            <a:avLst/>
          </a:prstGeom>
        </p:spPr>
        <p:txBody>
          <a:bodyPr wrap="square" lIns="0" tIns="0" rIns="0" bIns="0" rtlCol="0" anchor="t">
            <a:spAutoFit/>
          </a:bodyPr>
          <a:lstStyle/>
          <a:p>
            <a:pPr marL="0" lvl="0" indent="0" algn="ctr">
              <a:lnSpc>
                <a:spcPts val="8399"/>
              </a:lnSpc>
              <a:spcBef>
                <a:spcPct val="0"/>
              </a:spcBef>
            </a:pP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আজকে</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আমরা</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কী</a:t>
            </a:r>
            <a:r>
              <a:rPr lang="en-US" sz="6999" b="1" dirty="0">
                <a:solidFill>
                  <a:srgbClr val="FFFFFF"/>
                </a:solidFill>
                <a:latin typeface="Kalpurush" panose="02000600000000000000" pitchFamily="2" charset="0"/>
                <a:ea typeface="DM Sans Bold"/>
                <a:cs typeface="Kalpurush" panose="02000600000000000000" pitchFamily="2" charset="0"/>
                <a:sym typeface="DM Sans Bold"/>
              </a:rPr>
              <a:t> </a:t>
            </a:r>
            <a:r>
              <a:rPr lang="en-US" sz="6999" b="1" dirty="0" err="1">
                <a:solidFill>
                  <a:srgbClr val="FFFFFF"/>
                </a:solidFill>
                <a:latin typeface="Kalpurush" panose="02000600000000000000" pitchFamily="2" charset="0"/>
                <a:ea typeface="DM Sans Bold"/>
                <a:cs typeface="Kalpurush" panose="02000600000000000000" pitchFamily="2" charset="0"/>
                <a:sym typeface="DM Sans Bold"/>
              </a:rPr>
              <a:t>শিখলাম</a:t>
            </a:r>
            <a:endParaRPr lang="en-US" sz="6999" b="1" dirty="0">
              <a:solidFill>
                <a:srgbClr val="FFFFFF"/>
              </a:solidFill>
              <a:latin typeface="Kalpurush" panose="02000600000000000000" pitchFamily="2" charset="0"/>
              <a:ea typeface="DM Sans Bold"/>
              <a:cs typeface="Kalpurush" panose="02000600000000000000" pitchFamily="2" charset="0"/>
              <a:sym typeface="DM Sans Bold"/>
            </a:endParaRPr>
          </a:p>
        </p:txBody>
      </p:sp>
      <p:grpSp>
        <p:nvGrpSpPr>
          <p:cNvPr id="3" name="Group 3">
            <a:extLst>
              <a:ext uri="{FF2B5EF4-FFF2-40B4-BE49-F238E27FC236}">
                <a16:creationId xmlns:a16="http://schemas.microsoft.com/office/drawing/2014/main" id="{11243BF2-4C22-CBDD-A4F3-8526426A8EAA}"/>
              </a:ext>
            </a:extLst>
          </p:cNvPr>
          <p:cNvGrpSpPr/>
          <p:nvPr/>
        </p:nvGrpSpPr>
        <p:grpSpPr>
          <a:xfrm>
            <a:off x="6693259" y="3543300"/>
            <a:ext cx="4899747" cy="5577648"/>
            <a:chOff x="0" y="0"/>
            <a:chExt cx="1290468" cy="1469010"/>
          </a:xfrm>
        </p:grpSpPr>
        <p:sp>
          <p:nvSpPr>
            <p:cNvPr id="4" name="Freeform 4">
              <a:extLst>
                <a:ext uri="{FF2B5EF4-FFF2-40B4-BE49-F238E27FC236}">
                  <a16:creationId xmlns:a16="http://schemas.microsoft.com/office/drawing/2014/main" id="{781D09A0-4F49-A3C1-F661-27BCEA820DD6}"/>
                </a:ext>
              </a:extLst>
            </p:cNvPr>
            <p:cNvSpPr/>
            <p:nvPr/>
          </p:nvSpPr>
          <p:spPr>
            <a:xfrm>
              <a:off x="0" y="0"/>
              <a:ext cx="1290468" cy="1469010"/>
            </a:xfrm>
            <a:custGeom>
              <a:avLst/>
              <a:gdLst/>
              <a:ahLst/>
              <a:cxnLst/>
              <a:rect l="l" t="t" r="r" b="b"/>
              <a:pathLst>
                <a:path w="1290468" h="1469010">
                  <a:moveTo>
                    <a:pt x="36342" y="0"/>
                  </a:moveTo>
                  <a:lnTo>
                    <a:pt x="1254127" y="0"/>
                  </a:lnTo>
                  <a:cubicBezTo>
                    <a:pt x="1274198" y="0"/>
                    <a:pt x="1290468" y="16271"/>
                    <a:pt x="1290468" y="36342"/>
                  </a:cubicBezTo>
                  <a:lnTo>
                    <a:pt x="1290468" y="1432669"/>
                  </a:lnTo>
                  <a:cubicBezTo>
                    <a:pt x="1290468" y="1452740"/>
                    <a:pt x="1274198" y="1469010"/>
                    <a:pt x="1254127" y="1469010"/>
                  </a:cubicBezTo>
                  <a:lnTo>
                    <a:pt x="36342" y="1469010"/>
                  </a:lnTo>
                  <a:cubicBezTo>
                    <a:pt x="16271" y="1469010"/>
                    <a:pt x="0" y="1452740"/>
                    <a:pt x="0" y="1432669"/>
                  </a:cubicBezTo>
                  <a:lnTo>
                    <a:pt x="0" y="36342"/>
                  </a:lnTo>
                  <a:cubicBezTo>
                    <a:pt x="0" y="16271"/>
                    <a:pt x="16271" y="0"/>
                    <a:pt x="36342" y="0"/>
                  </a:cubicBezTo>
                  <a:close/>
                </a:path>
              </a:pathLst>
            </a:custGeom>
            <a:solidFill>
              <a:srgbClr val="4C5E96">
                <a:alpha val="34902"/>
              </a:srgbClr>
            </a:solidFill>
            <a:ln cap="rnd">
              <a:noFill/>
              <a:prstDash val="solid"/>
              <a:round/>
            </a:ln>
          </p:spPr>
          <p:txBody>
            <a:bodyPr/>
            <a:lstStyle/>
            <a:p>
              <a:endParaRPr lang="en-US"/>
            </a:p>
          </p:txBody>
        </p:sp>
        <p:sp>
          <p:nvSpPr>
            <p:cNvPr id="5" name="TextBox 5">
              <a:extLst>
                <a:ext uri="{FF2B5EF4-FFF2-40B4-BE49-F238E27FC236}">
                  <a16:creationId xmlns:a16="http://schemas.microsoft.com/office/drawing/2014/main" id="{B566961B-DB88-0A44-4BDF-629B926980A5}"/>
                </a:ext>
              </a:extLst>
            </p:cNvPr>
            <p:cNvSpPr txBox="1"/>
            <p:nvPr/>
          </p:nvSpPr>
          <p:spPr>
            <a:xfrm>
              <a:off x="0" y="104775"/>
              <a:ext cx="1290468" cy="1364235"/>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6" name="Group 6">
            <a:extLst>
              <a:ext uri="{FF2B5EF4-FFF2-40B4-BE49-F238E27FC236}">
                <a16:creationId xmlns:a16="http://schemas.microsoft.com/office/drawing/2014/main" id="{D5503C57-1394-41B2-9699-221F4FF2E152}"/>
              </a:ext>
            </a:extLst>
          </p:cNvPr>
          <p:cNvGrpSpPr/>
          <p:nvPr/>
        </p:nvGrpSpPr>
        <p:grpSpPr>
          <a:xfrm>
            <a:off x="1219200" y="3528252"/>
            <a:ext cx="4897839" cy="5577648"/>
            <a:chOff x="0" y="0"/>
            <a:chExt cx="1289966" cy="1469010"/>
          </a:xfrm>
        </p:grpSpPr>
        <p:sp>
          <p:nvSpPr>
            <p:cNvPr id="7" name="Freeform 7">
              <a:extLst>
                <a:ext uri="{FF2B5EF4-FFF2-40B4-BE49-F238E27FC236}">
                  <a16:creationId xmlns:a16="http://schemas.microsoft.com/office/drawing/2014/main" id="{57A9454E-E17E-11C3-E5EC-0D4D9E01D14E}"/>
                </a:ext>
              </a:extLst>
            </p:cNvPr>
            <p:cNvSpPr/>
            <p:nvPr/>
          </p:nvSpPr>
          <p:spPr>
            <a:xfrm>
              <a:off x="0" y="0"/>
              <a:ext cx="1289966" cy="1469010"/>
            </a:xfrm>
            <a:custGeom>
              <a:avLst/>
              <a:gdLst/>
              <a:ahLst/>
              <a:cxnLst/>
              <a:rect l="l" t="t" r="r" b="b"/>
              <a:pathLst>
                <a:path w="1289966" h="1469010">
                  <a:moveTo>
                    <a:pt x="36356" y="0"/>
                  </a:moveTo>
                  <a:lnTo>
                    <a:pt x="1253610" y="0"/>
                  </a:lnTo>
                  <a:cubicBezTo>
                    <a:pt x="1273689" y="0"/>
                    <a:pt x="1289966" y="16277"/>
                    <a:pt x="1289966" y="36356"/>
                  </a:cubicBezTo>
                  <a:lnTo>
                    <a:pt x="1289966" y="1432655"/>
                  </a:lnTo>
                  <a:cubicBezTo>
                    <a:pt x="1289966" y="1452733"/>
                    <a:pt x="1273689" y="1469010"/>
                    <a:pt x="1253610" y="1469010"/>
                  </a:cubicBezTo>
                  <a:lnTo>
                    <a:pt x="36356" y="1469010"/>
                  </a:lnTo>
                  <a:cubicBezTo>
                    <a:pt x="16277" y="1469010"/>
                    <a:pt x="0" y="1452733"/>
                    <a:pt x="0" y="1432655"/>
                  </a:cubicBezTo>
                  <a:lnTo>
                    <a:pt x="0" y="36356"/>
                  </a:lnTo>
                  <a:cubicBezTo>
                    <a:pt x="0" y="16277"/>
                    <a:pt x="16277" y="0"/>
                    <a:pt x="36356" y="0"/>
                  </a:cubicBezTo>
                  <a:close/>
                </a:path>
              </a:pathLst>
            </a:custGeom>
            <a:solidFill>
              <a:srgbClr val="4C5E96">
                <a:alpha val="34902"/>
              </a:srgbClr>
            </a:solidFill>
            <a:ln cap="rnd">
              <a:noFill/>
              <a:prstDash val="solid"/>
              <a:round/>
            </a:ln>
          </p:spPr>
          <p:txBody>
            <a:bodyPr/>
            <a:lstStyle/>
            <a:p>
              <a:endParaRPr lang="en-US"/>
            </a:p>
          </p:txBody>
        </p:sp>
        <p:sp>
          <p:nvSpPr>
            <p:cNvPr id="8" name="TextBox 8">
              <a:extLst>
                <a:ext uri="{FF2B5EF4-FFF2-40B4-BE49-F238E27FC236}">
                  <a16:creationId xmlns:a16="http://schemas.microsoft.com/office/drawing/2014/main" id="{5FD37350-DECB-9500-9E4E-C2336C3A50A2}"/>
                </a:ext>
              </a:extLst>
            </p:cNvPr>
            <p:cNvSpPr txBox="1"/>
            <p:nvPr/>
          </p:nvSpPr>
          <p:spPr>
            <a:xfrm>
              <a:off x="0" y="104775"/>
              <a:ext cx="1289966" cy="1364235"/>
            </a:xfrm>
            <a:prstGeom prst="rect">
              <a:avLst/>
            </a:prstGeom>
          </p:spPr>
          <p:txBody>
            <a:bodyPr lIns="50800" tIns="50800" rIns="50800" bIns="50800" rtlCol="0" anchor="ctr"/>
            <a:lstStyle/>
            <a:p>
              <a:pPr marL="0" lvl="0" indent="0" algn="ctr">
                <a:lnSpc>
                  <a:spcPts val="799"/>
                </a:lnSpc>
                <a:spcBef>
                  <a:spcPct val="0"/>
                </a:spcBef>
              </a:pPr>
              <a:endParaRPr/>
            </a:p>
          </p:txBody>
        </p:sp>
      </p:grpSp>
      <p:grpSp>
        <p:nvGrpSpPr>
          <p:cNvPr id="9" name="Group 9">
            <a:extLst>
              <a:ext uri="{FF2B5EF4-FFF2-40B4-BE49-F238E27FC236}">
                <a16:creationId xmlns:a16="http://schemas.microsoft.com/office/drawing/2014/main" id="{D385343E-E927-8274-E997-99D1D34346A2}"/>
              </a:ext>
            </a:extLst>
          </p:cNvPr>
          <p:cNvGrpSpPr/>
          <p:nvPr/>
        </p:nvGrpSpPr>
        <p:grpSpPr>
          <a:xfrm>
            <a:off x="12169226" y="3543300"/>
            <a:ext cx="4899574" cy="5577648"/>
            <a:chOff x="0" y="0"/>
            <a:chExt cx="1290423" cy="1469010"/>
          </a:xfrm>
        </p:grpSpPr>
        <p:sp>
          <p:nvSpPr>
            <p:cNvPr id="10" name="Freeform 10">
              <a:extLst>
                <a:ext uri="{FF2B5EF4-FFF2-40B4-BE49-F238E27FC236}">
                  <a16:creationId xmlns:a16="http://schemas.microsoft.com/office/drawing/2014/main" id="{55128AD9-B269-13D2-894E-B168A572A353}"/>
                </a:ext>
              </a:extLst>
            </p:cNvPr>
            <p:cNvSpPr/>
            <p:nvPr/>
          </p:nvSpPr>
          <p:spPr>
            <a:xfrm>
              <a:off x="0" y="0"/>
              <a:ext cx="1290423" cy="1469010"/>
            </a:xfrm>
            <a:custGeom>
              <a:avLst/>
              <a:gdLst/>
              <a:ahLst/>
              <a:cxnLst/>
              <a:rect l="l" t="t" r="r" b="b"/>
              <a:pathLst>
                <a:path w="1290423" h="1469010">
                  <a:moveTo>
                    <a:pt x="36343" y="0"/>
                  </a:moveTo>
                  <a:lnTo>
                    <a:pt x="1254080" y="0"/>
                  </a:lnTo>
                  <a:cubicBezTo>
                    <a:pt x="1274152" y="0"/>
                    <a:pt x="1290423" y="16271"/>
                    <a:pt x="1290423" y="36343"/>
                  </a:cubicBezTo>
                  <a:lnTo>
                    <a:pt x="1290423" y="1432667"/>
                  </a:lnTo>
                  <a:cubicBezTo>
                    <a:pt x="1290423" y="1452739"/>
                    <a:pt x="1274152" y="1469010"/>
                    <a:pt x="1254080" y="1469010"/>
                  </a:cubicBezTo>
                  <a:lnTo>
                    <a:pt x="36343" y="1469010"/>
                  </a:lnTo>
                  <a:cubicBezTo>
                    <a:pt x="16271" y="1469010"/>
                    <a:pt x="0" y="1452739"/>
                    <a:pt x="0" y="1432667"/>
                  </a:cubicBezTo>
                  <a:lnTo>
                    <a:pt x="0" y="36343"/>
                  </a:lnTo>
                  <a:cubicBezTo>
                    <a:pt x="0" y="16271"/>
                    <a:pt x="16271" y="0"/>
                    <a:pt x="36343" y="0"/>
                  </a:cubicBezTo>
                  <a:close/>
                </a:path>
              </a:pathLst>
            </a:custGeom>
            <a:solidFill>
              <a:srgbClr val="4C5E96">
                <a:alpha val="34902"/>
              </a:srgbClr>
            </a:solidFill>
            <a:ln cap="rnd">
              <a:noFill/>
              <a:prstDash val="solid"/>
              <a:round/>
            </a:ln>
          </p:spPr>
          <p:txBody>
            <a:bodyPr/>
            <a:lstStyle/>
            <a:p>
              <a:endParaRPr lang="en-US"/>
            </a:p>
          </p:txBody>
        </p:sp>
        <p:sp>
          <p:nvSpPr>
            <p:cNvPr id="11" name="TextBox 11">
              <a:extLst>
                <a:ext uri="{FF2B5EF4-FFF2-40B4-BE49-F238E27FC236}">
                  <a16:creationId xmlns:a16="http://schemas.microsoft.com/office/drawing/2014/main" id="{A9D5C7F5-9824-F0A8-3166-24B045AA464D}"/>
                </a:ext>
              </a:extLst>
            </p:cNvPr>
            <p:cNvSpPr txBox="1"/>
            <p:nvPr/>
          </p:nvSpPr>
          <p:spPr>
            <a:xfrm>
              <a:off x="0" y="104775"/>
              <a:ext cx="1290423" cy="1364235"/>
            </a:xfrm>
            <a:prstGeom prst="rect">
              <a:avLst/>
            </a:prstGeom>
          </p:spPr>
          <p:txBody>
            <a:bodyPr lIns="50800" tIns="50800" rIns="50800" bIns="50800" rtlCol="0" anchor="ctr"/>
            <a:lstStyle/>
            <a:p>
              <a:pPr marL="0" lvl="0" indent="0" algn="ctr">
                <a:lnSpc>
                  <a:spcPts val="799"/>
                </a:lnSpc>
                <a:spcBef>
                  <a:spcPct val="0"/>
                </a:spcBef>
              </a:pPr>
              <a:endParaRPr/>
            </a:p>
          </p:txBody>
        </p:sp>
      </p:grpSp>
      <p:sp>
        <p:nvSpPr>
          <p:cNvPr id="12" name="TextBox 14">
            <a:extLst>
              <a:ext uri="{FF2B5EF4-FFF2-40B4-BE49-F238E27FC236}">
                <a16:creationId xmlns:a16="http://schemas.microsoft.com/office/drawing/2014/main" id="{469DDB2E-3CB4-1EE1-FAF9-2900D5B9F5DB}"/>
              </a:ext>
            </a:extLst>
          </p:cNvPr>
          <p:cNvSpPr txBox="1"/>
          <p:nvPr/>
        </p:nvSpPr>
        <p:spPr>
          <a:xfrm>
            <a:off x="1524000" y="6189464"/>
            <a:ext cx="4314825" cy="2423740"/>
          </a:xfrm>
          <a:prstGeom prst="rect">
            <a:avLst/>
          </a:prstGeom>
        </p:spPr>
        <p:txBody>
          <a:bodyPr wrap="square" lIns="0" tIns="0" rIns="0" bIns="0" rtlCol="0" anchor="t">
            <a:spAutoFit/>
          </a:bodyPr>
          <a:lstStyle/>
          <a:p>
            <a:pPr marL="0" lvl="0" indent="0" algn="ctr">
              <a:lnSpc>
                <a:spcPct val="150000"/>
              </a:lnSpc>
              <a:spcBef>
                <a:spcPct val="0"/>
              </a:spcBef>
            </a:pPr>
            <a:r>
              <a:rPr lang="en-US" sz="3600" dirty="0" err="1">
                <a:solidFill>
                  <a:srgbClr val="FFFFFF"/>
                </a:solidFill>
                <a:latin typeface="Kalpurush" panose="02000600000000000000" pitchFamily="2" charset="0"/>
                <a:ea typeface="DM Sans"/>
                <a:cs typeface="Kalpurush" panose="02000600000000000000" pitchFamily="2" charset="0"/>
                <a:sym typeface="DM Sans"/>
              </a:rPr>
              <a:t>সৌরজগতের</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আটটি</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গ্রহ</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সর্ম্পকে</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ধারণা</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লাভ</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করলাম</a:t>
            </a:r>
            <a:endParaRPr lang="en-US" sz="3600" u="none" strike="noStrike" dirty="0">
              <a:solidFill>
                <a:srgbClr val="FFFFFF"/>
              </a:solidFill>
              <a:latin typeface="Kalpurush" panose="02000600000000000000" pitchFamily="2" charset="0"/>
              <a:ea typeface="DM Sans"/>
              <a:cs typeface="Kalpurush" panose="02000600000000000000" pitchFamily="2" charset="0"/>
              <a:sym typeface="DM Sans"/>
            </a:endParaRPr>
          </a:p>
        </p:txBody>
      </p:sp>
      <p:sp>
        <p:nvSpPr>
          <p:cNvPr id="13" name="TextBox 14">
            <a:extLst>
              <a:ext uri="{FF2B5EF4-FFF2-40B4-BE49-F238E27FC236}">
                <a16:creationId xmlns:a16="http://schemas.microsoft.com/office/drawing/2014/main" id="{900C212E-DE99-F051-823C-83CA55300023}"/>
              </a:ext>
            </a:extLst>
          </p:cNvPr>
          <p:cNvSpPr txBox="1"/>
          <p:nvPr/>
        </p:nvSpPr>
        <p:spPr>
          <a:xfrm>
            <a:off x="7104037" y="6189464"/>
            <a:ext cx="4314825" cy="2423740"/>
          </a:xfrm>
          <a:prstGeom prst="rect">
            <a:avLst/>
          </a:prstGeom>
        </p:spPr>
        <p:txBody>
          <a:bodyPr wrap="square" lIns="0" tIns="0" rIns="0" bIns="0" rtlCol="0" anchor="t">
            <a:spAutoFit/>
          </a:bodyPr>
          <a:lstStyle/>
          <a:p>
            <a:pPr lvl="0" algn="ctr">
              <a:lnSpc>
                <a:spcPct val="150000"/>
              </a:lnSpc>
              <a:spcBef>
                <a:spcPct val="0"/>
              </a:spcBef>
            </a:pPr>
            <a:r>
              <a:rPr lang="en-US" sz="3600" dirty="0" err="1">
                <a:solidFill>
                  <a:srgbClr val="FFFFFF"/>
                </a:solidFill>
                <a:latin typeface="Kalpurush" panose="02000600000000000000" pitchFamily="2" charset="0"/>
                <a:ea typeface="DM Sans"/>
                <a:cs typeface="Kalpurush" panose="02000600000000000000" pitchFamily="2" charset="0"/>
                <a:sym typeface="DM Sans"/>
              </a:rPr>
              <a:t>সৌরজগতের</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প্রত‌্যেকটি</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গ্রহের</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বৈশিষ্ট‌্য</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সর্ম্পকে</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শিখলাম</a:t>
            </a:r>
            <a:endParaRPr lang="en-US" sz="3600" dirty="0">
              <a:solidFill>
                <a:srgbClr val="FFFFFF"/>
              </a:solidFill>
              <a:latin typeface="Kalpurush" panose="02000600000000000000" pitchFamily="2" charset="0"/>
              <a:ea typeface="DM Sans"/>
              <a:cs typeface="Kalpurush" panose="02000600000000000000" pitchFamily="2" charset="0"/>
              <a:sym typeface="DM Sans"/>
            </a:endParaRPr>
          </a:p>
        </p:txBody>
      </p:sp>
      <p:sp>
        <p:nvSpPr>
          <p:cNvPr id="14" name="TextBox 14">
            <a:extLst>
              <a:ext uri="{FF2B5EF4-FFF2-40B4-BE49-F238E27FC236}">
                <a16:creationId xmlns:a16="http://schemas.microsoft.com/office/drawing/2014/main" id="{99E7BD41-FFF5-0C2A-8A59-3329DE213C93}"/>
              </a:ext>
            </a:extLst>
          </p:cNvPr>
          <p:cNvSpPr txBox="1"/>
          <p:nvPr/>
        </p:nvSpPr>
        <p:spPr>
          <a:xfrm>
            <a:off x="12475420" y="6189464"/>
            <a:ext cx="4314825" cy="1592744"/>
          </a:xfrm>
          <a:prstGeom prst="rect">
            <a:avLst/>
          </a:prstGeom>
        </p:spPr>
        <p:txBody>
          <a:bodyPr wrap="square" lIns="0" tIns="0" rIns="0" bIns="0" rtlCol="0" anchor="t">
            <a:spAutoFit/>
          </a:bodyPr>
          <a:lstStyle/>
          <a:p>
            <a:pPr marL="0" lvl="0" indent="0" algn="ctr">
              <a:lnSpc>
                <a:spcPct val="150000"/>
              </a:lnSpc>
              <a:spcBef>
                <a:spcPct val="0"/>
              </a:spcBef>
            </a:pPr>
            <a:r>
              <a:rPr lang="en-US" sz="3600" dirty="0" err="1">
                <a:solidFill>
                  <a:srgbClr val="FFFFFF"/>
                </a:solidFill>
                <a:latin typeface="Kalpurush" panose="02000600000000000000" pitchFamily="2" charset="0"/>
                <a:ea typeface="DM Sans"/>
                <a:cs typeface="Kalpurush" panose="02000600000000000000" pitchFamily="2" charset="0"/>
                <a:sym typeface="DM Sans"/>
              </a:rPr>
              <a:t>সৌরজগতের</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মডেল</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তৈরি</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করা</a:t>
            </a:r>
            <a:r>
              <a:rPr lang="en-US" sz="3600" dirty="0">
                <a:solidFill>
                  <a:srgbClr val="FFFFFF"/>
                </a:solidFill>
                <a:latin typeface="Kalpurush" panose="02000600000000000000" pitchFamily="2" charset="0"/>
                <a:ea typeface="DM Sans"/>
                <a:cs typeface="Kalpurush" panose="02000600000000000000" pitchFamily="2" charset="0"/>
                <a:sym typeface="DM Sans"/>
              </a:rPr>
              <a:t> </a:t>
            </a:r>
            <a:r>
              <a:rPr lang="en-US" sz="3600" dirty="0" err="1">
                <a:solidFill>
                  <a:srgbClr val="FFFFFF"/>
                </a:solidFill>
                <a:latin typeface="Kalpurush" panose="02000600000000000000" pitchFamily="2" charset="0"/>
                <a:ea typeface="DM Sans"/>
                <a:cs typeface="Kalpurush" panose="02000600000000000000" pitchFamily="2" charset="0"/>
                <a:sym typeface="DM Sans"/>
              </a:rPr>
              <a:t>শিখলাম</a:t>
            </a:r>
            <a:r>
              <a:rPr lang="en-US" sz="3600" dirty="0">
                <a:solidFill>
                  <a:srgbClr val="FFFFFF"/>
                </a:solidFill>
                <a:latin typeface="Kalpurush" panose="02000600000000000000" pitchFamily="2" charset="0"/>
                <a:ea typeface="DM Sans"/>
                <a:cs typeface="Kalpurush" panose="02000600000000000000" pitchFamily="2" charset="0"/>
                <a:sym typeface="DM Sans"/>
              </a:rPr>
              <a:t>।</a:t>
            </a:r>
            <a:endParaRPr lang="en-US" sz="3600" u="none" strike="noStrike" dirty="0">
              <a:solidFill>
                <a:srgbClr val="FFFFFF"/>
              </a:solidFill>
              <a:latin typeface="Kalpurush" panose="02000600000000000000" pitchFamily="2" charset="0"/>
              <a:ea typeface="DM Sans"/>
              <a:cs typeface="Kalpurush" panose="02000600000000000000" pitchFamily="2" charset="0"/>
              <a:sym typeface="DM Sans"/>
            </a:endParaRPr>
          </a:p>
        </p:txBody>
      </p:sp>
      <p:pic>
        <p:nvPicPr>
          <p:cNvPr id="15" name="Picture 14">
            <a:extLst>
              <a:ext uri="{FF2B5EF4-FFF2-40B4-BE49-F238E27FC236}">
                <a16:creationId xmlns:a16="http://schemas.microsoft.com/office/drawing/2014/main" id="{CD5324AB-3311-8EC1-3E98-C1CFFC27E7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00844" y="2635163"/>
            <a:ext cx="3863976" cy="249281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49FE5F9A-25EC-B1F1-79FA-CBEE008374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724585">
            <a:off x="7354011" y="1709579"/>
            <a:ext cx="3814874" cy="4349227"/>
          </a:xfrm>
          <a:prstGeom prst="rect">
            <a:avLst/>
          </a:prstGeom>
        </p:spPr>
      </p:pic>
      <p:pic>
        <p:nvPicPr>
          <p:cNvPr id="19" name="Picture 18">
            <a:extLst>
              <a:ext uri="{FF2B5EF4-FFF2-40B4-BE49-F238E27FC236}">
                <a16:creationId xmlns:a16="http://schemas.microsoft.com/office/drawing/2014/main" id="{0A94BBDE-3C89-47BF-0799-138F5DE8B6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0" y="2587040"/>
            <a:ext cx="2419694" cy="2423740"/>
          </a:xfrm>
          <a:prstGeom prst="rect">
            <a:avLst/>
          </a:prstGeom>
        </p:spPr>
      </p:pic>
      <p:pic>
        <p:nvPicPr>
          <p:cNvPr id="21" name="Picture 20">
            <a:extLst>
              <a:ext uri="{FF2B5EF4-FFF2-40B4-BE49-F238E27FC236}">
                <a16:creationId xmlns:a16="http://schemas.microsoft.com/office/drawing/2014/main" id="{4333DB7F-1CC6-4E57-EE0D-85A57FA116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0400" y="-2022545"/>
            <a:ext cx="1688538" cy="1692536"/>
          </a:xfrm>
          <a:prstGeom prst="rect">
            <a:avLst/>
          </a:prstGeom>
        </p:spPr>
      </p:pic>
      <p:pic>
        <p:nvPicPr>
          <p:cNvPr id="24" name="Picture 23">
            <a:extLst>
              <a:ext uri="{FF2B5EF4-FFF2-40B4-BE49-F238E27FC236}">
                <a16:creationId xmlns:a16="http://schemas.microsoft.com/office/drawing/2014/main" id="{E0FCF9B5-2040-5DD5-FDF4-1FAE023ED2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952562" y="8436429"/>
            <a:ext cx="3125309" cy="3128303"/>
          </a:xfrm>
          <a:prstGeom prst="rect">
            <a:avLst/>
          </a:prstGeom>
        </p:spPr>
      </p:pic>
      <p:pic>
        <p:nvPicPr>
          <p:cNvPr id="26" name="Picture 25">
            <a:extLst>
              <a:ext uri="{FF2B5EF4-FFF2-40B4-BE49-F238E27FC236}">
                <a16:creationId xmlns:a16="http://schemas.microsoft.com/office/drawing/2014/main" id="{987B94C5-581E-71DE-30D5-477EDF50F7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507200" y="1050471"/>
            <a:ext cx="2500465" cy="1436989"/>
          </a:xfrm>
          <a:prstGeom prst="rect">
            <a:avLst/>
          </a:prstGeom>
        </p:spPr>
      </p:pic>
      <p:pic>
        <p:nvPicPr>
          <p:cNvPr id="30" name="Picture 29">
            <a:extLst>
              <a:ext uri="{FF2B5EF4-FFF2-40B4-BE49-F238E27FC236}">
                <a16:creationId xmlns:a16="http://schemas.microsoft.com/office/drawing/2014/main" id="{FABB2587-D526-5552-9071-A903F43129E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94161" y="-3581962"/>
            <a:ext cx="2011555" cy="2159628"/>
          </a:xfrm>
          <a:prstGeom prst="rect">
            <a:avLst/>
          </a:prstGeom>
        </p:spPr>
      </p:pic>
      <p:pic>
        <p:nvPicPr>
          <p:cNvPr id="32" name="Picture 31">
            <a:extLst>
              <a:ext uri="{FF2B5EF4-FFF2-40B4-BE49-F238E27FC236}">
                <a16:creationId xmlns:a16="http://schemas.microsoft.com/office/drawing/2014/main" id="{1DDF61B9-B730-1F0B-A1FE-F5EB851E04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9716358">
            <a:off x="-6462723" y="6332124"/>
            <a:ext cx="3754038" cy="3748501"/>
          </a:xfrm>
          <a:prstGeom prst="rect">
            <a:avLst/>
          </a:prstGeom>
        </p:spPr>
      </p:pic>
      <p:pic>
        <p:nvPicPr>
          <p:cNvPr id="34" name="Picture 33">
            <a:extLst>
              <a:ext uri="{FF2B5EF4-FFF2-40B4-BE49-F238E27FC236}">
                <a16:creationId xmlns:a16="http://schemas.microsoft.com/office/drawing/2014/main" id="{10D0B11F-C38B-2A0A-ED28-A42A287C42E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72047">
            <a:off x="-7615484" y="-578895"/>
            <a:ext cx="3102112" cy="3180098"/>
          </a:xfrm>
          <a:prstGeom prst="rect">
            <a:avLst/>
          </a:prstGeom>
        </p:spPr>
      </p:pic>
      <p:pic>
        <p:nvPicPr>
          <p:cNvPr id="36" name="Picture 35">
            <a:extLst>
              <a:ext uri="{FF2B5EF4-FFF2-40B4-BE49-F238E27FC236}">
                <a16:creationId xmlns:a16="http://schemas.microsoft.com/office/drawing/2014/main" id="{F56BA991-F6D0-A4C8-EBAD-014CA8CABCA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020800" y="10849029"/>
            <a:ext cx="1838051" cy="1840823"/>
          </a:xfrm>
          <a:prstGeom prst="rect">
            <a:avLst/>
          </a:prstGeom>
        </p:spPr>
      </p:pic>
      <p:pic>
        <p:nvPicPr>
          <p:cNvPr id="38" name="Picture 37">
            <a:extLst>
              <a:ext uri="{FF2B5EF4-FFF2-40B4-BE49-F238E27FC236}">
                <a16:creationId xmlns:a16="http://schemas.microsoft.com/office/drawing/2014/main" id="{40364297-855B-3C2B-C418-3770E354664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130604" y="10999890"/>
            <a:ext cx="1973433" cy="1973433"/>
          </a:xfrm>
          <a:prstGeom prst="rect">
            <a:avLst/>
          </a:prstGeom>
        </p:spPr>
      </p:pic>
    </p:spTree>
    <p:extLst>
      <p:ext uri="{BB962C8B-B14F-4D97-AF65-F5344CB8AC3E}">
        <p14:creationId xmlns:p14="http://schemas.microsoft.com/office/powerpoint/2010/main" val="689872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0CFC634-A684-FE8E-3676-4B451CC9DB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1" y="0"/>
            <a:ext cx="18285537" cy="10287000"/>
          </a:xfrm>
          <a:prstGeom prst="rect">
            <a:avLst/>
          </a:prstGeom>
        </p:spPr>
      </p:pic>
      <p:sp>
        <p:nvSpPr>
          <p:cNvPr id="10" name="Freeform 10"/>
          <p:cNvSpPr/>
          <p:nvPr/>
        </p:nvSpPr>
        <p:spPr>
          <a:xfrm>
            <a:off x="148638" y="2263800"/>
            <a:ext cx="1036225" cy="1217298"/>
          </a:xfrm>
          <a:custGeom>
            <a:avLst/>
            <a:gdLst/>
            <a:ahLst/>
            <a:cxnLst/>
            <a:rect l="l" t="t" r="r" b="b"/>
            <a:pathLst>
              <a:path w="1036225" h="1217298">
                <a:moveTo>
                  <a:pt x="0" y="0"/>
                </a:moveTo>
                <a:lnTo>
                  <a:pt x="1036224" y="0"/>
                </a:lnTo>
                <a:lnTo>
                  <a:pt x="1036224" y="1217298"/>
                </a:lnTo>
                <a:lnTo>
                  <a:pt x="0" y="1217298"/>
                </a:lnTo>
                <a:lnTo>
                  <a:pt x="0" y="0"/>
                </a:lnTo>
                <a:close/>
              </a:path>
            </a:pathLst>
          </a:custGeom>
          <a:blipFill>
            <a:blip r:embed="rId3"/>
            <a:stretch>
              <a:fillRect/>
            </a:stretch>
          </a:blipFill>
        </p:spPr>
        <p:txBody>
          <a:bodyPr/>
          <a:lstStyle/>
          <a:p>
            <a:endParaRPr lang="en-US"/>
          </a:p>
        </p:txBody>
      </p:sp>
      <p:sp>
        <p:nvSpPr>
          <p:cNvPr id="17" name="TextBox 38">
            <a:extLst>
              <a:ext uri="{FF2B5EF4-FFF2-40B4-BE49-F238E27FC236}">
                <a16:creationId xmlns:a16="http://schemas.microsoft.com/office/drawing/2014/main" id="{DE19D496-3D07-2CDF-23AA-20367DB28233}"/>
              </a:ext>
            </a:extLst>
          </p:cNvPr>
          <p:cNvSpPr txBox="1"/>
          <p:nvPr/>
        </p:nvSpPr>
        <p:spPr>
          <a:xfrm>
            <a:off x="3543300" y="2494488"/>
            <a:ext cx="11121335" cy="5110117"/>
          </a:xfrm>
          <a:prstGeom prst="rect">
            <a:avLst/>
          </a:prstGeom>
        </p:spPr>
        <p:txBody>
          <a:bodyPr wrap="square" lIns="0" tIns="0" rIns="0" bIns="0" rtlCol="0" anchor="t">
            <a:spAutoFit/>
          </a:bodyPr>
          <a:lstStyle/>
          <a:p>
            <a:pPr algn="ctr">
              <a:lnSpc>
                <a:spcPct val="200000"/>
              </a:lnSpc>
              <a:spcBef>
                <a:spcPct val="0"/>
              </a:spcBef>
            </a:pPr>
            <a:r>
              <a:rPr lang="en-US" sz="80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সবাইকে</a:t>
            </a:r>
            <a:r>
              <a:rPr lang="en-US" sz="80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80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ধন‌্যবাদ</a:t>
            </a:r>
            <a:endParaRPr lang="en-US" sz="8000" b="1" dirty="0">
              <a:solidFill>
                <a:srgbClr val="EFB62E"/>
              </a:solidFill>
              <a:latin typeface="Kalpurush" panose="02000600000000000000" pitchFamily="2" charset="0"/>
              <a:ea typeface="Glacial Indifference"/>
              <a:cs typeface="Kalpurush" panose="02000600000000000000" pitchFamily="2" charset="0"/>
              <a:sym typeface="Glacial Indifference"/>
            </a:endParaRPr>
          </a:p>
          <a:p>
            <a:pPr algn="ctr">
              <a:lnSpc>
                <a:spcPct val="150000"/>
              </a:lnSpc>
              <a:spcBef>
                <a:spcPct val="0"/>
              </a:spcBef>
            </a:pP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পরবর্তী</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ক্লাসে</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আমরা</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সৌরজগতের</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আরো</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মজার</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মজার</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বিষয়</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সর্ম্পকে</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chemeClr val="bg1"/>
                </a:solidFill>
                <a:latin typeface="Kalpurush" panose="02000600000000000000" pitchFamily="2" charset="0"/>
                <a:ea typeface="Glacial Indifference"/>
                <a:cs typeface="Kalpurush" panose="02000600000000000000" pitchFamily="2" charset="0"/>
                <a:sym typeface="Glacial Indifference"/>
              </a:rPr>
              <a:t>জানবো</a:t>
            </a:r>
            <a:r>
              <a:rPr lang="en-US" sz="4800" b="1" dirty="0">
                <a:solidFill>
                  <a:schemeClr val="bg1"/>
                </a:solidFill>
                <a:latin typeface="Kalpurush" panose="02000600000000000000" pitchFamily="2" charset="0"/>
                <a:ea typeface="Glacial Indifference"/>
                <a:cs typeface="Kalpurush" panose="02000600000000000000" pitchFamily="2" charset="0"/>
                <a:sym typeface="Glacial Indifference"/>
              </a:rPr>
              <a:t>। </a:t>
            </a:r>
          </a:p>
          <a:p>
            <a:pPr algn="ctr">
              <a:lnSpc>
                <a:spcPts val="3640"/>
              </a:lnSpc>
              <a:spcBef>
                <a:spcPct val="0"/>
              </a:spcBef>
            </a:pPr>
            <a:endParaRPr lang="en-US" sz="2600" dirty="0">
              <a:solidFill>
                <a:srgbClr val="000000"/>
              </a:solidFill>
              <a:latin typeface="Abadi" panose="020F0502020204030204" pitchFamily="34" charset="0"/>
              <a:ea typeface="Bricolage Grotesque"/>
              <a:cs typeface="Bricolage Grotesque"/>
              <a:sym typeface="Bricolage Grotesque"/>
            </a:endParaRPr>
          </a:p>
        </p:txBody>
      </p:sp>
      <p:pic>
        <p:nvPicPr>
          <p:cNvPr id="20" name="Picture 19">
            <a:extLst>
              <a:ext uri="{FF2B5EF4-FFF2-40B4-BE49-F238E27FC236}">
                <a16:creationId xmlns:a16="http://schemas.microsoft.com/office/drawing/2014/main" id="{FBF523EB-9CC3-DB72-ECD2-DB74F3045A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750" y="494562"/>
            <a:ext cx="2500465" cy="1436989"/>
          </a:xfrm>
          <a:prstGeom prst="rect">
            <a:avLst/>
          </a:prstGeom>
        </p:spPr>
      </p:pic>
      <p:pic>
        <p:nvPicPr>
          <p:cNvPr id="22" name="Picture 21">
            <a:extLst>
              <a:ext uri="{FF2B5EF4-FFF2-40B4-BE49-F238E27FC236}">
                <a16:creationId xmlns:a16="http://schemas.microsoft.com/office/drawing/2014/main" id="{75CB0947-224E-0A14-3D00-36DEE97F8F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7724585">
            <a:off x="14657683" y="4469"/>
            <a:ext cx="3636036" cy="4145339"/>
          </a:xfrm>
          <a:prstGeom prst="rect">
            <a:avLst/>
          </a:prstGeom>
        </p:spPr>
      </p:pic>
      <p:pic>
        <p:nvPicPr>
          <p:cNvPr id="24" name="Picture 23">
            <a:extLst>
              <a:ext uri="{FF2B5EF4-FFF2-40B4-BE49-F238E27FC236}">
                <a16:creationId xmlns:a16="http://schemas.microsoft.com/office/drawing/2014/main" id="{2BD9EE0F-4CB6-1DB3-7E3B-EE5FA4E6F7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15494" y="108041"/>
            <a:ext cx="1838051" cy="1840823"/>
          </a:xfrm>
          <a:prstGeom prst="rect">
            <a:avLst/>
          </a:prstGeom>
        </p:spPr>
      </p:pic>
      <p:pic>
        <p:nvPicPr>
          <p:cNvPr id="26" name="Picture 25">
            <a:extLst>
              <a:ext uri="{FF2B5EF4-FFF2-40B4-BE49-F238E27FC236}">
                <a16:creationId xmlns:a16="http://schemas.microsoft.com/office/drawing/2014/main" id="{A0481A3A-FAAF-FACD-089D-9D37B5BA43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576111">
            <a:off x="1037691" y="7789351"/>
            <a:ext cx="2444780" cy="2447122"/>
          </a:xfrm>
          <a:prstGeom prst="rect">
            <a:avLst/>
          </a:prstGeom>
        </p:spPr>
      </p:pic>
      <p:pic>
        <p:nvPicPr>
          <p:cNvPr id="28" name="Picture 27">
            <a:extLst>
              <a:ext uri="{FF2B5EF4-FFF2-40B4-BE49-F238E27FC236}">
                <a16:creationId xmlns:a16="http://schemas.microsoft.com/office/drawing/2014/main" id="{41A4C5BD-F6D1-DBEA-6C2F-095910AEA9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980" y="5405795"/>
            <a:ext cx="1478254" cy="1478254"/>
          </a:xfrm>
          <a:prstGeom prst="rect">
            <a:avLst/>
          </a:prstGeom>
        </p:spPr>
      </p:pic>
      <p:pic>
        <p:nvPicPr>
          <p:cNvPr id="30" name="Picture 29">
            <a:extLst>
              <a:ext uri="{FF2B5EF4-FFF2-40B4-BE49-F238E27FC236}">
                <a16:creationId xmlns:a16="http://schemas.microsoft.com/office/drawing/2014/main" id="{DF9856F6-A94B-5A22-50F6-624B3841255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237808" y="7909904"/>
            <a:ext cx="1890619" cy="1893781"/>
          </a:xfrm>
          <a:prstGeom prst="rect">
            <a:avLst/>
          </a:prstGeom>
        </p:spPr>
      </p:pic>
      <p:pic>
        <p:nvPicPr>
          <p:cNvPr id="32" name="Picture 31">
            <a:extLst>
              <a:ext uri="{FF2B5EF4-FFF2-40B4-BE49-F238E27FC236}">
                <a16:creationId xmlns:a16="http://schemas.microsoft.com/office/drawing/2014/main" id="{4AC810E4-8314-0B0D-B20A-0E92AA948C2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9817731">
            <a:off x="5033274" y="-487796"/>
            <a:ext cx="3754038" cy="3748501"/>
          </a:xfrm>
          <a:prstGeom prst="rect">
            <a:avLst/>
          </a:prstGeom>
        </p:spPr>
      </p:pic>
      <p:pic>
        <p:nvPicPr>
          <p:cNvPr id="34" name="Picture 33">
            <a:extLst>
              <a:ext uri="{FF2B5EF4-FFF2-40B4-BE49-F238E27FC236}">
                <a16:creationId xmlns:a16="http://schemas.microsoft.com/office/drawing/2014/main" id="{6C2963BB-F3CB-361E-A3DF-B1B6DEDC976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18931" y="7422863"/>
            <a:ext cx="3102112" cy="3180098"/>
          </a:xfrm>
          <a:prstGeom prst="rect">
            <a:avLst/>
          </a:prstGeom>
        </p:spPr>
      </p:pic>
      <p:pic>
        <p:nvPicPr>
          <p:cNvPr id="36" name="Picture 35">
            <a:extLst>
              <a:ext uri="{FF2B5EF4-FFF2-40B4-BE49-F238E27FC236}">
                <a16:creationId xmlns:a16="http://schemas.microsoft.com/office/drawing/2014/main" id="{441C7012-D819-F0CC-4D1E-252E050F651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469924" y="4325981"/>
            <a:ext cx="2011555" cy="2159628"/>
          </a:xfrm>
          <a:prstGeom prst="rect">
            <a:avLst/>
          </a:prstGeom>
        </p:spPr>
      </p:pic>
      <p:pic>
        <p:nvPicPr>
          <p:cNvPr id="38" name="Picture 37">
            <a:extLst>
              <a:ext uri="{FF2B5EF4-FFF2-40B4-BE49-F238E27FC236}">
                <a16:creationId xmlns:a16="http://schemas.microsoft.com/office/drawing/2014/main" id="{25EDC2D7-B4C2-E8FE-547F-901BB8E662E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593360" y="8486423"/>
            <a:ext cx="1688538" cy="1692536"/>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517</TotalTime>
  <Words>674</Words>
  <Application>Microsoft Office PowerPoint</Application>
  <PresentationFormat>Custom</PresentationFormat>
  <Paragraphs>67</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Kalpurush</vt:lpstr>
      <vt:lpstr>Aptos</vt:lpstr>
      <vt:lpstr>Abadi</vt:lpstr>
      <vt:lpstr>Arial</vt:lpstr>
      <vt:lpstr>Calibri</vt:lpstr>
      <vt:lpstr>DM Sans Italics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Planets in the Solar System Education Presentation in Blue Yellow Education Style</dc:title>
  <cp:lastModifiedBy>Pedp4 WPBX4125BLF102401974</cp:lastModifiedBy>
  <cp:revision>37</cp:revision>
  <dcterms:created xsi:type="dcterms:W3CDTF">2006-08-16T00:00:00Z</dcterms:created>
  <dcterms:modified xsi:type="dcterms:W3CDTF">2026-09-15T06:20:01Z</dcterms:modified>
  <dc:identifier>DAHUrUCIAq8</dc:identifier>
</cp:coreProperties>
</file>